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1"/>
  </p:notesMasterIdLst>
  <p:handoutMasterIdLst>
    <p:handoutMasterId r:id="rId22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81" r:id="rId19"/>
    <p:sldId id="35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6207" autoAdjust="0"/>
  </p:normalViewPr>
  <p:slideViewPr>
    <p:cSldViewPr snapToGrid="0" snapToObjects="1">
      <p:cViewPr>
        <p:scale>
          <a:sx n="105" d="100"/>
          <a:sy n="105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8B-EFB5-4143-9C25-BA5CA10A45EB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7BD-2A9D-754E-AF6C-3F4D683BF84B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E0A1-FCED-8048-AFB6-B884CF8A53D4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1647-855F-4E40-A660-CCD0417674DE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F6D-5AD6-E346-BF4C-AF69D778F162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8CC-F264-D94C-8E04-4EFCB7E6A14C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3F7C-CED3-C542-A238-4D356A2E1A36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463-9B83-5948-ACF2-7AD0FFBB9DD5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F5E3-C140-8C42-BD7E-CF77E90EFC5E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9B6-0B96-6741-A618-464056662177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6F6F5BF-6EE7-9849-8F1A-3A27999AC5E8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8EB9-1BE4-EB44-8883-5A6660ECED3F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04E-80A9-1547-A850-D2722C3BD0EE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A926-31DA-8448-ABEF-DF9C75A771AE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E0A-A77E-AF45-AB19-9AFC6B709591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97F5-A31B-504C-BCDA-99B91430B8DF}" type="datetime1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898-3538-9442-BD8D-9384E715FA68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15CC-BB6D-CF44-9ABA-8CAF410CAA92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D080-A2A3-6B4E-A561-04AF4FFDF993}" type="datetime1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E9F-0849-E54E-8F59-3BB0A9773F93}" type="datetime1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50045B-B3F4-424B-B8D8-BC7A894DBE28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ACCC-03A5-1849-9F44-775DA1C4F6E2}" type="datetime1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9FAC45-77E2-B647-AE5A-CCC60732E68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52FFE-E05B-1F40-BAEE-192EA8FCD21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430" y="3346315"/>
            <a:ext cx="7495081" cy="507990"/>
          </a:xfrm>
        </p:spPr>
        <p:txBody>
          <a:bodyPr>
            <a:normAutofit/>
          </a:bodyPr>
          <a:lstStyle/>
          <a:p>
            <a:r>
              <a:rPr lang="ru-RU" dirty="0"/>
              <a:t>Собственные блоки с входом и выходом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726746-C9F7-4898-8BF2-6624F4F8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87" y="1452692"/>
            <a:ext cx="2420557" cy="22098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43" y="3729573"/>
            <a:ext cx="2858461" cy="2595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</a:t>
            </a:r>
            <a:r>
              <a:rPr lang="ru-RU" dirty="0"/>
              <a:t>Добавление</a:t>
            </a:r>
            <a:r>
              <a:rPr lang="en-US" dirty="0"/>
              <a:t> </a:t>
            </a:r>
            <a:r>
              <a:rPr lang="ru-RU" dirty="0"/>
              <a:t>Входов</a:t>
            </a:r>
            <a:r>
              <a:rPr lang="en-US" dirty="0"/>
              <a:t>/</a:t>
            </a:r>
            <a:r>
              <a:rPr lang="ru-RU" dirty="0"/>
              <a:t>Выходов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A. We need to add two inputs and one output so we will click the + button three times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7030A0"/>
                </a:solidFill>
              </a:rPr>
              <a:t>B. </a:t>
            </a:r>
            <a:r>
              <a:rPr lang="ru-RU" b="0" dirty="0">
                <a:solidFill>
                  <a:srgbClr val="7030A0"/>
                </a:solidFill>
              </a:rPr>
              <a:t>Выберите первый параметр</a:t>
            </a:r>
            <a:endParaRPr lang="en-US" b="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00B0F0"/>
                </a:solidFill>
              </a:rPr>
              <a:t>C. </a:t>
            </a:r>
            <a:r>
              <a:rPr lang="ru-RU" b="0" dirty="0">
                <a:solidFill>
                  <a:srgbClr val="00B0F0"/>
                </a:solidFill>
              </a:rPr>
              <a:t>Перейдите в настройку параметров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52087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8190" y="4732317"/>
            <a:ext cx="21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200" dirty="0"/>
              <a:t>Шаг</a:t>
            </a:r>
            <a:r>
              <a:rPr lang="en-US" sz="4200" dirty="0"/>
              <a:t> 4: </a:t>
            </a:r>
            <a:r>
              <a:rPr lang="ru-RU" sz="4200" dirty="0"/>
              <a:t>Настройте параметр мощности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327" y="1362094"/>
            <a:ext cx="5500415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20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ru-RU" dirty="0">
                <a:solidFill>
                  <a:srgbClr val="7030A0"/>
                </a:solidFill>
              </a:rPr>
              <a:t>Выберите вход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30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Назовите параметр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ru-RU" dirty="0">
                <a:solidFill>
                  <a:srgbClr val="FFC000"/>
                </a:solidFill>
              </a:rPr>
              <a:t>Выберите значение по умолчанию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87487" y="5958011"/>
            <a:ext cx="3790192" cy="2815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Установка мин и макс значений </a:t>
            </a:r>
            <a:r>
              <a:rPr lang="en-US" sz="1200" dirty="0"/>
              <a:t>(</a:t>
            </a:r>
            <a:r>
              <a:rPr lang="ru-RU" sz="1200" dirty="0"/>
              <a:t>только для ползунка</a:t>
            </a:r>
            <a:r>
              <a:rPr lang="en-US" sz="12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ru-RU" dirty="0">
                <a:solidFill>
                  <a:srgbClr val="00B0F0"/>
                </a:solidFill>
              </a:rPr>
              <a:t>Мощность это число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807359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ru-RU" dirty="0">
                <a:solidFill>
                  <a:srgbClr val="0070C0"/>
                </a:solidFill>
              </a:rPr>
              <a:t>Выберите тип кнопки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0498" y="4130746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240498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40498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224069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67084" y="182699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202571"/>
            <a:ext cx="5591175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200" dirty="0"/>
              <a:t>Шаг</a:t>
            </a:r>
            <a:r>
              <a:rPr lang="en-US" sz="4200" dirty="0"/>
              <a:t> 5: </a:t>
            </a:r>
            <a:r>
              <a:rPr lang="ru-RU" sz="4200" dirty="0"/>
              <a:t>Настройте параметр оборотов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Теперь выберите второй параметр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90F19-80F8-42BB-8812-644726EC0107}"/>
              </a:ext>
            </a:extLst>
          </p:cNvPr>
          <p:cNvSpPr txBox="1"/>
          <p:nvPr/>
        </p:nvSpPr>
        <p:spPr>
          <a:xfrm>
            <a:off x="301327" y="4523967"/>
            <a:ext cx="20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ru-RU" dirty="0">
                <a:solidFill>
                  <a:srgbClr val="7030A0"/>
                </a:solidFill>
              </a:rPr>
              <a:t>Выберите вход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86FF75-5401-4B31-86E5-C86E2960EDEF}"/>
              </a:ext>
            </a:extLst>
          </p:cNvPr>
          <p:cNvSpPr txBox="1"/>
          <p:nvPr/>
        </p:nvSpPr>
        <p:spPr>
          <a:xfrm>
            <a:off x="301327" y="4162318"/>
            <a:ext cx="30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Назовите параметр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193664-59FA-4713-BFD8-54F6FF27DBFA}"/>
              </a:ext>
            </a:extLst>
          </p:cNvPr>
          <p:cNvSpPr txBox="1"/>
          <p:nvPr/>
        </p:nvSpPr>
        <p:spPr>
          <a:xfrm>
            <a:off x="301327" y="5247265"/>
            <a:ext cx="298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ru-RU" dirty="0">
                <a:solidFill>
                  <a:srgbClr val="FFC000"/>
                </a:solidFill>
              </a:rPr>
              <a:t>Выберите значение по умолчанию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9E17E6-296A-49B3-B2B8-8608DBC2A37E}"/>
              </a:ext>
            </a:extLst>
          </p:cNvPr>
          <p:cNvSpPr txBox="1"/>
          <p:nvPr/>
        </p:nvSpPr>
        <p:spPr>
          <a:xfrm>
            <a:off x="301327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ru-RU" dirty="0">
                <a:solidFill>
                  <a:srgbClr val="00B0F0"/>
                </a:solidFill>
              </a:rPr>
              <a:t>Мощность это число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B6F7DB-1923-4E94-AB93-81642C6C53A8}"/>
              </a:ext>
            </a:extLst>
          </p:cNvPr>
          <p:cNvSpPr txBox="1"/>
          <p:nvPr/>
        </p:nvSpPr>
        <p:spPr>
          <a:xfrm>
            <a:off x="301327" y="5807359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ru-RU" dirty="0">
                <a:solidFill>
                  <a:srgbClr val="0070C0"/>
                </a:solidFill>
              </a:rPr>
              <a:t>Выберите тип кнопки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C7EE5-EB84-4177-A426-67AA7E5E7778}"/>
              </a:ext>
            </a:extLst>
          </p:cNvPr>
          <p:cNvSpPr txBox="1"/>
          <p:nvPr/>
        </p:nvSpPr>
        <p:spPr>
          <a:xfrm>
            <a:off x="3423962" y="4130746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6B8213-823F-45A9-9086-119EEC81456E}"/>
              </a:ext>
            </a:extLst>
          </p:cNvPr>
          <p:cNvSpPr txBox="1"/>
          <p:nvPr/>
        </p:nvSpPr>
        <p:spPr>
          <a:xfrm flipH="1">
            <a:off x="342396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B0FFCB-7AAC-402F-9223-7DC5DC026D9F}"/>
              </a:ext>
            </a:extLst>
          </p:cNvPr>
          <p:cNvSpPr txBox="1"/>
          <p:nvPr/>
        </p:nvSpPr>
        <p:spPr>
          <a:xfrm flipH="1">
            <a:off x="342396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0DEE75-3E6F-4647-9334-D3E17AB6AA1E}"/>
              </a:ext>
            </a:extLst>
          </p:cNvPr>
          <p:cNvSpPr txBox="1"/>
          <p:nvPr/>
        </p:nvSpPr>
        <p:spPr>
          <a:xfrm flipH="1">
            <a:off x="3407533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16" y="1502331"/>
            <a:ext cx="5035926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6: </a:t>
            </a:r>
            <a:r>
              <a:rPr lang="ru-RU" dirty="0"/>
              <a:t>Настройте параметр УЗ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2403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Выберите 3 параметр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ru-RU" dirty="0">
                <a:solidFill>
                  <a:srgbClr val="7030A0"/>
                </a:solidFill>
              </a:rPr>
              <a:t>Выберите выход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254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Назовите параметр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9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ru-RU" dirty="0">
                <a:solidFill>
                  <a:srgbClr val="00B0F0"/>
                </a:solidFill>
              </a:rPr>
              <a:t>Выход УЗ датчика - число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7: </a:t>
            </a:r>
            <a:r>
              <a:rPr lang="ru-RU" dirty="0"/>
              <a:t>Значки параметров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07" y="2328186"/>
            <a:ext cx="426476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Сейчас мы изменим значки параметров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ru-RU" dirty="0">
                <a:solidFill>
                  <a:srgbClr val="00B050"/>
                </a:solidFill>
              </a:rPr>
              <a:t>Выберите параметр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ru-RU" dirty="0">
                <a:solidFill>
                  <a:srgbClr val="7030A0"/>
                </a:solidFill>
              </a:rPr>
              <a:t>Выберите вкладку «Значки параметров», и выберите значок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C. </a:t>
            </a:r>
            <a:r>
              <a:rPr lang="ru-RU" dirty="0"/>
              <a:t>Повторите шаг А и В для каждого параметра</a:t>
            </a:r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D. </a:t>
            </a:r>
            <a:r>
              <a:rPr lang="ru-RU" dirty="0">
                <a:solidFill>
                  <a:srgbClr val="00B0F0"/>
                </a:solidFill>
              </a:rPr>
              <a:t>Нажмите Завершить когда будете готовы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8046" y="4492464"/>
            <a:ext cx="3990704" cy="136973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25819" y="5890219"/>
            <a:ext cx="637575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853" y="5820731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8: </a:t>
            </a:r>
            <a:r>
              <a:rPr lang="ru-RU" dirty="0"/>
              <a:t>Добавляем шины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ru-RU" sz="1800" b="0" dirty="0"/>
              <a:t>Когда вы нажмете на Завершить </a:t>
            </a:r>
            <a:r>
              <a:rPr lang="en-US" sz="1800" b="0" dirty="0"/>
              <a:t>(</a:t>
            </a:r>
            <a:r>
              <a:rPr lang="ru-RU" sz="1800" b="0" dirty="0"/>
              <a:t>на предыдущих слайдах</a:t>
            </a:r>
            <a:r>
              <a:rPr lang="en-US" sz="1800" b="0" dirty="0"/>
              <a:t>) </a:t>
            </a:r>
            <a:r>
              <a:rPr lang="ru-RU" sz="1800" dirty="0"/>
              <a:t>вы увидите это</a:t>
            </a:r>
            <a:r>
              <a:rPr lang="en-US" sz="1800" b="0" dirty="0"/>
              <a:t>. 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ru-RU" b="0" dirty="0">
                <a:solidFill>
                  <a:srgbClr val="00B050"/>
                </a:solidFill>
              </a:rPr>
              <a:t>Соедините шины данных параметров Моего блока с соответствующими</a:t>
            </a:r>
            <a:r>
              <a:rPr lang="ru-RU" dirty="0">
                <a:solidFill>
                  <a:srgbClr val="00B050"/>
                </a:solidFill>
              </a:rPr>
              <a:t> входами/выходами блоков</a:t>
            </a:r>
            <a:r>
              <a:rPr lang="en-US" b="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88" y="4015010"/>
            <a:ext cx="5181307" cy="1521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Эти серые блоки – входы/выходы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ru-RU" sz="1400" dirty="0">
                <a:solidFill>
                  <a:schemeClr val="bg1"/>
                </a:solidFill>
              </a:rPr>
              <a:t>параметры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  <a:r>
              <a:rPr lang="ru-RU" sz="1400" dirty="0">
                <a:solidFill>
                  <a:schemeClr val="bg1"/>
                </a:solidFill>
              </a:rPr>
              <a:t>были автоматически созданы конструктором Моего блока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664236" y="-140330"/>
            <a:ext cx="420904" cy="46531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782445" y="1394563"/>
            <a:ext cx="420904" cy="15833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Мои блоки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Заметка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Мой блок может быть использован с разными значениями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Your My Block will appear in the turquoise tab.</a:t>
            </a:r>
            <a:r>
              <a:rPr lang="ru-RU" b="0" dirty="0">
                <a:solidFill>
                  <a:srgbClr val="00B050"/>
                </a:solidFill>
              </a:rPr>
              <a:t> </a:t>
            </a:r>
            <a:r>
              <a:rPr lang="en-US" b="0" dirty="0">
                <a:solidFill>
                  <a:srgbClr val="00B050"/>
                </a:solidFill>
              </a:rPr>
              <a:t>You can now use this block in any program.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ru-RU" b="0" dirty="0">
                <a:solidFill>
                  <a:srgbClr val="7030A0"/>
                </a:solidFill>
              </a:rPr>
              <a:t>Мой блок использован дважды. Один раз – вперед на 2 оборота, второй раз – назад на 5 оборотов.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Редактирование Моего блока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280" y="1361991"/>
            <a:ext cx="4647044" cy="20512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413" y="1474696"/>
            <a:ext cx="4239143" cy="47842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Если вы хотите изменить что-нибудь в Моем блока, просто нажмите «Редактировать» в лево верхнем углу Моего блока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</a:rPr>
              <a:t>Вы можете изменять имя, добавлять и убирать параметры и т.д.</a:t>
            </a:r>
            <a:endParaRPr lang="en-US" dirty="0">
              <a:solidFill>
                <a:srgbClr val="7030A0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lphaU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465" y="58896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Обновление 2017 г.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98803" y="1606608"/>
            <a:ext cx="382939" cy="35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Научимся делать собственные блоки в  </a:t>
            </a:r>
            <a:r>
              <a:rPr lang="en-US" dirty="0"/>
              <a:t>EV3-G </a:t>
            </a:r>
            <a:r>
              <a:rPr lang="ru-RU" dirty="0"/>
              <a:t>(Мои блоки)</a:t>
            </a:r>
            <a:endParaRPr lang="en-US" dirty="0"/>
          </a:p>
          <a:p>
            <a:r>
              <a:rPr lang="ru-RU" dirty="0"/>
              <a:t>Узнаем чем Мои блоки полезны</a:t>
            </a:r>
            <a:endParaRPr lang="en-US" dirty="0"/>
          </a:p>
          <a:p>
            <a:r>
              <a:rPr lang="ru-RU" dirty="0"/>
              <a:t>Создадим Мои блок с входом и выходом </a:t>
            </a:r>
            <a:r>
              <a:rPr lang="en-US" dirty="0"/>
              <a:t>(</a:t>
            </a:r>
            <a:r>
              <a:rPr lang="ru-RU" dirty="0"/>
              <a:t>Параметрами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ru-RU" i="1" dirty="0">
                <a:solidFill>
                  <a:srgbClr val="FF0000"/>
                </a:solidFill>
              </a:rPr>
              <a:t>Заметка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ru-RU" i="1" dirty="0">
                <a:solidFill>
                  <a:srgbClr val="FF0000"/>
                </a:solidFill>
              </a:rPr>
              <a:t>Новые функции освещенные на этом занятии доступны в версии ПО </a:t>
            </a:r>
            <a:r>
              <a:rPr lang="en-US" i="1" dirty="0">
                <a:solidFill>
                  <a:srgbClr val="FF0000"/>
                </a:solidFill>
              </a:rPr>
              <a:t>V.1.3 </a:t>
            </a:r>
            <a:r>
              <a:rPr lang="ru-RU" i="1" dirty="0">
                <a:solidFill>
                  <a:srgbClr val="FF0000"/>
                </a:solidFill>
              </a:rPr>
              <a:t>и новее (в обоих версиях Образовательной и Домашней)</a:t>
            </a:r>
            <a:r>
              <a:rPr lang="en-US" i="1" dirty="0">
                <a:solidFill>
                  <a:srgbClr val="FF0000"/>
                </a:solidFill>
              </a:rPr>
              <a:t>. </a:t>
            </a:r>
            <a:r>
              <a:rPr lang="ru-RU" i="1" dirty="0">
                <a:solidFill>
                  <a:srgbClr val="FF0000"/>
                </a:solidFill>
              </a:rPr>
              <a:t>Обновите ваше ПО, если вы используете старую версию.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Мой блок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393112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u-RU" sz="2400" dirty="0"/>
              <a:t>Мои блоки - комбинация одного или более блоков, которые вы объединили в единственный блок.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ru-RU" sz="2400" b="0" dirty="0"/>
              <a:t>Мои блоки это ваши собственные блоки.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ru-RU" sz="2400" b="0" dirty="0"/>
              <a:t>После создания Моего блока вы можете использовать его множество раз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ru-RU" sz="2400" b="0" dirty="0"/>
              <a:t>Также как и любые другие блоки в </a:t>
            </a:r>
            <a:r>
              <a:rPr lang="en-US" sz="2400" b="0" dirty="0"/>
              <a:t>EV3, </a:t>
            </a:r>
            <a:r>
              <a:rPr lang="ru-RU" sz="2400" b="0" dirty="0"/>
              <a:t>Мои блоки могут иметь входы и выходы</a:t>
            </a:r>
            <a:r>
              <a:rPr lang="en-US" sz="2400" b="0" dirty="0"/>
              <a:t> (</a:t>
            </a:r>
            <a:r>
              <a:rPr lang="ru-RU" sz="2400" b="0" dirty="0"/>
              <a:t>параметры</a:t>
            </a:r>
            <a:r>
              <a:rPr lang="en-US" sz="2400" b="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0722" y="2936772"/>
            <a:ext cx="4065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блока выше являются примерами моих блоков: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Move_Inches</a:t>
            </a:r>
            <a:r>
              <a:rPr lang="ru-RU" dirty="0"/>
              <a:t> говорит роботу переместить количество дюймов, которое мы вводим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Turn_Degrees</a:t>
            </a:r>
            <a:r>
              <a:rPr lang="ru-RU" dirty="0"/>
              <a:t> говорит роботу повернуть сумму, которую мы вводим</a:t>
            </a:r>
          </a:p>
          <a:p>
            <a:pPr marL="285750" indent="-285750">
              <a:buFontTx/>
              <a:buChar char="-"/>
            </a:pPr>
            <a:r>
              <a:rPr lang="ru-RU" dirty="0"/>
              <a:t>Эти Мои Блоки будут рассмотрены в отдельных уроках.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использовать Мои блоки?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dirty="0"/>
              <a:t>Когда робот должен повторять действия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Когда код повторятся в разных программах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Для упрощения кода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Стоит ли заморачиваться?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ru-RU" sz="2400" b="0" dirty="0">
                <a:solidFill>
                  <a:srgbClr val="0000FF"/>
                </a:solidFill>
              </a:rPr>
              <a:t>С Моими блоками задание будет выглядеть так….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F6600"/>
                </a:solidFill>
              </a:rPr>
              <a:t>Вместо этого….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rgbClr val="329B65"/>
                </a:solidFill>
              </a:rPr>
              <a:t>Это делает ваш код проще для чтения и изменения !!!</a:t>
            </a:r>
            <a:endParaRPr lang="en-US" sz="2400" dirty="0">
              <a:solidFill>
                <a:srgbClr val="329B65"/>
              </a:solidFill>
            </a:endParaRP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делает мои блоки полезными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Заметка</a:t>
            </a:r>
            <a:r>
              <a:rPr lang="en-US" dirty="0"/>
              <a:t>: </a:t>
            </a:r>
            <a:r>
              <a:rPr lang="ru-RU" dirty="0"/>
              <a:t>Создание моих блоков с входами и выходами может сделать их гораздо более полезными. Тем не менее, вы должны быть осторожны, чтобы не сделать мои блоки слишком сложным.</a:t>
            </a:r>
            <a:endParaRPr lang="en-US" dirty="0"/>
          </a:p>
          <a:p>
            <a:r>
              <a:rPr lang="ru-RU" dirty="0"/>
              <a:t>Вопрос</a:t>
            </a:r>
            <a:r>
              <a:rPr lang="en-US" dirty="0"/>
              <a:t>: </a:t>
            </a:r>
            <a:r>
              <a:rPr lang="ru-RU" dirty="0"/>
              <a:t>посмотрите на список из трех моих блоков ниже. Какие из них вы считаете полезными?</a:t>
            </a:r>
            <a:endParaRPr lang="en-US" dirty="0"/>
          </a:p>
          <a:p>
            <a:pPr lvl="1"/>
            <a:r>
              <a:rPr lang="en-US" dirty="0"/>
              <a:t>Move5CM (</a:t>
            </a:r>
            <a:r>
              <a:rPr lang="ru-RU" dirty="0"/>
              <a:t>Двигаться на 5 СМ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ru-RU" dirty="0"/>
              <a:t>с входом СМ и Мощностью</a:t>
            </a:r>
            <a:endParaRPr lang="en-US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ru-RU" dirty="0"/>
              <a:t>с входом СМ, Мощностью, Угол, Тормоз/Накат и др. входы</a:t>
            </a:r>
            <a:endParaRPr lang="en-US" dirty="0"/>
          </a:p>
          <a:p>
            <a:r>
              <a:rPr lang="ru-RU" dirty="0"/>
              <a:t>Ответ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Move5CM </a:t>
            </a:r>
            <a:r>
              <a:rPr lang="ru-RU" dirty="0"/>
              <a:t>будет использоваться часто, но вы будете вынуждены делать другие Мои блоки для других расстояний. Блок не гибкий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ru-RU" dirty="0"/>
              <a:t>с входом СМ и Мощностью возможно наилучший выбор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ru-RU" dirty="0"/>
              <a:t>с входом СМ, Мощностью, Угол, Тормоз/Накат самый гибкий, но некоторые входы возможно не будут использованы</a:t>
            </a:r>
            <a:r>
              <a:rPr lang="ru-RU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Выделить блоки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232442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 это занятии наша цель – проехать </a:t>
            </a:r>
            <a:r>
              <a:rPr lang="ru-RU" dirty="0">
                <a:solidFill>
                  <a:srgbClr val="FF0000"/>
                </a:solidFill>
              </a:rPr>
              <a:t>заданное кол-во оборотов</a:t>
            </a:r>
            <a:r>
              <a:rPr lang="ru-RU" dirty="0">
                <a:solidFill>
                  <a:schemeClr val="tx1"/>
                </a:solidFill>
              </a:rPr>
              <a:t> с </a:t>
            </a:r>
            <a:r>
              <a:rPr lang="ru-RU" dirty="0">
                <a:solidFill>
                  <a:srgbClr val="FF0000"/>
                </a:solidFill>
              </a:rPr>
              <a:t>заданной мощностью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>
                <a:solidFill>
                  <a:srgbClr val="FF0000"/>
                </a:solidFill>
              </a:rPr>
              <a:t>вернуть значение ультразвукового датчика.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Шаг </a:t>
            </a:r>
            <a:r>
              <a:rPr lang="en-US" dirty="0">
                <a:solidFill>
                  <a:schemeClr val="tx1"/>
                </a:solidFill>
              </a:rPr>
              <a:t>1: </a:t>
            </a:r>
            <a:r>
              <a:rPr lang="ru-RU" dirty="0">
                <a:solidFill>
                  <a:schemeClr val="tx1"/>
                </a:solidFill>
              </a:rPr>
              <a:t>Выделить два блока вашего кода, которые вы хотите поместить в Мой блок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Вопрос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ru-RU" dirty="0">
                <a:solidFill>
                  <a:srgbClr val="00B050"/>
                </a:solidFill>
              </a:rPr>
              <a:t>Какие будут входы и выходы в нашем Моем блоке</a:t>
            </a:r>
            <a:r>
              <a:rPr lang="en-US" dirty="0">
                <a:solidFill>
                  <a:srgbClr val="00B050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Ответ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Входные параметры: мощность и обороты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Выходной параметр – расстояние измеренное ультразвуковым датчиком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9C48B7-1D45-48A0-80AD-5045B6A1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47" y="3497036"/>
            <a:ext cx="2858084" cy="2609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Шаг</a:t>
            </a:r>
            <a:r>
              <a:rPr lang="en-US" sz="3600" dirty="0"/>
              <a:t> 2: </a:t>
            </a:r>
            <a:r>
              <a:rPr lang="ru-RU" sz="3600" dirty="0"/>
              <a:t>Запустить конструктор Моего блока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673740"/>
            <a:ext cx="3231016" cy="1798934"/>
            <a:chOff x="180892" y="1895912"/>
            <a:chExt cx="3348996" cy="2080470"/>
          </a:xfrm>
        </p:grpSpPr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A: </a:t>
            </a:r>
            <a:r>
              <a:rPr lang="ru-RU" dirty="0">
                <a:solidFill>
                  <a:srgbClr val="00B050"/>
                </a:solidFill>
              </a:rPr>
              <a:t>Инструменты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ru-RU" dirty="0">
                <a:solidFill>
                  <a:srgbClr val="00B050"/>
                </a:solidFill>
                <a:sym typeface="Wingdings" panose="05000000000000000000" pitchFamily="2" charset="2"/>
              </a:rPr>
              <a:t>Конструктор Мой блок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 – </a:t>
            </a:r>
            <a:r>
              <a:rPr lang="ru-RU" dirty="0">
                <a:solidFill>
                  <a:srgbClr val="00B050"/>
                </a:solidFill>
                <a:sym typeface="Wingdings" panose="05000000000000000000" pitchFamily="2" charset="2"/>
              </a:rPr>
              <a:t>Если у вас вышла ошибка смотрите на след. слайд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B: </a:t>
            </a:r>
            <a:r>
              <a:rPr lang="ru-RU" dirty="0">
                <a:solidFill>
                  <a:srgbClr val="7030A0"/>
                </a:solidFill>
              </a:rPr>
              <a:t>Дайте Моему блоку имя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ru-RU" dirty="0">
                <a:solidFill>
                  <a:srgbClr val="00B0F0"/>
                </a:solidFill>
              </a:rPr>
              <a:t>Добавьте описание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ru-RU" dirty="0">
                <a:solidFill>
                  <a:srgbClr val="FFC000"/>
                </a:solidFill>
              </a:rPr>
              <a:t>Выберите картинку для целого Моего блока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D4829C-7A6A-4F49-B7B5-244A3D550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354" y="1517156"/>
            <a:ext cx="3073033" cy="1237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23354" y="1908162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сообщения ошибок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Ошибка</a:t>
            </a:r>
            <a:r>
              <a:rPr lang="en-US" dirty="0">
                <a:solidFill>
                  <a:srgbClr val="FF0000"/>
                </a:solidFill>
              </a:rPr>
              <a:t> 1: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Вам нужно выделить блоки перед созданием Моего Блока</a:t>
            </a:r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Ошибка</a:t>
            </a:r>
            <a:r>
              <a:rPr lang="en-US" dirty="0">
                <a:solidFill>
                  <a:srgbClr val="FF0000"/>
                </a:solidFill>
              </a:rPr>
              <a:t> 2: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Снимите выделение со стартового блока перед созданием Моего Блока</a:t>
            </a:r>
            <a:endParaRPr lang="en-US" dirty="0"/>
          </a:p>
          <a:p>
            <a:r>
              <a:rPr lang="ru-RU" b="0" dirty="0"/>
              <a:t>Если ошибки продолжают появляться</a:t>
            </a:r>
            <a:r>
              <a:rPr lang="ru-RU" dirty="0"/>
              <a:t>, просто выделите один блок вашей программы и создайте Мой блок</a:t>
            </a:r>
            <a:r>
              <a:rPr lang="en-US" b="0" dirty="0"/>
              <a:t>. </a:t>
            </a:r>
            <a:r>
              <a:rPr lang="ru-RU" b="0" dirty="0"/>
              <a:t>Вы можете изменять и добавлять другие блоки в любое время</a:t>
            </a:r>
            <a:r>
              <a:rPr lang="en-US" b="0" dirty="0"/>
              <a:t>. </a:t>
            </a:r>
            <a:r>
              <a:rPr lang="ru-RU" b="0" dirty="0"/>
              <a:t>Вы также </a:t>
            </a:r>
            <a:r>
              <a:rPr lang="ru-RU" b="0" dirty="0">
                <a:solidFill>
                  <a:srgbClr val="FF0000"/>
                </a:solidFill>
              </a:rPr>
              <a:t>можете менять даже входы и выходы* </a:t>
            </a:r>
            <a:r>
              <a:rPr lang="ru-RU" b="0" dirty="0"/>
              <a:t>после создания Моего блока.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62" y="1620265"/>
            <a:ext cx="5824632" cy="934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87" y="3227956"/>
            <a:ext cx="6571676" cy="1066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5600" y="59894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Обновление </a:t>
            </a:r>
            <a:r>
              <a:rPr lang="en-US" dirty="0"/>
              <a:t>2017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8278</TotalTime>
  <Words>1119</Words>
  <Application>Microsoft Office PowerPoint</Application>
  <PresentationFormat>Экран (4:3)</PresentationFormat>
  <Paragraphs>185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Что такое Мой блок?</vt:lpstr>
      <vt:lpstr>Когда использовать Мои блоки?</vt:lpstr>
      <vt:lpstr>Стоит ли заморачиваться?</vt:lpstr>
      <vt:lpstr>Что делает мои блоки полезными</vt:lpstr>
      <vt:lpstr>Шаг 1: Выделить блоки</vt:lpstr>
      <vt:lpstr>Шаг 2: Запустить конструктор Моего блока</vt:lpstr>
      <vt:lpstr>Частые сообщения ошибок</vt:lpstr>
      <vt:lpstr>Step 3: Добавление Входов/Выходов</vt:lpstr>
      <vt:lpstr>Шаг 4: Настройте параметр мощности</vt:lpstr>
      <vt:lpstr>Шаг 5: Настройте параметр оборотов</vt:lpstr>
      <vt:lpstr>Шаг 6: Настройте параметр УЗ</vt:lpstr>
      <vt:lpstr>Шаг 7: Значки параметров</vt:lpstr>
      <vt:lpstr>Шаг 8: Добавляем шины данных</vt:lpstr>
      <vt:lpstr>Где Мои блоки?</vt:lpstr>
      <vt:lpstr>Редактирование Моего блока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Vladimir Abay</cp:lastModifiedBy>
  <cp:revision>209</cp:revision>
  <dcterms:created xsi:type="dcterms:W3CDTF">2014-08-07T02:19:13Z</dcterms:created>
  <dcterms:modified xsi:type="dcterms:W3CDTF">2019-06-03T07:30:52Z</dcterms:modified>
</cp:coreProperties>
</file>