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5"/>
  </p:notesMasterIdLst>
  <p:handoutMasterIdLst>
    <p:handoutMasterId r:id="rId16"/>
  </p:handoutMasterIdLst>
  <p:sldIdLst>
    <p:sldId id="300" r:id="rId3"/>
    <p:sldId id="288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9" r:id="rId12"/>
    <p:sldId id="287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6271" autoAdjust="0"/>
  </p:normalViewPr>
  <p:slideViewPr>
    <p:cSldViewPr snapToGrid="0" snapToObjects="1">
      <p:cViewPr>
        <p:scale>
          <a:sx n="121" d="100"/>
          <a:sy n="121" d="100"/>
        </p:scale>
        <p:origin x="14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6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708-2A86-4155-BDDA-029D7926A0E2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4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B37-1743-45E1-813B-0F31EA7B52A2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856E-918D-45A6-BA6E-083F2ADDC3D8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58E2-630D-4490-AFF6-A338E784AFB6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6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E8F5-B69D-4F37-AA8D-A01DF6E7258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50EC-8E2D-4E5C-9AB5-F1BBE4C2E30D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9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E4E0-020C-42C0-B55B-32B3D8B542BA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0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ACAD-749A-4C16-A63D-02B0E4AE068C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9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8FA7-E0B4-453D-846F-AD7AC3AB5919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1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1C0E-1620-40F7-9668-FD0AFAB934F2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49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8839B90-7345-4DC3-B2CC-4D7B65442688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86FF-760C-4025-81E3-3FE3BF771D15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0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4E6-C567-4CC2-9288-38345C40E2DF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0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48D9-2FBA-4689-BEDC-11B5A6C603A5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0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33F8-064E-430D-91C7-9D62252EBB2F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848-E2E0-45D4-BDFE-05A719DE03F5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05B8-E255-4E34-8AEF-52E0081CE81B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3423-8130-4580-9EE0-45293D61E979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2426-3456-4AA8-9F9E-3B6A1B4624B1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05C9-0B84-4D0D-90DD-ADFFC030334A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FC16D11-3E2D-4A94-B872-9A66EAD039A0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56A7-1793-4EE9-89A2-56412202B94F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02D15A-A923-4405-822D-3AC4F3AE88BE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07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5143A4-9038-4F0D-BE3A-6A914001015C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05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Продолжающий уровень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4000" dirty="0"/>
              <a:t>Испытание </a:t>
            </a:r>
            <a:r>
              <a:rPr lang="en-US" altLang="en-US" sz="4000" dirty="0"/>
              <a:t>2 </a:t>
            </a:r>
            <a:r>
              <a:rPr lang="ru-RU" altLang="en-US" sz="4000" dirty="0"/>
              <a:t>Решение</a:t>
            </a:r>
            <a:r>
              <a:rPr lang="en-US" altLang="en-US" sz="4000" dirty="0"/>
              <a:t>:</a:t>
            </a:r>
            <a:r>
              <a:rPr lang="ru-RU" altLang="en-US" sz="4000" dirty="0"/>
              <a:t> Подсчет линий</a:t>
            </a:r>
            <a:endParaRPr lang="en-US" alt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698" y="2667571"/>
            <a:ext cx="8914272" cy="13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Следующие шаги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используем в следующих уроках</a:t>
            </a:r>
            <a:r>
              <a:rPr lang="en-US" dirty="0"/>
              <a:t>: </a:t>
            </a:r>
          </a:p>
          <a:p>
            <a:pPr lvl="1"/>
            <a:r>
              <a:rPr lang="ru-RU" dirty="0"/>
              <a:t>Продвинутый уровень</a:t>
            </a:r>
            <a:r>
              <a:rPr lang="en-US" dirty="0"/>
              <a:t>: </a:t>
            </a:r>
            <a:r>
              <a:rPr lang="ru-RU" dirty="0"/>
              <a:t>Меню системы</a:t>
            </a:r>
            <a:endParaRPr lang="en-US" dirty="0"/>
          </a:p>
          <a:p>
            <a:pPr lvl="1"/>
            <a:r>
              <a:rPr lang="ru-RU" dirty="0"/>
              <a:t>Продвинутый уровень</a:t>
            </a:r>
            <a:r>
              <a:rPr lang="en-US"/>
              <a:t>: </a:t>
            </a:r>
            <a:r>
              <a:rPr lang="ru-RU"/>
              <a:t>Синхронизация </a:t>
            </a:r>
            <a:r>
              <a:rPr lang="ru-RU" dirty="0"/>
              <a:t>потоков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22817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04" y="314906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Узнаем о типах переменных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считывать и записывать данные в переменные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 </a:t>
            </a:r>
            <a:r>
              <a:rPr lang="ru-RU" dirty="0"/>
              <a:t>Шины данных</a:t>
            </a:r>
            <a:r>
              <a:rPr lang="en-US" dirty="0"/>
              <a:t>, </a:t>
            </a:r>
            <a:r>
              <a:rPr lang="ru-RU" dirty="0"/>
              <a:t>Знакомство с датчиком цвета</a:t>
            </a:r>
            <a:r>
              <a:rPr lang="en-US" dirty="0"/>
              <a:t>, </a:t>
            </a:r>
            <a:br>
              <a:rPr lang="ru-RU" dirty="0"/>
            </a:br>
            <a:r>
              <a:rPr lang="ru-RU" dirty="0"/>
              <a:t>Экран: отображение теста и графики</a:t>
            </a:r>
            <a:r>
              <a:rPr lang="en-US" dirty="0"/>
              <a:t>, </a:t>
            </a:r>
            <a:r>
              <a:rPr lang="ru-RU" dirty="0"/>
              <a:t>Блок ожидания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7513" y="1559389"/>
            <a:ext cx="1635758" cy="711200"/>
          </a:xfrm>
          <a:prstGeom prst="rect">
            <a:avLst/>
          </a:prstGeom>
        </p:spPr>
      </p:pic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3200" dirty="0"/>
              <a:t>Доп. инструмент</a:t>
            </a:r>
            <a:r>
              <a:rPr lang="en-US" altLang="en-US" sz="3200" dirty="0"/>
              <a:t>: </a:t>
            </a:r>
            <a:r>
              <a:rPr lang="ru-RU" altLang="en-US" sz="3200" dirty="0"/>
              <a:t>проводной режим блока экрана</a:t>
            </a:r>
            <a:endParaRPr lang="en-US" altLang="en-US" sz="3200" dirty="0"/>
          </a:p>
        </p:txBody>
      </p:sp>
      <p:pic>
        <p:nvPicPr>
          <p:cNvPr id="44036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20966" r="55542" b="61258"/>
          <a:stretch>
            <a:fillRect/>
          </a:stretch>
        </p:blipFill>
        <p:spPr>
          <a:xfrm>
            <a:off x="1001908" y="2024527"/>
            <a:ext cx="5600700" cy="172402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BF08A7-D6E4-494E-BF66-67A44E35DE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1316421" y="1962614"/>
            <a:ext cx="1993712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Отображаемый текст</a:t>
            </a:r>
            <a:endParaRPr lang="en-US" altLang="en-US" sz="1400" dirty="0"/>
          </a:p>
        </p:txBody>
      </p:sp>
      <p:cxnSp>
        <p:nvCxnSpPr>
          <p:cNvPr id="44038" name="Straight Arrow Connector 7"/>
          <p:cNvCxnSpPr>
            <a:cxnSpLocks noChangeShapeType="1"/>
            <a:stCxn id="44037" idx="3"/>
          </p:cNvCxnSpPr>
          <p:nvPr/>
        </p:nvCxnSpPr>
        <p:spPr bwMode="auto">
          <a:xfrm>
            <a:off x="3310133" y="2116503"/>
            <a:ext cx="365125" cy="31759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9" name="TextBox 13"/>
          <p:cNvSpPr txBox="1">
            <a:spLocks noChangeArrowheads="1"/>
          </p:cNvSpPr>
          <p:nvPr/>
        </p:nvSpPr>
        <p:spPr bwMode="auto">
          <a:xfrm>
            <a:off x="4173733" y="1946739"/>
            <a:ext cx="1993712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Нажмите на это поле</a:t>
            </a:r>
            <a:endParaRPr lang="en-US" altLang="en-US" sz="1400" dirty="0"/>
          </a:p>
        </p:txBody>
      </p:sp>
      <p:cxnSp>
        <p:nvCxnSpPr>
          <p:cNvPr id="44040" name="Straight Arrow Connector 15"/>
          <p:cNvCxnSpPr>
            <a:cxnSpLocks noChangeShapeType="1"/>
          </p:cNvCxnSpPr>
          <p:nvPr/>
        </p:nvCxnSpPr>
        <p:spPr bwMode="auto">
          <a:xfrm>
            <a:off x="5688208" y="2254714"/>
            <a:ext cx="303213" cy="179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1" name="TextBox 17"/>
          <p:cNvSpPr txBox="1">
            <a:spLocks noChangeArrowheads="1"/>
          </p:cNvSpPr>
          <p:nvPr/>
        </p:nvSpPr>
        <p:spPr bwMode="auto">
          <a:xfrm>
            <a:off x="841571" y="4031127"/>
            <a:ext cx="276873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en-US" sz="1400" dirty="0"/>
              <a:t>Отображаемый текст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Очистка экрана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Стартовая колонка отрисовки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Строка отрисовки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Цвета текста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Размер текста</a:t>
            </a:r>
            <a:endParaRPr lang="en-US" altLang="en-US" sz="1400" dirty="0"/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0 – </a:t>
            </a:r>
            <a:r>
              <a:rPr lang="ru-RU" altLang="en-US" sz="1400" dirty="0"/>
              <a:t>Маленький</a:t>
            </a:r>
            <a:endParaRPr lang="en-US" altLang="en-US" sz="1400" dirty="0"/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1 – </a:t>
            </a:r>
            <a:r>
              <a:rPr lang="ru-RU" altLang="en-US" sz="1400" dirty="0"/>
              <a:t>Маленький, жирный</a:t>
            </a:r>
            <a:endParaRPr lang="en-US" altLang="en-US" sz="1400" dirty="0"/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2 – </a:t>
            </a:r>
            <a:r>
              <a:rPr lang="ru-RU" altLang="en-US" sz="1400" dirty="0"/>
              <a:t>Большой</a:t>
            </a:r>
            <a:endParaRPr lang="en-US" altLang="en-US" sz="1400" dirty="0"/>
          </a:p>
        </p:txBody>
      </p:sp>
      <p:cxnSp>
        <p:nvCxnSpPr>
          <p:cNvPr id="44042" name="Elbow Connector 19"/>
          <p:cNvCxnSpPr>
            <a:cxnSpLocks noChangeShapeType="1"/>
          </p:cNvCxnSpPr>
          <p:nvPr/>
        </p:nvCxnSpPr>
        <p:spPr bwMode="auto">
          <a:xfrm flipV="1">
            <a:off x="2852933" y="3227852"/>
            <a:ext cx="1817688" cy="1004887"/>
          </a:xfrm>
          <a:prstGeom prst="bentConnector3">
            <a:avLst>
              <a:gd name="adj1" fmla="val 10031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3" name="Elbow Connector 25"/>
          <p:cNvCxnSpPr>
            <a:cxnSpLocks noChangeShapeType="1"/>
          </p:cNvCxnSpPr>
          <p:nvPr/>
        </p:nvCxnSpPr>
        <p:spPr bwMode="auto">
          <a:xfrm flipV="1">
            <a:off x="3499945" y="3238965"/>
            <a:ext cx="1731063" cy="1400174"/>
          </a:xfrm>
          <a:prstGeom prst="bentConnector3">
            <a:avLst>
              <a:gd name="adj1" fmla="val 9963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4" name="Elbow Connector 29"/>
          <p:cNvCxnSpPr>
            <a:cxnSpLocks noChangeShapeType="1"/>
          </p:cNvCxnSpPr>
          <p:nvPr/>
        </p:nvCxnSpPr>
        <p:spPr bwMode="auto">
          <a:xfrm flipV="1">
            <a:off x="3086296" y="3204039"/>
            <a:ext cx="1870075" cy="1230313"/>
          </a:xfrm>
          <a:prstGeom prst="bentConnector3">
            <a:avLst>
              <a:gd name="adj1" fmla="val 9987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5" name="Elbow Connector 43014"/>
          <p:cNvCxnSpPr>
            <a:cxnSpLocks noChangeShapeType="1"/>
          </p:cNvCxnSpPr>
          <p:nvPr/>
        </p:nvCxnSpPr>
        <p:spPr bwMode="auto">
          <a:xfrm flipV="1">
            <a:off x="2578296" y="3238964"/>
            <a:ext cx="2909887" cy="1635125"/>
          </a:xfrm>
          <a:prstGeom prst="bentConnector3">
            <a:avLst>
              <a:gd name="adj1" fmla="val 1001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6" name="Elbow Connector 43019"/>
          <p:cNvCxnSpPr>
            <a:cxnSpLocks noChangeShapeType="1"/>
          </p:cNvCxnSpPr>
          <p:nvPr/>
        </p:nvCxnSpPr>
        <p:spPr bwMode="auto">
          <a:xfrm flipV="1">
            <a:off x="2487808" y="3273889"/>
            <a:ext cx="3303588" cy="1773238"/>
          </a:xfrm>
          <a:prstGeom prst="bentConnector3">
            <a:avLst>
              <a:gd name="adj1" fmla="val 10031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7" name="Elbow Connector 43022"/>
          <p:cNvCxnSpPr>
            <a:cxnSpLocks noChangeShapeType="1"/>
          </p:cNvCxnSpPr>
          <p:nvPr/>
        </p:nvCxnSpPr>
        <p:spPr bwMode="auto">
          <a:xfrm flipV="1">
            <a:off x="2136228" y="3273890"/>
            <a:ext cx="3855193" cy="1992312"/>
          </a:xfrm>
          <a:prstGeom prst="bentConnector3">
            <a:avLst>
              <a:gd name="adj1" fmla="val 9989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0803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Переменные</a:t>
            </a:r>
            <a:endParaRPr lang="en-US" alt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en-US" dirty="0"/>
              <a:t>Что такое переменная</a:t>
            </a:r>
            <a:r>
              <a:rPr lang="en-US" altLang="en-US" dirty="0"/>
              <a:t>?  </a:t>
            </a:r>
            <a:r>
              <a:rPr lang="ru-RU" altLang="en-US" dirty="0"/>
              <a:t>Отв.:</a:t>
            </a:r>
            <a:r>
              <a:rPr lang="en-US" altLang="en-US" dirty="0"/>
              <a:t> </a:t>
            </a:r>
            <a:r>
              <a:rPr lang="ru-RU" altLang="en-US" dirty="0"/>
              <a:t>Переменная содержит значение, которое вы можете потом использовать в программе</a:t>
            </a:r>
            <a:r>
              <a:rPr lang="en-US" altLang="en-US" dirty="0"/>
              <a:t>. </a:t>
            </a:r>
            <a:r>
              <a:rPr lang="ru-RU" altLang="en-US" dirty="0"/>
              <a:t>Представьте, что это тетрадка или чемодан или сумочка, которая хранит значение для вас</a:t>
            </a:r>
            <a:r>
              <a:rPr lang="en-US" altLang="en-US" dirty="0"/>
              <a:t>.</a:t>
            </a:r>
          </a:p>
          <a:p>
            <a:r>
              <a:rPr lang="ru-RU" altLang="en-US" dirty="0"/>
              <a:t>Вы можете назвать переменную как душе угодно</a:t>
            </a:r>
            <a:endParaRPr lang="en-US" altLang="en-US" dirty="0"/>
          </a:p>
          <a:p>
            <a:r>
              <a:rPr lang="ru-RU" altLang="en-US" dirty="0"/>
              <a:t>Вы можете задать тип переменной</a:t>
            </a:r>
            <a:r>
              <a:rPr lang="en-US" altLang="en-US" dirty="0"/>
              <a:t>:</a:t>
            </a:r>
          </a:p>
          <a:p>
            <a:pPr lvl="1"/>
            <a:r>
              <a:rPr lang="ru-RU" altLang="en-US" dirty="0"/>
              <a:t>Числовой </a:t>
            </a:r>
            <a:r>
              <a:rPr lang="en-US" altLang="en-US" dirty="0"/>
              <a:t>(</a:t>
            </a:r>
            <a:r>
              <a:rPr lang="ru-RU" altLang="en-US" dirty="0"/>
              <a:t>Содержит Цифры </a:t>
            </a:r>
            <a:r>
              <a:rPr lang="en-US" altLang="en-US" dirty="0"/>
              <a:t>)</a:t>
            </a:r>
          </a:p>
          <a:p>
            <a:pPr lvl="1"/>
            <a:r>
              <a:rPr lang="ru-RU" altLang="en-US" dirty="0"/>
              <a:t>Логический</a:t>
            </a:r>
            <a:r>
              <a:rPr lang="en-US" altLang="en-US" dirty="0"/>
              <a:t> (</a:t>
            </a:r>
            <a:r>
              <a:rPr lang="ru-RU" altLang="en-US" dirty="0"/>
              <a:t>Содержит Истину/Ложь</a:t>
            </a:r>
            <a:r>
              <a:rPr lang="en-US" altLang="en-US" dirty="0"/>
              <a:t>)</a:t>
            </a:r>
          </a:p>
          <a:p>
            <a:pPr lvl="1"/>
            <a:r>
              <a:rPr lang="ru-RU" altLang="en-US" dirty="0"/>
              <a:t>Текстовый </a:t>
            </a:r>
            <a:r>
              <a:rPr lang="en-US" altLang="en-US" dirty="0"/>
              <a:t>(</a:t>
            </a:r>
            <a:r>
              <a:rPr lang="ru-RU" altLang="en-US" dirty="0"/>
              <a:t>Содержит строку</a:t>
            </a:r>
            <a:r>
              <a:rPr lang="en-US" altLang="en-US" dirty="0"/>
              <a:t>… “Hello World”)</a:t>
            </a:r>
          </a:p>
          <a:p>
            <a:pPr lvl="1"/>
            <a:r>
              <a:rPr lang="ru-RU" altLang="en-US" dirty="0"/>
              <a:t>Числовой массив </a:t>
            </a:r>
            <a:r>
              <a:rPr lang="en-US" altLang="en-US" dirty="0"/>
              <a:t>(</a:t>
            </a:r>
            <a:r>
              <a:rPr lang="ru-RU" altLang="en-US" dirty="0"/>
              <a:t>Содержит набор чисел</a:t>
            </a:r>
            <a:r>
              <a:rPr lang="en-US" altLang="en-US" dirty="0"/>
              <a:t>… 1,2,3,</a:t>
            </a:r>
            <a:r>
              <a:rPr lang="ru-RU" altLang="en-US" dirty="0"/>
              <a:t>5</a:t>
            </a:r>
            <a:r>
              <a:rPr lang="en-US" altLang="en-US" dirty="0"/>
              <a:t>,</a:t>
            </a:r>
            <a:r>
              <a:rPr lang="ru-RU" altLang="en-US" dirty="0"/>
              <a:t>7,13,21</a:t>
            </a:r>
            <a:r>
              <a:rPr lang="en-US" altLang="en-US" dirty="0"/>
              <a:t>)</a:t>
            </a:r>
          </a:p>
          <a:p>
            <a:pPr lvl="1"/>
            <a:r>
              <a:rPr lang="ru-RU" altLang="en-US" dirty="0"/>
              <a:t>Логический массив</a:t>
            </a:r>
            <a:r>
              <a:rPr lang="en-US" altLang="en-US" dirty="0"/>
              <a:t> (</a:t>
            </a:r>
            <a:r>
              <a:rPr lang="ru-RU" altLang="en-US" dirty="0"/>
              <a:t>Содержит набор логики</a:t>
            </a:r>
            <a:r>
              <a:rPr lang="en-US" altLang="en-US" dirty="0"/>
              <a:t>… </a:t>
            </a:r>
            <a:r>
              <a:rPr lang="ru-RU" altLang="en-US" dirty="0"/>
              <a:t>Истина</a:t>
            </a:r>
            <a:r>
              <a:rPr lang="en-US" altLang="en-US" dirty="0"/>
              <a:t>, </a:t>
            </a:r>
            <a:r>
              <a:rPr lang="ru-RU" altLang="en-US" dirty="0"/>
              <a:t>Истина</a:t>
            </a:r>
            <a:r>
              <a:rPr lang="en-US" altLang="en-US" dirty="0"/>
              <a:t>, </a:t>
            </a:r>
            <a:r>
              <a:rPr lang="ru-RU" altLang="en-US" dirty="0"/>
              <a:t>Ложь</a:t>
            </a:r>
            <a:r>
              <a:rPr lang="en-US" altLang="en-US" dirty="0"/>
              <a:t>)</a:t>
            </a:r>
          </a:p>
          <a:p>
            <a:r>
              <a:rPr lang="ru-RU" altLang="en-US" dirty="0"/>
              <a:t>Они могут быть как и Входными так и Выходными</a:t>
            </a:r>
            <a:r>
              <a:rPr lang="en-US" altLang="en-US" dirty="0"/>
              <a:t>….</a:t>
            </a:r>
          </a:p>
          <a:p>
            <a:pPr lvl="1"/>
            <a:r>
              <a:rPr lang="ru-RU" altLang="en-US" dirty="0"/>
              <a:t>Запись </a:t>
            </a:r>
            <a:r>
              <a:rPr lang="en-US" altLang="en-US" dirty="0"/>
              <a:t>– </a:t>
            </a:r>
            <a:r>
              <a:rPr lang="ru-RU" altLang="en-US" dirty="0"/>
              <a:t>сохраните значение в переменную (положите яблоко в карман)</a:t>
            </a:r>
            <a:endParaRPr lang="en-US" altLang="en-US" dirty="0"/>
          </a:p>
          <a:p>
            <a:pPr lvl="1"/>
            <a:r>
              <a:rPr lang="ru-RU" altLang="en-US" dirty="0"/>
              <a:t>Чтение </a:t>
            </a:r>
            <a:r>
              <a:rPr lang="en-US" altLang="en-US" dirty="0"/>
              <a:t>– </a:t>
            </a:r>
            <a:r>
              <a:rPr lang="ru-RU" altLang="en-US" dirty="0"/>
              <a:t>достаньте последнее значение записанное в переменную (достаньте яблоко)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08AA85-A6D8-41C5-ADE8-2A4032FE9326}" type="slidenum">
              <a:rPr lang="en-US" altLang="en-US" sz="1400" smtClean="0"/>
              <a:pPr/>
              <a:t>4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986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переменные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Переменные – легкий способ переносить данные через код, без использования шин данных</a:t>
            </a:r>
            <a:endParaRPr lang="en-US" dirty="0"/>
          </a:p>
          <a:p>
            <a:r>
              <a:rPr lang="ru-RU" dirty="0"/>
              <a:t>Вы так же можете использовать переменные, чтобы перенести данные в Мой блок без создания Входных параметров</a:t>
            </a:r>
            <a:r>
              <a:rPr lang="en-US" dirty="0"/>
              <a:t> (</a:t>
            </a:r>
            <a:r>
              <a:rPr lang="ru-RU" dirty="0" err="1"/>
              <a:t>напр</a:t>
            </a:r>
            <a:r>
              <a:rPr lang="en-US" dirty="0"/>
              <a:t>. </a:t>
            </a:r>
            <a:r>
              <a:rPr lang="ru-RU" dirty="0"/>
              <a:t>Переменная, хранящая диаметр колеса </a:t>
            </a:r>
            <a:r>
              <a:rPr lang="en-US" dirty="0"/>
              <a:t>– </a:t>
            </a:r>
            <a:r>
              <a:rPr lang="ru-RU" dirty="0"/>
              <a:t>скорее всего вы не захотите использовать входной параметр для нее, из-за редкого изменения значения</a:t>
            </a:r>
            <a:r>
              <a:rPr lang="en-US" dirty="0"/>
              <a:t>. </a:t>
            </a:r>
            <a:r>
              <a:rPr lang="ru-RU" dirty="0"/>
              <a:t>Вы так же можете использовать переменные в разнообразных местах программы, менять ее можно с одного места</a:t>
            </a:r>
            <a:r>
              <a:rPr lang="en-US" dirty="0"/>
              <a:t>.)</a:t>
            </a:r>
          </a:p>
          <a:p>
            <a:r>
              <a:rPr lang="ru-RU" dirty="0"/>
              <a:t>Переменные – массивы могут хранить множество данных без нужды в шинах данных и обычных переменных</a:t>
            </a:r>
            <a:endParaRPr lang="en-US" dirty="0"/>
          </a:p>
          <a:p>
            <a:r>
              <a:rPr lang="ru-RU" dirty="0"/>
              <a:t>Использование множества шин данных делает ваш код грязным, неудобным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5911" y="3785797"/>
            <a:ext cx="7933078" cy="19308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41770"/>
          <a:stretch/>
        </p:blipFill>
        <p:spPr>
          <a:xfrm>
            <a:off x="2417993" y="4456479"/>
            <a:ext cx="4678433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Блок переменной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3C1B68-4620-4308-B64D-C0AD2FB8EE8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3168917" y="5195811"/>
            <a:ext cx="9204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Запись Число</a:t>
            </a:r>
            <a:endParaRPr lang="en-US" altLang="en-US" sz="1400" dirty="0"/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2333963" y="5195811"/>
            <a:ext cx="8349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Чтение Число</a:t>
            </a:r>
            <a:endParaRPr lang="en-US" altLang="en-US" sz="1400" dirty="0"/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6323169" y="5195811"/>
            <a:ext cx="8901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Запись Логика</a:t>
            </a:r>
            <a:endParaRPr lang="en-US" altLang="en-US" sz="1400" dirty="0"/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5597037" y="5195811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Чтение Логика</a:t>
            </a:r>
            <a:endParaRPr lang="en-US" altLang="en-US" sz="1400" dirty="0"/>
          </a:p>
        </p:txBody>
      </p:sp>
      <p:sp>
        <p:nvSpPr>
          <p:cNvPr id="23561" name="TextBox 9"/>
          <p:cNvSpPr txBox="1">
            <a:spLocks noChangeArrowheads="1"/>
          </p:cNvSpPr>
          <p:nvPr/>
        </p:nvSpPr>
        <p:spPr bwMode="auto">
          <a:xfrm>
            <a:off x="4770059" y="5195811"/>
            <a:ext cx="803604" cy="54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Запись текст</a:t>
            </a:r>
            <a:endParaRPr lang="en-US" altLang="en-US" sz="1400" dirty="0"/>
          </a:p>
        </p:txBody>
      </p:sp>
      <p:pic>
        <p:nvPicPr>
          <p:cNvPr id="23563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29369" r="77534" b="66257"/>
          <a:stretch>
            <a:fillRect/>
          </a:stretch>
        </p:blipFill>
        <p:spPr bwMode="auto">
          <a:xfrm>
            <a:off x="5665652" y="2802213"/>
            <a:ext cx="5476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7" t="28743" r="82455" b="67506"/>
          <a:stretch>
            <a:fillRect/>
          </a:stretch>
        </p:blipFill>
        <p:spPr bwMode="auto">
          <a:xfrm>
            <a:off x="5694016" y="1954488"/>
            <a:ext cx="4572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8" t="28743" r="72964" b="66882"/>
          <a:stretch>
            <a:fillRect/>
          </a:stretch>
        </p:blipFill>
        <p:spPr bwMode="auto">
          <a:xfrm>
            <a:off x="6617775" y="1954488"/>
            <a:ext cx="457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8" t="29369" r="68044" b="66882"/>
          <a:stretch>
            <a:fillRect/>
          </a:stretch>
        </p:blipFill>
        <p:spPr bwMode="auto">
          <a:xfrm>
            <a:off x="6568563" y="2802213"/>
            <a:ext cx="5476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0" t="28743" r="63472" b="66882"/>
          <a:stretch>
            <a:fillRect/>
          </a:stretch>
        </p:blipFill>
        <p:spPr bwMode="auto">
          <a:xfrm>
            <a:off x="7489815" y="1954226"/>
            <a:ext cx="4572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0" t="29369" r="58549" b="66882"/>
          <a:stretch>
            <a:fillRect/>
          </a:stretch>
        </p:blipFill>
        <p:spPr bwMode="auto">
          <a:xfrm>
            <a:off x="7443778" y="2811476"/>
            <a:ext cx="5492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504460" y="2132037"/>
            <a:ext cx="39335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Запись </a:t>
            </a:r>
            <a:r>
              <a:rPr lang="en-US" altLang="en-US" sz="1400" dirty="0"/>
              <a:t>(</a:t>
            </a:r>
            <a:r>
              <a:rPr lang="ru-RU" altLang="en-US" sz="1400" dirty="0"/>
              <a:t>Входной параметр</a:t>
            </a:r>
            <a:r>
              <a:rPr lang="en-US" altLang="en-US" sz="1400" dirty="0"/>
              <a:t>) </a:t>
            </a:r>
            <a:r>
              <a:rPr lang="ru-RU" altLang="en-US" sz="1400" dirty="0"/>
              <a:t>имеет паз</a:t>
            </a:r>
            <a:endParaRPr lang="en-US" altLang="en-US" sz="1400" dirty="0"/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504460" y="2771799"/>
            <a:ext cx="41721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Чтение</a:t>
            </a:r>
            <a:r>
              <a:rPr lang="en-US" altLang="en-US" sz="1400" dirty="0"/>
              <a:t> (</a:t>
            </a:r>
            <a:r>
              <a:rPr lang="ru-RU" altLang="en-US" sz="1400" dirty="0"/>
              <a:t>Выходной параметр</a:t>
            </a:r>
            <a:r>
              <a:rPr lang="en-US" altLang="en-US" sz="1400" dirty="0"/>
              <a:t>) </a:t>
            </a:r>
            <a:r>
              <a:rPr lang="ru-RU" altLang="en-US" sz="1400" dirty="0"/>
              <a:t>имеет выпуклость</a:t>
            </a:r>
            <a:endParaRPr lang="en-US" altLang="en-US" sz="1400" dirty="0"/>
          </a:p>
        </p:txBody>
      </p:sp>
      <p:sp>
        <p:nvSpPr>
          <p:cNvPr id="23571" name="TextBox 22"/>
          <p:cNvSpPr txBox="1">
            <a:spLocks noChangeArrowheads="1"/>
          </p:cNvSpPr>
          <p:nvPr/>
        </p:nvSpPr>
        <p:spPr bwMode="auto">
          <a:xfrm>
            <a:off x="5516216" y="1586188"/>
            <a:ext cx="101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Число</a:t>
            </a:r>
            <a:endParaRPr lang="en-US" altLang="en-US" sz="1400" dirty="0"/>
          </a:p>
        </p:txBody>
      </p:sp>
      <p:sp>
        <p:nvSpPr>
          <p:cNvPr id="23572" name="TextBox 23"/>
          <p:cNvSpPr txBox="1">
            <a:spLocks noChangeArrowheads="1"/>
          </p:cNvSpPr>
          <p:nvPr/>
        </p:nvSpPr>
        <p:spPr bwMode="auto">
          <a:xfrm>
            <a:off x="6498713" y="1595713"/>
            <a:ext cx="1016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Логика</a:t>
            </a:r>
            <a:endParaRPr lang="en-US" altLang="en-US" sz="1400" dirty="0"/>
          </a:p>
        </p:txBody>
      </p:sp>
      <p:sp>
        <p:nvSpPr>
          <p:cNvPr id="23573" name="TextBox 24"/>
          <p:cNvSpPr txBox="1">
            <a:spLocks noChangeArrowheads="1"/>
          </p:cNvSpPr>
          <p:nvPr/>
        </p:nvSpPr>
        <p:spPr bwMode="auto">
          <a:xfrm>
            <a:off x="7421538" y="1595713"/>
            <a:ext cx="101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Текст</a:t>
            </a: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67747" y="3785797"/>
            <a:ext cx="720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Используйте информацию сверху, чтобы определить Входной или Выходной параметр и какой тип переменой</a:t>
            </a:r>
            <a:endParaRPr lang="en-US" dirty="0"/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3956151" y="5215337"/>
            <a:ext cx="7810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Чтение текст</a:t>
            </a:r>
            <a:endParaRPr lang="en-US" alt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424969" y="5717424"/>
            <a:ext cx="8399717" cy="720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rgbClr val="FF0000"/>
                </a:solidFill>
              </a:rPr>
              <a:t>Подсказка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>
                <a:solidFill>
                  <a:srgbClr val="FF0000"/>
                </a:solidFill>
              </a:rPr>
              <a:t>Вы можете менять тип переменной с помощью кнопки в левом нижнем углу блока. Когда вы выводите логику на экран, то Ложь – 0, Истина – 1.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2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/>
      <p:bldP spid="23560" grpId="0"/>
      <p:bldP spid="23561" grpId="0"/>
      <p:bldP spid="30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Выходные параметры разных типов переменных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9334"/>
          <a:stretch/>
        </p:blipFill>
        <p:spPr>
          <a:xfrm>
            <a:off x="0" y="2374538"/>
            <a:ext cx="7010400" cy="37689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2824" y="2543578"/>
            <a:ext cx="255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Числовая переменная</a:t>
            </a:r>
            <a:r>
              <a:rPr lang="en-US" dirty="0"/>
              <a:t>:</a:t>
            </a:r>
          </a:p>
          <a:p>
            <a:pPr algn="r"/>
            <a:r>
              <a:rPr lang="ru-RU" dirty="0"/>
              <a:t>На экране отобразится: 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2824" y="3635948"/>
            <a:ext cx="2615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Логическая переменная</a:t>
            </a:r>
            <a:r>
              <a:rPr lang="en-US" dirty="0"/>
              <a:t>:</a:t>
            </a:r>
          </a:p>
          <a:p>
            <a:pPr algn="r"/>
            <a:r>
              <a:rPr lang="ru-RU" dirty="0"/>
              <a:t>На экране отобразится: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75120" y="4817548"/>
            <a:ext cx="246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Текстовая переменная</a:t>
            </a:r>
            <a:r>
              <a:rPr lang="en-US" dirty="0"/>
              <a:t>:</a:t>
            </a:r>
          </a:p>
          <a:p>
            <a:pPr algn="r"/>
            <a:r>
              <a:rPr lang="ru-RU" dirty="0"/>
              <a:t>На экране отобразится: </a:t>
            </a:r>
            <a:r>
              <a:rPr lang="en-US" dirty="0"/>
              <a:t>Hello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945" y="1549925"/>
            <a:ext cx="146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Запись данных в переменную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18987" y="2005206"/>
            <a:ext cx="521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мы выводим на экран значения переменной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64208" y="1466795"/>
            <a:ext cx="5406649" cy="363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Можете ли вы догадать что делает каждая строка?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Испытания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5" y="1505616"/>
            <a:ext cx="5734656" cy="4654528"/>
          </a:xfrm>
        </p:spPr>
        <p:txBody>
          <a:bodyPr/>
          <a:lstStyle/>
          <a:p>
            <a:r>
              <a:rPr lang="ru-RU" dirty="0"/>
              <a:t>Испытание</a:t>
            </a:r>
            <a:r>
              <a:rPr lang="en-US" dirty="0"/>
              <a:t> 1: </a:t>
            </a:r>
          </a:p>
          <a:p>
            <a:pPr lvl="1"/>
            <a:r>
              <a:rPr lang="ru-RU" dirty="0"/>
              <a:t>Напишите программу, которая выводит на экран </a:t>
            </a:r>
            <a:br>
              <a:rPr lang="ru-RU" dirty="0"/>
            </a:br>
            <a:r>
              <a:rPr lang="ru-RU" dirty="0"/>
              <a:t>кол-во нажатий на кнопку блока</a:t>
            </a:r>
            <a:r>
              <a:rPr lang="en-US" dirty="0"/>
              <a:t>?</a:t>
            </a:r>
          </a:p>
          <a:p>
            <a:r>
              <a:rPr lang="en-US" dirty="0"/>
              <a:t> </a:t>
            </a:r>
            <a:r>
              <a:rPr lang="ru-RU" dirty="0"/>
              <a:t>Испытание</a:t>
            </a:r>
            <a:r>
              <a:rPr lang="en-US" dirty="0"/>
              <a:t> 2:</a:t>
            </a:r>
          </a:p>
          <a:p>
            <a:pPr lvl="1"/>
            <a:r>
              <a:rPr lang="ru-RU" dirty="0"/>
              <a:t>Напишите программу, которая выводит на экран </a:t>
            </a:r>
            <a:br>
              <a:rPr lang="ru-RU" dirty="0"/>
            </a:br>
            <a:r>
              <a:rPr lang="ru-RU" dirty="0"/>
              <a:t>кол-во линий пересеченных роботом</a:t>
            </a:r>
            <a:r>
              <a:rPr lang="en-US" dirty="0"/>
              <a:t>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9A3F97-D5E1-4F3B-B31E-60AB98309B15}" type="slidenum">
              <a:rPr lang="en-US" altLang="en-US" smtClean="0"/>
              <a:pPr/>
              <a:t>8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616005" y="3034145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479083" y="2652087"/>
            <a:ext cx="24659" cy="282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4533" y="5494652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4533" y="2189750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81742" y="2042948"/>
            <a:ext cx="2416617" cy="38210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24245" y="1673616"/>
            <a:ext cx="12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 2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640662" y="3773962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40662" y="4073303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0940" y="4895970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0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sz="4300" dirty="0"/>
              <a:t>Испытание </a:t>
            </a:r>
            <a:r>
              <a:rPr lang="en-US" altLang="en-US" sz="4300" dirty="0"/>
              <a:t>1</a:t>
            </a:r>
            <a:r>
              <a:rPr lang="ru-RU" altLang="en-US" sz="4300" dirty="0"/>
              <a:t> Решение</a:t>
            </a:r>
            <a:r>
              <a:rPr lang="en-US" altLang="en-US" sz="4300" dirty="0"/>
              <a:t>: Count Clicks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256" y="2757695"/>
            <a:ext cx="8881375" cy="14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710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4716</TotalTime>
  <Words>609</Words>
  <Application>Microsoft Office PowerPoint</Application>
  <PresentationFormat>Экран (4:3)</PresentationFormat>
  <Paragraphs>103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Tahoma</vt:lpstr>
      <vt:lpstr>Wingdings</vt:lpstr>
      <vt:lpstr>Retrospect</vt:lpstr>
      <vt:lpstr>intermediatev2</vt:lpstr>
      <vt:lpstr>Продолжающий уровень</vt:lpstr>
      <vt:lpstr>На этом занятии</vt:lpstr>
      <vt:lpstr>Доп. инструмент: проводной режим блока экрана</vt:lpstr>
      <vt:lpstr>Переменные</vt:lpstr>
      <vt:lpstr>Зачем переменные?</vt:lpstr>
      <vt:lpstr>Блок переменной</vt:lpstr>
      <vt:lpstr>Выходные параметры разных типов переменных</vt:lpstr>
      <vt:lpstr>Испытания</vt:lpstr>
      <vt:lpstr>Испытание 1 Решение: Count Clicks</vt:lpstr>
      <vt:lpstr>Испытание 2 Решение: Подсчет линий</vt:lpstr>
      <vt:lpstr>Следующие шаги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Vladimir Abay</cp:lastModifiedBy>
  <cp:revision>176</cp:revision>
  <cp:lastPrinted>2016-07-20T03:39:07Z</cp:lastPrinted>
  <dcterms:created xsi:type="dcterms:W3CDTF">2014-10-28T21:59:38Z</dcterms:created>
  <dcterms:modified xsi:type="dcterms:W3CDTF">2019-06-07T07:19:22Z</dcterms:modified>
</cp:coreProperties>
</file>