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2" r:id="rId11"/>
    <p:sldId id="263" r:id="rId12"/>
    <p:sldId id="264" r:id="rId13"/>
    <p:sldId id="272" r:id="rId14"/>
    <p:sldId id="266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67714-547E-8A4E-AE1C-9E3378A836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4208318" cy="28209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3" y="6341735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4" y="5741852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Click to edit Master 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9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By Sanjay and Arvind Seshan</a:t>
            </a:r>
          </a:p>
        </p:txBody>
      </p:sp>
      <p:pic>
        <p:nvPicPr>
          <p:cNvPr id="16" name="Picture 15" descr="EV3Lessons2019v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" t="4262" r="1441" b="4110"/>
          <a:stretch/>
        </p:blipFill>
        <p:spPr>
          <a:xfrm>
            <a:off x="191030" y="91439"/>
            <a:ext cx="8539480" cy="33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5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6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5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2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7"/>
            <a:ext cx="3667991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4" y="6376459"/>
            <a:ext cx="627256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3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4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41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7"/>
            <a:ext cx="3699164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8"/>
            <a:ext cx="666974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7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327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EV3 Brick </a:t>
            </a:r>
            <a:br>
              <a:rPr lang="en-US" dirty="0"/>
            </a:br>
            <a:r>
              <a:rPr lang="en-US" dirty="0"/>
              <a:t>and EV3 Classroom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210E6C9-749A-274F-AD35-6267AE6C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5751">
            <a:off x="7428181" y="371720"/>
            <a:ext cx="1124670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projects for ev3-g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318"/>
            <a:ext cx="8245474" cy="4835661"/>
          </a:xfr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For those familiar with the LABVIEW based EV3-G software, there is no differentiation between projects and programs in this software.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Each project is a separate program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600" b="0" dirty="0"/>
              <a:t>My Blocks cannot be used between 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175007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4" y="1174105"/>
            <a:ext cx="8642513" cy="4952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CANVAS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361" y="1342878"/>
            <a:ext cx="1563512" cy="33855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Block Palette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4751" y="3852369"/>
            <a:ext cx="3040402" cy="461665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Programming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128" y="5624560"/>
            <a:ext cx="2286560" cy="46166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Download/Run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96858" y="2175724"/>
            <a:ext cx="1712539" cy="830997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Brick Dashboard</a:t>
            </a:r>
          </a:p>
        </p:txBody>
      </p:sp>
      <p:pic>
        <p:nvPicPr>
          <p:cNvPr id="14" name="Picture 13" descr="Screen Shot 2019-12-21 at 11.2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67" y="2029568"/>
            <a:ext cx="1640563" cy="128247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1924420" y="1611548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50061" y="1611548"/>
            <a:ext cx="912506" cy="418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50061" y="1924163"/>
            <a:ext cx="912506" cy="14238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76572" y="4424231"/>
            <a:ext cx="2232825" cy="1077218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To add a comment or delete a block, right click on the programming area.</a:t>
            </a:r>
          </a:p>
        </p:txBody>
      </p:sp>
      <p:pic>
        <p:nvPicPr>
          <p:cNvPr id="9" name="Picture 8" descr="Screen Shot 2019-12-21 at 2.59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97" y="4150942"/>
            <a:ext cx="981841" cy="12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4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MENU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6" name="Picture 5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8" y="1042052"/>
            <a:ext cx="3688293" cy="28084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2260" y="1211703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1 at 12.43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0" y="4059496"/>
            <a:ext cx="2900252" cy="22541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6780" y="4917210"/>
            <a:ext cx="748277" cy="75264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83520" y="1635051"/>
            <a:ext cx="302889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the Settings icon in the Home screen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Navigate to Help on the left hand column</a:t>
            </a:r>
          </a:p>
        </p:txBody>
      </p:sp>
    </p:spTree>
    <p:extLst>
      <p:ext uri="{BB962C8B-B14F-4D97-AF65-F5344CB8AC3E}">
        <p14:creationId xmlns:p14="http://schemas.microsoft.com/office/powerpoint/2010/main" val="131510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PALETTE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701"/>
          <a:stretch/>
        </p:blipFill>
        <p:spPr>
          <a:xfrm>
            <a:off x="599899" y="1161144"/>
            <a:ext cx="1667989" cy="4952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672" y="1210527"/>
            <a:ext cx="4550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Motors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 an individual motor</a:t>
            </a:r>
          </a:p>
          <a:p>
            <a:r>
              <a:rPr lang="en-US" b="1" dirty="0">
                <a:solidFill>
                  <a:srgbClr val="FF0000"/>
                </a:solidFill>
              </a:rPr>
              <a:t>Movement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Control 2 motors at a time with synchronization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Display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Write to screen</a:t>
            </a:r>
          </a:p>
          <a:p>
            <a:r>
              <a:rPr lang="en-US" b="1" dirty="0">
                <a:solidFill>
                  <a:srgbClr val="FF0000"/>
                </a:solidFill>
              </a:rPr>
              <a:t>Sound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Play a sound</a:t>
            </a:r>
          </a:p>
          <a:p>
            <a:r>
              <a:rPr lang="en-US" b="1" dirty="0">
                <a:solidFill>
                  <a:srgbClr val="FF0000"/>
                </a:solidFill>
              </a:rPr>
              <a:t>Events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Run actions based on events (e.g. sensor or timer)</a:t>
            </a:r>
          </a:p>
          <a:p>
            <a:r>
              <a:rPr lang="en-US" b="1" dirty="0">
                <a:solidFill>
                  <a:srgbClr val="FF0000"/>
                </a:solidFill>
              </a:rPr>
              <a:t>Control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Loops, if/else statements, etc.</a:t>
            </a:r>
          </a:p>
          <a:p>
            <a:r>
              <a:rPr lang="en-US" b="1" dirty="0">
                <a:solidFill>
                  <a:srgbClr val="FF0000"/>
                </a:solidFill>
              </a:rPr>
              <a:t>Sensors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Read a sensor value</a:t>
            </a:r>
          </a:p>
          <a:p>
            <a:r>
              <a:rPr lang="en-US" b="1" dirty="0">
                <a:solidFill>
                  <a:srgbClr val="FF0000"/>
                </a:solidFill>
              </a:rPr>
              <a:t>Operators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Mathematics and logic</a:t>
            </a:r>
          </a:p>
          <a:p>
            <a:r>
              <a:rPr lang="en-US" b="1" dirty="0">
                <a:solidFill>
                  <a:srgbClr val="FF0000"/>
                </a:solidFill>
              </a:rPr>
              <a:t>Variables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Store data in a variable or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My Blocks </a:t>
            </a:r>
            <a:r>
              <a:rPr lang="mr-IN" b="1" dirty="0">
                <a:solidFill>
                  <a:srgbClr val="FF0000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Custom defined 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brick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900614" y="1752602"/>
            <a:ext cx="2802059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software will auto-connect to the brick if you are using USB</a:t>
            </a:r>
          </a:p>
          <a:p>
            <a:r>
              <a:rPr lang="en-US" dirty="0"/>
              <a:t>To connect over Bluetooth, click the connect button. Enable Bluetooth as shown, and click connect. In the connect dialogue, select your EV3 brick’s name. </a:t>
            </a:r>
          </a:p>
          <a:p>
            <a:r>
              <a:rPr lang="en-US" dirty="0"/>
              <a:t>You might have to change to EV3 passcode to 0000 when asked if the connection fails.</a:t>
            </a:r>
          </a:p>
          <a:p>
            <a:r>
              <a:rPr lang="en-US" dirty="0"/>
              <a:t>Wi-Fi is unsupported in this version of the software</a:t>
            </a:r>
          </a:p>
        </p:txBody>
      </p:sp>
      <p:pic>
        <p:nvPicPr>
          <p:cNvPr id="8" name="Picture 7" descr="Screen Shot 2019-12-21 at 11.48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5" y="1582934"/>
            <a:ext cx="4650154" cy="1533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3963051"/>
            <a:ext cx="1640563" cy="122922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2214359" y="1901744"/>
            <a:ext cx="325641" cy="312615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1829436" y="2214359"/>
            <a:ext cx="547744" cy="1748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1"/>
          </p:cNvCxnSpPr>
          <p:nvPr/>
        </p:nvCxnSpPr>
        <p:spPr>
          <a:xfrm flipH="1">
            <a:off x="188873" y="2058052"/>
            <a:ext cx="2025486" cy="18528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2012452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Screen Shot 2019-12-21 at 11.49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24" y="4093148"/>
            <a:ext cx="1292456" cy="969028"/>
          </a:xfrm>
          <a:prstGeom prst="rect">
            <a:avLst/>
          </a:prstGeom>
        </p:spPr>
      </p:pic>
      <p:pic>
        <p:nvPicPr>
          <p:cNvPr id="33" name="Picture 32" descr="Screen Shot 2019-12-21 at 11.59.1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199" y="4095023"/>
            <a:ext cx="1248094" cy="967153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>
            <a:off x="3855578" y="4271559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43938" y="4875749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Screen Shot 2019-12-21 at 11.50.1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21" y="5550511"/>
            <a:ext cx="1487529" cy="115130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 rot="5400000">
            <a:off x="4743927" y="5003600"/>
            <a:ext cx="377743" cy="6122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61033" y="5848764"/>
            <a:ext cx="433754" cy="1864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dirty="0"/>
              <a:t>Author: Sanjay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Learn how the EV3 brick operates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about the main components of the EV3 Classroom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to the EV3 brick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lesson uses the new Scratch-based Education software (EV3 Classroom). However, it is the same for the Retail version.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“Brick” Buttons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69913" indent="-569913"/>
            <a:r>
              <a:rPr lang="en-US" dirty="0"/>
              <a:t>1 = Back</a:t>
            </a:r>
            <a:br>
              <a:rPr lang="en-US" dirty="0"/>
            </a:br>
            <a:r>
              <a:rPr lang="en-US" b="0" dirty="0"/>
              <a:t>Undo</a:t>
            </a:r>
            <a:br>
              <a:rPr lang="en-US" b="0" dirty="0"/>
            </a:br>
            <a:r>
              <a:rPr lang="en-US" b="0" dirty="0"/>
              <a:t>Stop Program</a:t>
            </a:r>
            <a:br>
              <a:rPr lang="en-US" b="0" dirty="0"/>
            </a:br>
            <a:r>
              <a:rPr lang="en-US" b="0" dirty="0"/>
              <a:t>Turn robot off</a:t>
            </a:r>
          </a:p>
          <a:p>
            <a:pPr marL="569913" indent="-569913"/>
            <a:r>
              <a:rPr lang="en-US" dirty="0"/>
              <a:t>2 = Center Button</a:t>
            </a:r>
            <a:br>
              <a:rPr lang="en-US" dirty="0"/>
            </a:br>
            <a:r>
              <a:rPr lang="en-US" b="0" dirty="0"/>
              <a:t>Select options</a:t>
            </a:r>
            <a:br>
              <a:rPr lang="en-US" b="0" dirty="0"/>
            </a:br>
            <a:r>
              <a:rPr lang="en-US" b="0" dirty="0"/>
              <a:t>Run Program/Project</a:t>
            </a:r>
            <a:br>
              <a:rPr lang="en-US" b="0" dirty="0"/>
            </a:br>
            <a:r>
              <a:rPr lang="en-US" b="0" dirty="0"/>
              <a:t>Turn robot on</a:t>
            </a:r>
          </a:p>
          <a:p>
            <a:pPr marL="569913" indent="-569913"/>
            <a:r>
              <a:rPr lang="en-US" dirty="0"/>
              <a:t>3 = L, R, Up, Down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Navigate menus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29" t="17910" r="35584" b="25023"/>
          <a:stretch/>
        </p:blipFill>
        <p:spPr>
          <a:xfrm>
            <a:off x="4537811" y="1410228"/>
            <a:ext cx="3342701" cy="48803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39949" y="3625479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68228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5271226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6074838" y="3850386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6809279" y="4412397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6068228" y="4961691"/>
            <a:ext cx="462985" cy="3968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358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6" t="17842" r="35356" b="55999"/>
          <a:stretch/>
        </p:blipFill>
        <p:spPr>
          <a:xfrm>
            <a:off x="0" y="784997"/>
            <a:ext cx="4276755" cy="28621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“Brick” Screen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3232" y="1002742"/>
            <a:ext cx="4279443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/>
              <a:t>Tabs on Screen</a:t>
            </a:r>
          </a:p>
          <a:p>
            <a:pPr eaLnBrk="1" hangingPunct="1"/>
            <a:endParaRPr lang="en-US" sz="2000" b="1" dirty="0"/>
          </a:p>
          <a:p>
            <a:pPr marL="457200" indent="-457200" eaLnBrk="1" hangingPunct="1">
              <a:buAutoNum type="arabicPeriod"/>
            </a:pPr>
            <a:r>
              <a:rPr lang="en-US" sz="2000" b="1" dirty="0"/>
              <a:t>Run Recent</a:t>
            </a:r>
            <a:br>
              <a:rPr lang="en-US" sz="2000" b="1" dirty="0"/>
            </a:br>
            <a:r>
              <a:rPr lang="en-US" sz="2000" dirty="0"/>
              <a:t>Find programs/projects you ran recently</a:t>
            </a:r>
          </a:p>
          <a:p>
            <a:pPr eaLnBrk="1" hangingPunct="1"/>
            <a:endParaRPr lang="en-US" sz="2000" dirty="0"/>
          </a:p>
          <a:p>
            <a:pPr marL="452438" indent="-452438" defTabSz="511175" eaLnBrk="1" hangingPunct="1"/>
            <a:r>
              <a:rPr lang="en-US" sz="2000" b="1" dirty="0"/>
              <a:t>2.  File Navigation</a:t>
            </a:r>
            <a:br>
              <a:rPr lang="en-US" sz="2000" b="1" dirty="0"/>
            </a:br>
            <a:r>
              <a:rPr lang="en-US" sz="2000" dirty="0"/>
              <a:t>Find all programs by project</a:t>
            </a:r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3.  Brick Apps</a:t>
            </a:r>
            <a:br>
              <a:rPr lang="en-US" sz="2000" b="1" dirty="0"/>
            </a:br>
            <a:r>
              <a:rPr lang="en-US" sz="2000" dirty="0"/>
              <a:t>Port views</a:t>
            </a:r>
          </a:p>
          <a:p>
            <a:pPr eaLnBrk="1" hangingPunct="1"/>
            <a:endParaRPr lang="en-US" sz="2000" dirty="0"/>
          </a:p>
          <a:p>
            <a:pPr marL="452438" indent="-452438" eaLnBrk="1" hangingPunct="1"/>
            <a:r>
              <a:rPr lang="en-US" sz="2000" b="1" dirty="0"/>
              <a:t>4.  Settings</a:t>
            </a:r>
            <a:br>
              <a:rPr lang="en-US" sz="2000" b="1" dirty="0"/>
            </a:br>
            <a:r>
              <a:rPr lang="en-US" sz="2000" dirty="0"/>
              <a:t>Bluetooth, </a:t>
            </a:r>
            <a:r>
              <a:rPr lang="en-US" sz="2000" dirty="0" err="1"/>
              <a:t>Wifi</a:t>
            </a:r>
            <a:r>
              <a:rPr lang="en-US" sz="2000" dirty="0"/>
              <a:t>,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0" name="Oval 19"/>
          <p:cNvSpPr/>
          <p:nvPr/>
        </p:nvSpPr>
        <p:spPr>
          <a:xfrm>
            <a:off x="1120853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1673677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2270296" y="1915800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2823121" y="1913315"/>
            <a:ext cx="444219" cy="459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6979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Ports, Sensors, motors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12667" y="6079067"/>
            <a:ext cx="613833" cy="643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841532" cy="283845"/>
          </a:xfrm>
        </p:spPr>
        <p:txBody>
          <a:bodyPr/>
          <a:lstStyle/>
          <a:p>
            <a:r>
              <a:rPr lang="en-US"/>
              <a:t>Copyright © EV3Lessons.com 2020 (Last edit: 12/21/2019)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445"/>
            <a:ext cx="8826500" cy="50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0709" y="6263043"/>
            <a:ext cx="34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1, 2, 3, 4 = Sensors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1713" y="1363173"/>
            <a:ext cx="3465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A, B, C, D = Motors</a:t>
            </a:r>
          </a:p>
          <a:p>
            <a:endParaRPr lang="en-US" dirty="0"/>
          </a:p>
          <a:p>
            <a:r>
              <a:rPr lang="en-US" dirty="0"/>
              <a:t>Default setup assumes Right Motor in C, Left Motor in B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900" y="4724032"/>
            <a:ext cx="1199001" cy="1371767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81899" y="5093364"/>
            <a:ext cx="131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setup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346960" y="5302229"/>
            <a:ext cx="579120" cy="437466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8530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</a:t>
            </a:r>
            <a:r>
              <a:rPr lang="en-US" dirty="0" err="1"/>
              <a:t>getTING</a:t>
            </a:r>
            <a:r>
              <a:rPr lang="en-US" dirty="0"/>
              <a:t>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 descr="Screen Shot 2019-12-21 at 10.55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9" y="1400258"/>
            <a:ext cx="3286435" cy="2513948"/>
          </a:xfrm>
          <a:prstGeom prst="rect">
            <a:avLst/>
          </a:prstGeom>
        </p:spPr>
      </p:pic>
      <p:pic>
        <p:nvPicPr>
          <p:cNvPr id="6" name="Picture 5" descr="Screen Shot 2019-12-21 at 10.5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05" y="1400258"/>
            <a:ext cx="3307328" cy="2518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91281" y="2520460"/>
            <a:ext cx="377743" cy="403795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6604" y="3298090"/>
            <a:ext cx="941755" cy="403795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6446" y="4500359"/>
            <a:ext cx="519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the onscreen steps and then click “START” to access the programming environment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057487" y="2305538"/>
            <a:ext cx="416821" cy="7880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9-12-21 at 10.56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" y="1157970"/>
            <a:ext cx="6056924" cy="4611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EV3 Classroom: Home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1090" y="3636940"/>
            <a:ext cx="1591585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New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1090" y="1375269"/>
            <a:ext cx="1591585" cy="646331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Saved Project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2086457" y="3960106"/>
            <a:ext cx="50246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266541" y="1698435"/>
            <a:ext cx="18445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6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19774" cy="1371600"/>
          </a:xfrm>
        </p:spPr>
        <p:txBody>
          <a:bodyPr/>
          <a:lstStyle/>
          <a:p>
            <a:r>
              <a:rPr lang="en-US" dirty="0"/>
              <a:t>My Projects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0" r="15203"/>
          <a:stretch/>
        </p:blipFill>
        <p:spPr>
          <a:xfrm>
            <a:off x="289285" y="1214609"/>
            <a:ext cx="5585996" cy="4535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7486" y="2012460"/>
            <a:ext cx="299591" cy="29959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8868" y="2279486"/>
            <a:ext cx="18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2736585" y="5246502"/>
            <a:ext cx="1356283" cy="251841"/>
          </a:xfrm>
          <a:prstGeom prst="rect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2868" y="5187342"/>
            <a:ext cx="43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8359" y="1387527"/>
            <a:ext cx="2424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Projects shows a list of the projects you have made.</a:t>
            </a:r>
          </a:p>
          <a:p>
            <a:endParaRPr lang="en-US" dirty="0"/>
          </a:p>
          <a:p>
            <a:r>
              <a:rPr lang="en-US" dirty="0"/>
              <a:t>To edit an existing project click on the edit icon [1] and then select the project you want to modify. Select the desired action (delete/duplicate/rename) [2].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5812" y="1572193"/>
            <a:ext cx="661103" cy="299591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12-21 at 11.02.2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"/>
          <a:stretch/>
        </p:blipFill>
        <p:spPr>
          <a:xfrm>
            <a:off x="426959" y="1324160"/>
            <a:ext cx="6654925" cy="5076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41" y="104979"/>
            <a:ext cx="8493467" cy="1371600"/>
          </a:xfrm>
        </p:spPr>
        <p:txBody>
          <a:bodyPr/>
          <a:lstStyle/>
          <a:p>
            <a:r>
              <a:rPr lang="en-US" dirty="0"/>
              <a:t>new Project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7610" y="1591300"/>
            <a:ext cx="0" cy="66740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0563" y="2258705"/>
            <a:ext cx="19192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Opened 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8862" y="1266309"/>
            <a:ext cx="0" cy="2808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09781" y="1904762"/>
            <a:ext cx="222498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Properties </a:t>
            </a:r>
            <a:r>
              <a:rPr lang="en-US" sz="1100" dirty="0">
                <a:solidFill>
                  <a:schemeClr val="tx1"/>
                </a:solidFill>
              </a:rPr>
              <a:t>Rename Project or Move File to new location (i.e. Save 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2020 (Last edit: 12/21/2019)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959" y="896977"/>
            <a:ext cx="16662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to Home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6075" y="1673240"/>
            <a:ext cx="15259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50" name="Elbow Connector 49"/>
          <p:cNvCxnSpPr/>
          <p:nvPr/>
        </p:nvCxnSpPr>
        <p:spPr>
          <a:xfrm rot="16200000" flipV="1">
            <a:off x="7472904" y="1120841"/>
            <a:ext cx="136179" cy="978699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8" idx="0"/>
          </p:cNvCxnSpPr>
          <p:nvPr/>
        </p:nvCxnSpPr>
        <p:spPr>
          <a:xfrm rot="16200000" flipV="1">
            <a:off x="4127012" y="509500"/>
            <a:ext cx="362659" cy="2427866"/>
          </a:xfrm>
          <a:prstGeom prst="bent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2F09FA6-6B45-4C58-AA72-DA9A11D3B63C}"/>
              </a:ext>
            </a:extLst>
          </p:cNvPr>
          <p:cNvSpPr/>
          <p:nvPr/>
        </p:nvSpPr>
        <p:spPr>
          <a:xfrm>
            <a:off x="690597" y="6190407"/>
            <a:ext cx="1402615" cy="26824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F928D-BDDC-4D2E-B145-AD668BD48BA7}"/>
              </a:ext>
            </a:extLst>
          </p:cNvPr>
          <p:cNvSpPr txBox="1"/>
          <p:nvPr/>
        </p:nvSpPr>
        <p:spPr>
          <a:xfrm>
            <a:off x="3136684" y="4795797"/>
            <a:ext cx="2974491" cy="115416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Toggle between showing all/fewer code blocks </a:t>
            </a:r>
          </a:p>
          <a:p>
            <a:pPr algn="ctr"/>
            <a:r>
              <a:rPr lang="en-US" sz="1100" dirty="0"/>
              <a:t>We highly recommend you click this so that it will show all the blocks – our lessons require this.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415582B-2755-41CD-95C3-8C838F453C9A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rot="10800000" flipV="1">
            <a:off x="2093212" y="5372878"/>
            <a:ext cx="1043472" cy="951652"/>
          </a:xfrm>
          <a:prstGeom prst="bentConnector3">
            <a:avLst>
              <a:gd name="adj1" fmla="val 59694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07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346</TotalTime>
  <Words>810</Words>
  <Application>Microsoft Macintosh PowerPoint</Application>
  <PresentationFormat>On-screen Show (4:3)</PresentationFormat>
  <Paragraphs>113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Helvetica Neue</vt:lpstr>
      <vt:lpstr>Tahoma</vt:lpstr>
      <vt:lpstr>beginner</vt:lpstr>
      <vt:lpstr>Custom Design</vt:lpstr>
      <vt:lpstr>BEGINNER PROGRAMMING LESSON</vt:lpstr>
      <vt:lpstr>Lesson Objectives</vt:lpstr>
      <vt:lpstr>The “Brick” Buttons</vt:lpstr>
      <vt:lpstr>The “Brick” Screen</vt:lpstr>
      <vt:lpstr>Ports, Sensors, motors</vt:lpstr>
      <vt:lpstr>EV3 Classroom: getTING started</vt:lpstr>
      <vt:lpstr>EV3 Classroom: Home</vt:lpstr>
      <vt:lpstr>My Projects</vt:lpstr>
      <vt:lpstr>new Project</vt:lpstr>
      <vt:lpstr>Note about projects for ev3-g users</vt:lpstr>
      <vt:lpstr>Programming CANVAS</vt:lpstr>
      <vt:lpstr>HELP MENU</vt:lpstr>
      <vt:lpstr>BLOCK PALETTE</vt:lpstr>
      <vt:lpstr>Connecting to brick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39</cp:revision>
  <dcterms:created xsi:type="dcterms:W3CDTF">2016-07-04T02:35:12Z</dcterms:created>
  <dcterms:modified xsi:type="dcterms:W3CDTF">2019-12-21T22:09:05Z</dcterms:modified>
</cp:coreProperties>
</file>