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3"/>
  </p:notesMasterIdLst>
  <p:handoutMasterIdLst>
    <p:handoutMasterId r:id="rId14"/>
  </p:handoutMasterIdLst>
  <p:sldIdLst>
    <p:sldId id="415" r:id="rId3"/>
    <p:sldId id="407" r:id="rId4"/>
    <p:sldId id="408" r:id="rId5"/>
    <p:sldId id="409" r:id="rId6"/>
    <p:sldId id="410" r:id="rId7"/>
    <p:sldId id="416" r:id="rId8"/>
    <p:sldId id="417" r:id="rId9"/>
    <p:sldId id="414" r:id="rId10"/>
    <p:sldId id="411" r:id="rId11"/>
    <p:sldId id="40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96327" autoAdjust="0"/>
  </p:normalViewPr>
  <p:slideViewPr>
    <p:cSldViewPr snapToGrid="0" snapToObjects="1">
      <p:cViewPr varScale="1">
        <p:scale>
          <a:sx n="123" d="100"/>
          <a:sy n="123" d="100"/>
        </p:scale>
        <p:origin x="1864" y="19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12/21/19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C98CD-3763-FC43-B85F-029450022F82}" type="datetime1">
              <a:rPr lang="en-US" smtClean="0"/>
              <a:t>12/21/19</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2020, Last Update: (12/21/2019)</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9" name="Picture 18" descr="A picture containing drawing&#10;&#10;Description automatically generated">
            <a:extLst>
              <a:ext uri="{FF2B5EF4-FFF2-40B4-BE49-F238E27FC236}">
                <a16:creationId xmlns:a16="http://schemas.microsoft.com/office/drawing/2014/main" id="{9D6E0370-FAF9-2E45-A0CE-038C1FA57C15}"/>
              </a:ext>
            </a:extLst>
          </p:cNvPr>
          <p:cNvPicPr>
            <a:picLocks noChangeAspect="1"/>
          </p:cNvPicPr>
          <p:nvPr userDrawn="1"/>
        </p:nvPicPr>
        <p:blipFill rotWithShape="1">
          <a:blip r:embed="rId2"/>
          <a:srcRect l="1617" t="7031" r="4033" b="8124"/>
          <a:stretch/>
        </p:blipFill>
        <p:spPr>
          <a:xfrm>
            <a:off x="89513" y="25985"/>
            <a:ext cx="8627349" cy="3250097"/>
          </a:xfrm>
          <a:prstGeom prst="rect">
            <a:avLst/>
          </a:prstGeom>
        </p:spPr>
      </p:pic>
    </p:spTree>
    <p:extLst>
      <p:ext uri="{BB962C8B-B14F-4D97-AF65-F5344CB8AC3E}">
        <p14:creationId xmlns:p14="http://schemas.microsoft.com/office/powerpoint/2010/main" val="123923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ED867-F6BC-E84A-A3C3-7A4AE3006820}"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AE921-CB30-BA40-A78D-EDE25C28B509}"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7B4405-73FC-B44D-A323-A71C96EF7F4B}"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DBBCA-7CD2-024B-A8AB-3EB857B49750}"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86D7E-14D8-9244-916B-0A7C47B0273C}"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A697F4-23CF-8342-BD84-735AFA552369}" type="datetime1">
              <a:rPr lang="en-US" smtClean="0"/>
              <a:t>12/21/19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6D4C82-724D-2E42-88FF-14D0D03CF8D2}" type="datetime1">
              <a:rPr lang="en-US" smtClean="0"/>
              <a:t>12/21/19</a:t>
            </a:fld>
            <a:endParaRPr lang="en-US"/>
          </a:p>
        </p:txBody>
      </p:sp>
      <p:sp>
        <p:nvSpPr>
          <p:cNvPr id="8" name="Footer Placeholder 7"/>
          <p:cNvSpPr>
            <a:spLocks noGrp="1"/>
          </p:cNvSpPr>
          <p:nvPr>
            <p:ph type="ftr" sz="quarter" idx="11"/>
          </p:nvPr>
        </p:nvSpPr>
        <p:spPr/>
        <p:txBody>
          <a:bodyPr/>
          <a:lstStyle/>
          <a:p>
            <a:r>
              <a:rPr lang="en-US"/>
              <a:t>© EV3Lessons.com, 2020, Last Update: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FB480E-8F2B-4146-A157-1C8006E0F20A}" type="datetime1">
              <a:rPr lang="en-US" smtClean="0"/>
              <a:t>12/21/19</a:t>
            </a:fld>
            <a:endParaRPr lang="en-US"/>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61E39-CE49-B346-83F5-E8D2F9661316}" type="datetime1">
              <a:rPr lang="en-US" smtClean="0"/>
              <a:t>12/21/19</a:t>
            </a:fld>
            <a:endParaRPr lang="en-US"/>
          </a:p>
        </p:txBody>
      </p:sp>
      <p:sp>
        <p:nvSpPr>
          <p:cNvPr id="3" name="Footer Placeholder 2"/>
          <p:cNvSpPr>
            <a:spLocks noGrp="1"/>
          </p:cNvSpPr>
          <p:nvPr>
            <p:ph type="ftr" sz="quarter" idx="11"/>
          </p:nvPr>
        </p:nvSpPr>
        <p:spPr/>
        <p:txBody>
          <a:bodyPr/>
          <a:lstStyle/>
          <a:p>
            <a:r>
              <a:rPr lang="en-US"/>
              <a:t>© EV3Lessons.com, 2020, Last Update: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670DF-538D-6844-B4C5-435F48485778}" type="datetime1">
              <a:rPr lang="en-US" smtClean="0"/>
              <a:t>12/21/19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475516-32AA-864E-931E-C4181933E534}"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8E83A7-F256-8B47-AE8B-98F78FFC58DE}" type="datetime1">
              <a:rPr lang="en-US" smtClean="0"/>
              <a:t>12/21/19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60695-4FD9-D644-B529-E1A389476C1E}"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A6928-8110-A443-8506-79C62B9978EA}" type="datetime1">
              <a:rPr lang="en-US" smtClean="0"/>
              <a:t>12/21/19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A7F0ABA-2469-6B4A-921D-A7C9C7BE3FCB}" type="datetime1">
              <a:rPr lang="en-US" smtClean="0"/>
              <a:t>12/21/19</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2020, Last Update: (12/21/2019)</a:t>
            </a:r>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B2A10-8A9F-4B45-9006-23151A5A9850}" type="datetime1">
              <a:rPr lang="en-US" smtClean="0"/>
              <a:t>12/21/19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C4A24-32BE-114B-A326-CBB2AEFFB9A2}" type="datetime1">
              <a:rPr lang="en-US" smtClean="0"/>
              <a:t>12/21/19</a:t>
            </a:fld>
            <a:endParaRPr lang="en-US"/>
          </a:p>
        </p:txBody>
      </p:sp>
      <p:sp>
        <p:nvSpPr>
          <p:cNvPr id="8" name="Footer Placeholder 7"/>
          <p:cNvSpPr>
            <a:spLocks noGrp="1"/>
          </p:cNvSpPr>
          <p:nvPr>
            <p:ph type="ftr" sz="quarter" idx="11"/>
          </p:nvPr>
        </p:nvSpPr>
        <p:spPr/>
        <p:txBody>
          <a:bodyPr/>
          <a:lstStyle/>
          <a:p>
            <a:r>
              <a:rPr lang="en-US"/>
              <a:t>© EV3Lessons.com, 2020, Last Update: (12/21/2019)</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66745-48F9-5248-B404-803B54F5DEAE}" type="datetime1">
              <a:rPr lang="en-US" smtClean="0"/>
              <a:t>12/21/19</a:t>
            </a:fld>
            <a:endParaRPr lang="en-US"/>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BBAB5-93B8-ED4B-B1EA-188E72E49283}" type="datetime1">
              <a:rPr lang="en-US" smtClean="0"/>
              <a:t>12/21/19</a:t>
            </a:fld>
            <a:endParaRPr lang="en-US"/>
          </a:p>
        </p:txBody>
      </p:sp>
      <p:sp>
        <p:nvSpPr>
          <p:cNvPr id="3" name="Footer Placeholder 2"/>
          <p:cNvSpPr>
            <a:spLocks noGrp="1"/>
          </p:cNvSpPr>
          <p:nvPr>
            <p:ph type="ftr" sz="quarter" idx="11"/>
          </p:nvPr>
        </p:nvSpPr>
        <p:spPr/>
        <p:txBody>
          <a:bodyPr/>
          <a:lstStyle/>
          <a:p>
            <a:r>
              <a:rPr lang="en-US"/>
              <a:t>© EV3Lessons.com, 2020, Last Update: (12/21/2019)</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73EF5-922E-E043-ABC9-CA28006289C1}" type="datetime1">
              <a:rPr lang="en-US" smtClean="0"/>
              <a:t>12/21/19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A549A-68A7-EF48-98D6-C2A7256581B1}" type="datetime1">
              <a:rPr lang="en-US" smtClean="0"/>
              <a:t>12/21/19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E24023D-2BDC-4348-843F-C53FB1CD9AF4}" type="datetime1">
              <a:rPr lang="en-US" smtClean="0"/>
              <a:t>12/21/19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2020, Last Update: (12/21/2019)</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3EAD0-E3F5-F344-AF1A-F4C297E05768}" type="datetime1">
              <a:rPr lang="en-US" smtClean="0"/>
              <a:t>12/21/19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2020, Last Update: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Port View &amp; Using Sensor Data</a:t>
            </a:r>
          </a:p>
        </p:txBody>
      </p:sp>
      <p:sp>
        <p:nvSpPr>
          <p:cNvPr id="3" name="Title 2"/>
          <p:cNvSpPr>
            <a:spLocks noGrp="1"/>
          </p:cNvSpPr>
          <p:nvPr>
            <p:ph type="ctrTitle"/>
          </p:nvPr>
        </p:nvSpPr>
        <p:spPr/>
        <p:txBody>
          <a:bodyPr/>
          <a:lstStyle/>
          <a:p>
            <a:pPr algn="ctr"/>
            <a:r>
              <a:rPr lang="en-US" dirty="0"/>
              <a:t>BEGINNER PROGRAMMING LESSON</a:t>
            </a:r>
          </a:p>
        </p:txBody>
      </p:sp>
      <p:pic>
        <p:nvPicPr>
          <p:cNvPr id="5" name="Picture 4" descr="A close up of a sign&#10;&#10;Description automatically generated">
            <a:extLst>
              <a:ext uri="{FF2B5EF4-FFF2-40B4-BE49-F238E27FC236}">
                <a16:creationId xmlns:a16="http://schemas.microsoft.com/office/drawing/2014/main" id="{6547C669-81B1-7147-AB07-64C2B4EE3DA7}"/>
              </a:ext>
            </a:extLst>
          </p:cNvPr>
          <p:cNvPicPr>
            <a:picLocks noChangeAspect="1"/>
          </p:cNvPicPr>
          <p:nvPr/>
        </p:nvPicPr>
        <p:blipFill>
          <a:blip r:embed="rId2"/>
          <a:stretch>
            <a:fillRect/>
          </a:stretch>
        </p:blipFill>
        <p:spPr>
          <a:xfrm rot="905751">
            <a:off x="7428181" y="371720"/>
            <a:ext cx="1124670" cy="1101589"/>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a:t>This tutorial was created by Sanjay Seshan and Arvind </a:t>
            </a:r>
            <a:r>
              <a:rPr lang="en-US" sz="1800" dirty="0" err="1"/>
              <a:t>Seshan</a:t>
            </a:r>
            <a:endParaRPr lang="en-US" sz="1800" dirty="0"/>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en-US"/>
              <a:t>© EV3Lessons.com, 2020, Last Update: (12/21/2019)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retrieve and use data from your sensors</a:t>
            </a:r>
          </a:p>
          <a:p>
            <a:pPr marL="457200" indent="-457200">
              <a:buFont typeface="+mj-lt"/>
              <a:buAutoNum type="arabicPeriod"/>
            </a:pPr>
            <a:r>
              <a:rPr lang="en-US" dirty="0"/>
              <a:t>Learn how to use Port View on the EV3 Brick</a:t>
            </a:r>
          </a:p>
          <a:p>
            <a:pPr marL="457200" indent="-457200">
              <a:buFont typeface="+mj-lt"/>
              <a:buAutoNum type="arabicPeriod"/>
            </a:pPr>
            <a:r>
              <a:rPr lang="en-US" dirty="0"/>
              <a:t>Learn some examples of when and where Port View would be useful</a:t>
            </a:r>
          </a:p>
          <a:p>
            <a:pPr marL="457200" indent="-457200">
              <a:buFont typeface="+mj-lt"/>
              <a:buAutoNum type="arabicPeriod"/>
            </a:pPr>
            <a:r>
              <a:rPr lang="en-US" dirty="0"/>
              <a:t>Try to solve some common problems using Port View</a:t>
            </a: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SENSOR DATA?</a:t>
            </a:r>
          </a:p>
        </p:txBody>
      </p:sp>
      <p:sp>
        <p:nvSpPr>
          <p:cNvPr id="3" name="Content Placeholder 2"/>
          <p:cNvSpPr>
            <a:spLocks noGrp="1"/>
          </p:cNvSpPr>
          <p:nvPr>
            <p:ph idx="1"/>
          </p:nvPr>
        </p:nvSpPr>
        <p:spPr/>
        <p:txBody>
          <a:bodyPr/>
          <a:lstStyle/>
          <a:p>
            <a:r>
              <a:rPr lang="en-US" dirty="0"/>
              <a:t>Sensor data can be</a:t>
            </a:r>
            <a:r>
              <a:rPr lang="is-IS" dirty="0"/>
              <a:t>….</a:t>
            </a:r>
          </a:p>
          <a:p>
            <a:endParaRPr lang="is-IS" dirty="0"/>
          </a:p>
          <a:p>
            <a:pPr lvl="1"/>
            <a:r>
              <a:rPr lang="en-US" dirty="0"/>
              <a:t>Used to help program more easily (no more guess and check!!)</a:t>
            </a:r>
          </a:p>
          <a:p>
            <a:pPr lvl="1"/>
            <a:endParaRPr lang="en-US" dirty="0"/>
          </a:p>
          <a:p>
            <a:pPr lvl="1"/>
            <a:r>
              <a:rPr lang="en-US" dirty="0"/>
              <a:t>Used to help program more accurately</a:t>
            </a:r>
          </a:p>
          <a:p>
            <a:pPr lvl="1"/>
            <a:endParaRPr lang="en-US" dirty="0"/>
          </a:p>
          <a:p>
            <a:pPr lvl="1"/>
            <a:r>
              <a:rPr lang="en-US" dirty="0"/>
              <a:t>Used to debug code as well as build issues</a:t>
            </a:r>
          </a:p>
          <a:p>
            <a:pPr lvl="1"/>
            <a:endParaRPr lang="en-US" dirty="0"/>
          </a:p>
          <a:p>
            <a:pPr lvl="1"/>
            <a:endParaRPr lang="en-US" dirty="0"/>
          </a:p>
          <a:p>
            <a:r>
              <a:rPr lang="en-US" dirty="0"/>
              <a:t>PORT VIEW is an easy way to access SENSOR DATA!</a:t>
            </a:r>
          </a:p>
          <a:p>
            <a:endParaRPr lang="en-US" dirty="0"/>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get to Port View?</a:t>
            </a:r>
          </a:p>
        </p:txBody>
      </p:sp>
      <p:sp>
        <p:nvSpPr>
          <p:cNvPr id="3" name="Content Placeholder 2"/>
          <p:cNvSpPr>
            <a:spLocks noGrp="1"/>
          </p:cNvSpPr>
          <p:nvPr>
            <p:ph idx="1"/>
          </p:nvPr>
        </p:nvSpPr>
        <p:spPr>
          <a:xfrm>
            <a:off x="476063" y="1700048"/>
            <a:ext cx="3757448" cy="3586655"/>
          </a:xfrm>
        </p:spPr>
        <p:txBody>
          <a:bodyPr>
            <a:normAutofit fontScale="77500" lnSpcReduction="20000"/>
          </a:bodyPr>
          <a:lstStyle/>
          <a:p>
            <a:pPr marL="342900" indent="-342900">
              <a:buFont typeface="Arial" charset="0"/>
              <a:buChar char="•"/>
            </a:pPr>
            <a:r>
              <a:rPr lang="en-US" dirty="0">
                <a:solidFill>
                  <a:srgbClr val="00B900"/>
                </a:solidFill>
              </a:rPr>
              <a:t>Step 1</a:t>
            </a:r>
            <a:r>
              <a:rPr lang="en-US" b="0" dirty="0">
                <a:solidFill>
                  <a:srgbClr val="00B900"/>
                </a:solidFill>
              </a:rPr>
              <a:t>: </a:t>
            </a:r>
          </a:p>
          <a:p>
            <a:pPr marL="800100" lvl="1" indent="-342900">
              <a:buFont typeface="Arial" charset="0"/>
              <a:buChar char="•"/>
            </a:pPr>
            <a:r>
              <a:rPr lang="en-US" b="0" dirty="0">
                <a:solidFill>
                  <a:srgbClr val="00B900"/>
                </a:solidFill>
              </a:rPr>
              <a:t>Click the </a:t>
            </a:r>
            <a:r>
              <a:rPr lang="en-US" dirty="0">
                <a:solidFill>
                  <a:srgbClr val="00B900"/>
                </a:solidFill>
              </a:rPr>
              <a:t>Left or Right buttons</a:t>
            </a:r>
            <a:r>
              <a:rPr lang="en-US" b="0" dirty="0">
                <a:solidFill>
                  <a:srgbClr val="00B900"/>
                </a:solidFill>
              </a:rPr>
              <a:t> on the brick until you get to the third tab on the screen (icon with six small circles).  </a:t>
            </a:r>
          </a:p>
          <a:p>
            <a:pPr marL="800100" lvl="1" indent="-342900">
              <a:buFont typeface="Arial" charset="0"/>
              <a:buChar char="•"/>
            </a:pPr>
            <a:r>
              <a:rPr lang="en-US" b="0" dirty="0">
                <a:solidFill>
                  <a:srgbClr val="00B900"/>
                </a:solidFill>
              </a:rPr>
              <a:t>The first choice in this tab is Port View</a:t>
            </a:r>
            <a:r>
              <a:rPr lang="en-US" dirty="0">
                <a:solidFill>
                  <a:srgbClr val="00B900"/>
                </a:solidFill>
              </a:rPr>
              <a:t>. (Click the middle button on the brick to select Port View)</a:t>
            </a:r>
          </a:p>
          <a:p>
            <a:pPr marL="800100" lvl="1" indent="-342900">
              <a:buFont typeface="Arial" charset="0"/>
              <a:buChar char="•"/>
            </a:pPr>
            <a:endParaRPr lang="en-US" dirty="0">
              <a:solidFill>
                <a:srgbClr val="00B900"/>
              </a:solidFill>
            </a:endParaRPr>
          </a:p>
          <a:p>
            <a:pPr lvl="1" indent="0">
              <a:buNone/>
            </a:pPr>
            <a:endParaRPr lang="en-US" dirty="0">
              <a:solidFill>
                <a:srgbClr val="00B900"/>
              </a:solidFill>
            </a:endParaRPr>
          </a:p>
          <a:p>
            <a:pPr marL="342900" indent="-342900">
              <a:buFont typeface="Arial" charset="0"/>
              <a:buChar char="•"/>
            </a:pPr>
            <a:r>
              <a:rPr lang="en-US" dirty="0">
                <a:solidFill>
                  <a:srgbClr val="7030A0"/>
                </a:solidFill>
              </a:rPr>
              <a:t>Step 2: </a:t>
            </a:r>
          </a:p>
          <a:p>
            <a:pPr marL="800100" lvl="1" indent="-342900">
              <a:buFont typeface="Arial" charset="0"/>
              <a:buChar char="•"/>
            </a:pPr>
            <a:r>
              <a:rPr lang="en-US" dirty="0">
                <a:solidFill>
                  <a:srgbClr val="7030A0"/>
                </a:solidFill>
              </a:rPr>
              <a:t>Use the Left and Right Buttons to pick the port and sensor/motor you want</a:t>
            </a:r>
            <a:endParaRPr lang="en-US" dirty="0"/>
          </a:p>
        </p:txBody>
      </p:sp>
      <p:sp>
        <p:nvSpPr>
          <p:cNvPr id="4" name="Footer Placeholder 3"/>
          <p:cNvSpPr>
            <a:spLocks noGrp="1"/>
          </p:cNvSpPr>
          <p:nvPr>
            <p:ph type="ftr" sz="quarter" idx="11"/>
          </p:nvPr>
        </p:nvSpPr>
        <p:spPr/>
        <p:txBody>
          <a:bodyPr/>
          <a:lstStyle/>
          <a:p>
            <a:r>
              <a:rPr lang="en-US"/>
              <a:t>© EV3Lessons.com, 2020, Last Update: (12/21/2019)</a:t>
            </a:r>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a:solidFill>
                  <a:srgbClr val="7030A0"/>
                </a:solidFill>
              </a:rPr>
              <a:t>Left</a:t>
            </a: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n-US" dirty="0"/>
              <a:t>WHAT YOU SEE in PORT VIEW</a:t>
            </a:r>
          </a:p>
        </p:txBody>
      </p:sp>
      <p:sp>
        <p:nvSpPr>
          <p:cNvPr id="3" name="Content Placeholder 2"/>
          <p:cNvSpPr>
            <a:spLocks noGrp="1"/>
          </p:cNvSpPr>
          <p:nvPr>
            <p:ph idx="1"/>
          </p:nvPr>
        </p:nvSpPr>
        <p:spPr>
          <a:xfrm>
            <a:off x="365810" y="1543436"/>
            <a:ext cx="2775728" cy="3608366"/>
          </a:xfrm>
        </p:spPr>
        <p:txBody>
          <a:bodyPr>
            <a:normAutofit fontScale="85000" lnSpcReduction="20000"/>
          </a:bodyPr>
          <a:lstStyle/>
          <a:p>
            <a:r>
              <a:rPr lang="en-US" dirty="0">
                <a:solidFill>
                  <a:srgbClr val="FF0000"/>
                </a:solidFill>
              </a:rPr>
              <a:t>A. PORT Number</a:t>
            </a:r>
          </a:p>
          <a:p>
            <a:r>
              <a:rPr lang="en-US" dirty="0">
                <a:solidFill>
                  <a:srgbClr val="00B0F0"/>
                </a:solidFill>
              </a:rPr>
              <a:t>B. SENSOR/MOTOR &amp; MODE</a:t>
            </a:r>
          </a:p>
          <a:p>
            <a:r>
              <a:rPr lang="en-US" dirty="0">
                <a:solidFill>
                  <a:srgbClr val="00B900"/>
                </a:solidFill>
              </a:rPr>
              <a:t>C. If you select a particular sensor (middle button on brick), you can change the MODE</a:t>
            </a:r>
          </a:p>
          <a:p>
            <a:r>
              <a:rPr lang="en-US" dirty="0">
                <a:solidFill>
                  <a:srgbClr val="FFC000"/>
                </a:solidFill>
              </a:rPr>
              <a:t>D. VALUE . You might want to start at “0” (e.g. If trying to measure degrees for a turn). To reset the value, exit Port View and return to back to this screen.</a:t>
            </a:r>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a:solidFill>
                  <a:srgbClr val="FF0000"/>
                </a:solidFill>
              </a:rPr>
              <a:t>A</a:t>
            </a: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a:solidFill>
                  <a:srgbClr val="00B0F0"/>
                </a:solidFill>
              </a:rPr>
              <a:t>B</a:t>
            </a: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a:solidFill>
                  <a:srgbClr val="00B0F0"/>
                </a:solidFill>
              </a:rPr>
              <a:t>B</a:t>
            </a: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3FF5-4F43-BE4A-912E-D546D6031D23}"/>
              </a:ext>
            </a:extLst>
          </p:cNvPr>
          <p:cNvSpPr>
            <a:spLocks noGrp="1"/>
          </p:cNvSpPr>
          <p:nvPr>
            <p:ph type="title"/>
          </p:nvPr>
        </p:nvSpPr>
        <p:spPr/>
        <p:txBody>
          <a:bodyPr/>
          <a:lstStyle/>
          <a:p>
            <a:r>
              <a:rPr lang="en-US" dirty="0"/>
              <a:t>On Computer Port View </a:t>
            </a:r>
          </a:p>
        </p:txBody>
      </p:sp>
      <p:sp>
        <p:nvSpPr>
          <p:cNvPr id="3" name="Content Placeholder 2">
            <a:extLst>
              <a:ext uri="{FF2B5EF4-FFF2-40B4-BE49-F238E27FC236}">
                <a16:creationId xmlns:a16="http://schemas.microsoft.com/office/drawing/2014/main" id="{D2EC3140-A7DA-5545-9B79-D00A450DC102}"/>
              </a:ext>
            </a:extLst>
          </p:cNvPr>
          <p:cNvSpPr>
            <a:spLocks noGrp="1"/>
          </p:cNvSpPr>
          <p:nvPr>
            <p:ph idx="1"/>
          </p:nvPr>
        </p:nvSpPr>
        <p:spPr/>
        <p:txBody>
          <a:bodyPr/>
          <a:lstStyle/>
          <a:p>
            <a:r>
              <a:rPr lang="en-US" dirty="0"/>
              <a:t>You can view the current sensor/motor readings on the computer when the robot is connected. </a:t>
            </a:r>
          </a:p>
          <a:p>
            <a:r>
              <a:rPr lang="en-US" dirty="0"/>
              <a:t>The readings will appear at the top of the programming canvas as shown below</a:t>
            </a:r>
          </a:p>
          <a:p>
            <a:r>
              <a:rPr lang="en-US" dirty="0"/>
              <a:t>To see a more detailed view of the sensors (Brick Dashboard) you can click on the brick icon with the green dot</a:t>
            </a:r>
          </a:p>
        </p:txBody>
      </p:sp>
      <p:sp>
        <p:nvSpPr>
          <p:cNvPr id="4" name="Footer Placeholder 3">
            <a:extLst>
              <a:ext uri="{FF2B5EF4-FFF2-40B4-BE49-F238E27FC236}">
                <a16:creationId xmlns:a16="http://schemas.microsoft.com/office/drawing/2014/main" id="{72C68A22-BBD9-744D-B09A-DC5CB267335F}"/>
              </a:ext>
            </a:extLst>
          </p:cNvPr>
          <p:cNvSpPr>
            <a:spLocks noGrp="1"/>
          </p:cNvSpPr>
          <p:nvPr>
            <p:ph type="ftr" sz="quarter" idx="11"/>
          </p:nvPr>
        </p:nvSpPr>
        <p:spPr/>
        <p:txBody>
          <a:bodyPr/>
          <a:lstStyle/>
          <a:p>
            <a:r>
              <a:rPr lang="en-US"/>
              <a:t>© EV3Lessons.com, 2020, Last Update: (12/21/2019)</a:t>
            </a:r>
          </a:p>
        </p:txBody>
      </p:sp>
      <p:pic>
        <p:nvPicPr>
          <p:cNvPr id="6" name="Picture 5">
            <a:extLst>
              <a:ext uri="{FF2B5EF4-FFF2-40B4-BE49-F238E27FC236}">
                <a16:creationId xmlns:a16="http://schemas.microsoft.com/office/drawing/2014/main" id="{6EFACD0F-4201-4041-A4C6-C18F6F4B99F3}"/>
              </a:ext>
            </a:extLst>
          </p:cNvPr>
          <p:cNvPicPr>
            <a:picLocks noChangeAspect="1"/>
          </p:cNvPicPr>
          <p:nvPr/>
        </p:nvPicPr>
        <p:blipFill>
          <a:blip r:embed="rId2"/>
          <a:stretch>
            <a:fillRect/>
          </a:stretch>
        </p:blipFill>
        <p:spPr>
          <a:xfrm>
            <a:off x="787940" y="4414292"/>
            <a:ext cx="7451387" cy="1309377"/>
          </a:xfrm>
          <a:prstGeom prst="rect">
            <a:avLst/>
          </a:prstGeom>
        </p:spPr>
      </p:pic>
    </p:spTree>
    <p:extLst>
      <p:ext uri="{BB962C8B-B14F-4D97-AF65-F5344CB8AC3E}">
        <p14:creationId xmlns:p14="http://schemas.microsoft.com/office/powerpoint/2010/main" val="25999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807D-C6D9-2044-AA8A-1E67B84D5F8D}"/>
              </a:ext>
            </a:extLst>
          </p:cNvPr>
          <p:cNvSpPr>
            <a:spLocks noGrp="1"/>
          </p:cNvSpPr>
          <p:nvPr>
            <p:ph type="title"/>
          </p:nvPr>
        </p:nvSpPr>
        <p:spPr/>
        <p:txBody>
          <a:bodyPr/>
          <a:lstStyle/>
          <a:p>
            <a:r>
              <a:rPr lang="en-US" dirty="0"/>
              <a:t>Brick Dashboard</a:t>
            </a:r>
          </a:p>
        </p:txBody>
      </p:sp>
      <p:sp>
        <p:nvSpPr>
          <p:cNvPr id="3" name="Content Placeholder 2">
            <a:extLst>
              <a:ext uri="{FF2B5EF4-FFF2-40B4-BE49-F238E27FC236}">
                <a16:creationId xmlns:a16="http://schemas.microsoft.com/office/drawing/2014/main" id="{264D8C68-5DA7-0349-B18C-6951CA092FBE}"/>
              </a:ext>
            </a:extLst>
          </p:cNvPr>
          <p:cNvSpPr>
            <a:spLocks noGrp="1"/>
          </p:cNvSpPr>
          <p:nvPr>
            <p:ph idx="1"/>
          </p:nvPr>
        </p:nvSpPr>
        <p:spPr>
          <a:xfrm>
            <a:off x="5470182" y="1752600"/>
            <a:ext cx="3232492" cy="4373563"/>
          </a:xfrm>
        </p:spPr>
        <p:txBody>
          <a:bodyPr/>
          <a:lstStyle/>
          <a:p>
            <a:r>
              <a:rPr lang="en-US" dirty="0"/>
              <a:t>The Brick Dashboard view shows you the connections more visually</a:t>
            </a:r>
          </a:p>
          <a:p>
            <a:r>
              <a:rPr lang="en-US" dirty="0"/>
              <a:t>You can also click on the sensor reading to change the measured quantity</a:t>
            </a:r>
          </a:p>
        </p:txBody>
      </p:sp>
      <p:sp>
        <p:nvSpPr>
          <p:cNvPr id="4" name="Footer Placeholder 3">
            <a:extLst>
              <a:ext uri="{FF2B5EF4-FFF2-40B4-BE49-F238E27FC236}">
                <a16:creationId xmlns:a16="http://schemas.microsoft.com/office/drawing/2014/main" id="{5821316A-AF83-2644-AD61-E5876A00577A}"/>
              </a:ext>
            </a:extLst>
          </p:cNvPr>
          <p:cNvSpPr>
            <a:spLocks noGrp="1"/>
          </p:cNvSpPr>
          <p:nvPr>
            <p:ph type="ftr" sz="quarter" idx="11"/>
          </p:nvPr>
        </p:nvSpPr>
        <p:spPr/>
        <p:txBody>
          <a:bodyPr/>
          <a:lstStyle/>
          <a:p>
            <a:r>
              <a:rPr lang="en-US"/>
              <a:t>© EV3Lessons.com, 2020, Last Update: (12/21/2019)</a:t>
            </a:r>
          </a:p>
        </p:txBody>
      </p:sp>
      <p:pic>
        <p:nvPicPr>
          <p:cNvPr id="6" name="Picture 5">
            <a:extLst>
              <a:ext uri="{FF2B5EF4-FFF2-40B4-BE49-F238E27FC236}">
                <a16:creationId xmlns:a16="http://schemas.microsoft.com/office/drawing/2014/main" id="{D0CD5AB4-7F4A-964F-93AF-CE9879B2E975}"/>
              </a:ext>
            </a:extLst>
          </p:cNvPr>
          <p:cNvPicPr>
            <a:picLocks noChangeAspect="1"/>
          </p:cNvPicPr>
          <p:nvPr/>
        </p:nvPicPr>
        <p:blipFill>
          <a:blip r:embed="rId2"/>
          <a:stretch>
            <a:fillRect/>
          </a:stretch>
        </p:blipFill>
        <p:spPr>
          <a:xfrm>
            <a:off x="457200" y="1164472"/>
            <a:ext cx="5012982" cy="3910906"/>
          </a:xfrm>
          <a:prstGeom prst="rect">
            <a:avLst/>
          </a:prstGeom>
        </p:spPr>
      </p:pic>
      <p:pic>
        <p:nvPicPr>
          <p:cNvPr id="7" name="Picture 6">
            <a:extLst>
              <a:ext uri="{FF2B5EF4-FFF2-40B4-BE49-F238E27FC236}">
                <a16:creationId xmlns:a16="http://schemas.microsoft.com/office/drawing/2014/main" id="{3C8F42EA-F142-430C-84B9-3C76C4173D9E}"/>
              </a:ext>
            </a:extLst>
          </p:cNvPr>
          <p:cNvPicPr>
            <a:picLocks noChangeAspect="1"/>
          </p:cNvPicPr>
          <p:nvPr/>
        </p:nvPicPr>
        <p:blipFill rotWithShape="1">
          <a:blip r:embed="rId3"/>
          <a:srcRect l="22936" t="39934" r="20056" b="16544"/>
          <a:stretch/>
        </p:blipFill>
        <p:spPr>
          <a:xfrm>
            <a:off x="1017801" y="3119925"/>
            <a:ext cx="1202635" cy="924339"/>
          </a:xfrm>
          <a:prstGeom prst="rect">
            <a:avLst/>
          </a:prstGeom>
        </p:spPr>
      </p:pic>
      <p:pic>
        <p:nvPicPr>
          <p:cNvPr id="8" name="Picture 7">
            <a:extLst>
              <a:ext uri="{FF2B5EF4-FFF2-40B4-BE49-F238E27FC236}">
                <a16:creationId xmlns:a16="http://schemas.microsoft.com/office/drawing/2014/main" id="{6B71A5BF-DBF0-44BF-B144-9E2755A4901C}"/>
              </a:ext>
            </a:extLst>
          </p:cNvPr>
          <p:cNvPicPr>
            <a:picLocks noChangeAspect="1"/>
          </p:cNvPicPr>
          <p:nvPr/>
        </p:nvPicPr>
        <p:blipFill rotWithShape="1">
          <a:blip r:embed="rId4"/>
          <a:srcRect t="49215" b="3349"/>
          <a:stretch/>
        </p:blipFill>
        <p:spPr>
          <a:xfrm>
            <a:off x="895202" y="4844630"/>
            <a:ext cx="1197335" cy="642339"/>
          </a:xfrm>
          <a:prstGeom prst="rect">
            <a:avLst/>
          </a:prstGeom>
        </p:spPr>
      </p:pic>
      <p:pic>
        <p:nvPicPr>
          <p:cNvPr id="9" name="Picture 8">
            <a:extLst>
              <a:ext uri="{FF2B5EF4-FFF2-40B4-BE49-F238E27FC236}">
                <a16:creationId xmlns:a16="http://schemas.microsoft.com/office/drawing/2014/main" id="{FDBE59C7-686F-4C22-B6B2-1DB810F2D379}"/>
              </a:ext>
            </a:extLst>
          </p:cNvPr>
          <p:cNvPicPr>
            <a:picLocks noChangeAspect="1"/>
          </p:cNvPicPr>
          <p:nvPr/>
        </p:nvPicPr>
        <p:blipFill rotWithShape="1">
          <a:blip r:embed="rId5"/>
          <a:srcRect l="5677" t="41854" r="7139" b="3331"/>
          <a:stretch/>
        </p:blipFill>
        <p:spPr>
          <a:xfrm>
            <a:off x="3616186" y="4844630"/>
            <a:ext cx="1547191" cy="918060"/>
          </a:xfrm>
          <a:prstGeom prst="rect">
            <a:avLst/>
          </a:prstGeom>
        </p:spPr>
      </p:pic>
      <p:sp>
        <p:nvSpPr>
          <p:cNvPr id="10" name="Rectangle 9">
            <a:extLst>
              <a:ext uri="{FF2B5EF4-FFF2-40B4-BE49-F238E27FC236}">
                <a16:creationId xmlns:a16="http://schemas.microsoft.com/office/drawing/2014/main" id="{F70A5296-7462-4B83-9E93-4DA9A2256DC1}"/>
              </a:ext>
            </a:extLst>
          </p:cNvPr>
          <p:cNvSpPr/>
          <p:nvPr/>
        </p:nvSpPr>
        <p:spPr>
          <a:xfrm>
            <a:off x="960539" y="3119925"/>
            <a:ext cx="1388378" cy="973903"/>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FE5FB7-2048-43F6-A5D9-D22E7B3691C4}"/>
              </a:ext>
            </a:extLst>
          </p:cNvPr>
          <p:cNvSpPr/>
          <p:nvPr/>
        </p:nvSpPr>
        <p:spPr>
          <a:xfrm>
            <a:off x="783322" y="4775849"/>
            <a:ext cx="1388378" cy="798636"/>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755D8B-98C7-4DFE-93F7-66F3AB2FFE17}"/>
              </a:ext>
            </a:extLst>
          </p:cNvPr>
          <p:cNvSpPr/>
          <p:nvPr/>
        </p:nvSpPr>
        <p:spPr>
          <a:xfrm>
            <a:off x="3616185" y="4781750"/>
            <a:ext cx="1547191" cy="943735"/>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53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VIEW IS POWERFUL</a:t>
            </a:r>
          </a:p>
        </p:txBody>
      </p:sp>
      <p:sp>
        <p:nvSpPr>
          <p:cNvPr id="3" name="Content Placeholder 2"/>
          <p:cNvSpPr>
            <a:spLocks noGrp="1"/>
          </p:cNvSpPr>
          <p:nvPr>
            <p:ph idx="1"/>
          </p:nvPr>
        </p:nvSpPr>
        <p:spPr>
          <a:xfrm>
            <a:off x="457200" y="1219200"/>
            <a:ext cx="8245474" cy="4906963"/>
          </a:xfrm>
        </p:spPr>
        <p:txBody>
          <a:bodyPr/>
          <a:lstStyle/>
          <a:p>
            <a:r>
              <a:rPr lang="en-US" dirty="0"/>
              <a:t>As you go through the rest of the lessons on EV3Lessons.com, you will use Port View often</a:t>
            </a:r>
          </a:p>
          <a:p>
            <a:r>
              <a:rPr lang="en-US" dirty="0"/>
              <a:t>As you complete each challenge, think about how Port View might help you.</a:t>
            </a:r>
          </a:p>
          <a:p>
            <a:r>
              <a:rPr lang="en-US" dirty="0"/>
              <a:t>The next page has many several examples to think about.</a:t>
            </a: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26699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PROBLEMS YOU CAN SOLVE WITH PORT VIEW</a:t>
            </a:r>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a:t>Challenge 1: Program Easier/More Accurately</a:t>
            </a:r>
          </a:p>
          <a:p>
            <a:r>
              <a:rPr lang="en-US" sz="1400" b="0" dirty="0"/>
              <a:t>I want to go from a starting point up to a LEGO model. I keep having to guess and check. How can I figure out how far away the LEGO model is?</a:t>
            </a:r>
          </a:p>
          <a:p>
            <a:endParaRPr lang="en-US" sz="1400" dirty="0"/>
          </a:p>
          <a:p>
            <a:r>
              <a:rPr lang="en-US" sz="1400" dirty="0"/>
              <a:t>Challenge 2: Program Easier/More Accurately</a:t>
            </a:r>
          </a:p>
          <a:p>
            <a:r>
              <a:rPr lang="en-US" sz="1400" b="0" dirty="0"/>
              <a:t>I want my robot to turn 90 degrees. But 90 degrees in the real world is not 90 degrees in the steering block. So, how much does my robot have to turn to make a 90 degree turn?</a:t>
            </a:r>
          </a:p>
          <a:p>
            <a:endParaRPr lang="en-US" sz="1400" dirty="0"/>
          </a:p>
          <a:p>
            <a:r>
              <a:rPr lang="en-US" sz="1400" dirty="0"/>
              <a:t>Challenge 3: Debug Code</a:t>
            </a:r>
          </a:p>
          <a:p>
            <a:r>
              <a:rPr lang="en-US" sz="1400" b="0" dirty="0"/>
              <a:t>The robot does not </a:t>
            </a:r>
            <a:r>
              <a:rPr lang="en-US" sz="1400" b="0" dirty="0" err="1"/>
              <a:t>folllow</a:t>
            </a:r>
            <a:r>
              <a:rPr lang="en-US" sz="1400" b="0" dirty="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a:t>Challenge 4: Check Builds</a:t>
            </a:r>
          </a:p>
          <a:p>
            <a:r>
              <a:rPr lang="en-US" sz="1400" b="0" dirty="0"/>
              <a:t>I built my robot with the touch sensor a little bit inside the robot.  I am not sure that the touch sensor is getting pressed enough.   How can I make sure the sensor is getting pressed?</a:t>
            </a:r>
          </a:p>
          <a:p>
            <a:endParaRPr lang="en-US" sz="1400" dirty="0"/>
          </a:p>
          <a:p>
            <a:r>
              <a:rPr lang="en-US" sz="1400" dirty="0"/>
              <a:t>Challenge 5: Test Sensors</a:t>
            </a:r>
          </a:p>
          <a:p>
            <a:r>
              <a:rPr lang="en-US" sz="1400" b="0" dirty="0"/>
              <a:t>I told my robot to stop when the Ultrasonic sensor is 20cm away. But it seems to stop earlier. Is the sensor working correctly? How can I see what the ultrasonic sensor sees?</a:t>
            </a:r>
          </a:p>
        </p:txBody>
      </p:sp>
      <p:sp>
        <p:nvSpPr>
          <p:cNvPr id="4" name="Footer Placeholder 3"/>
          <p:cNvSpPr>
            <a:spLocks noGrp="1"/>
          </p:cNvSpPr>
          <p:nvPr>
            <p:ph type="ftr" sz="quarter" idx="11"/>
          </p:nvPr>
        </p:nvSpPr>
        <p:spPr/>
        <p:txBody>
          <a:bodyPr/>
          <a:lstStyle/>
          <a:p>
            <a:r>
              <a:rPr lang="en-US"/>
              <a:t>© EV3Lessons.com, 2020, Last Update: (12/21/2019)</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6655</TotalTime>
  <Words>867</Words>
  <Application>Microsoft Macintosh PowerPoint</Application>
  <PresentationFormat>On-screen Show (4:3)</PresentationFormat>
  <Paragraphs>83</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Arial Black</vt:lpstr>
      <vt:lpstr>Calibri</vt:lpstr>
      <vt:lpstr>Calibri Light</vt:lpstr>
      <vt:lpstr>Helvetica Neue</vt:lpstr>
      <vt:lpstr>beginner</vt:lpstr>
      <vt:lpstr>Custom Design</vt:lpstr>
      <vt:lpstr>BEGINNER PROGRAMMING LESSON</vt:lpstr>
      <vt:lpstr>Lesson Objectives</vt:lpstr>
      <vt:lpstr>WHY DO YOU NEED SENSOR DATA?</vt:lpstr>
      <vt:lpstr>How do you get to Port View?</vt:lpstr>
      <vt:lpstr>WHAT YOU SEE in PORT VIEW</vt:lpstr>
      <vt:lpstr>On Computer Port View </vt:lpstr>
      <vt:lpstr>Brick Dashboard</vt:lpstr>
      <vt:lpstr>PORT VIEW IS POWERFUL</vt:lpstr>
      <vt:lpstr>OTHER PROBLEMS YOU CAN SOLVE WITH PORT VIEW</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Srini Seshan</dc:creator>
  <cp:lastModifiedBy>Srinivasan Seshan</cp:lastModifiedBy>
  <cp:revision>40</cp:revision>
  <dcterms:created xsi:type="dcterms:W3CDTF">2014-08-07T02:19:13Z</dcterms:created>
  <dcterms:modified xsi:type="dcterms:W3CDTF">2019-12-21T23:01:47Z</dcterms:modified>
</cp:coreProperties>
</file>