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9" r:id="rId2"/>
    <p:sldMasterId id="2147483701" r:id="rId3"/>
    <p:sldMasterId id="2147483713" r:id="rId4"/>
    <p:sldMasterId id="2147483725" r:id="rId5"/>
  </p:sldMasterIdLst>
  <p:notesMasterIdLst>
    <p:notesMasterId r:id="rId17"/>
  </p:notesMasterIdLst>
  <p:sldIdLst>
    <p:sldId id="267" r:id="rId6"/>
    <p:sldId id="266" r:id="rId7"/>
    <p:sldId id="257" r:id="rId8"/>
    <p:sldId id="261" r:id="rId9"/>
    <p:sldId id="262" r:id="rId10"/>
    <p:sldId id="268" r:id="rId11"/>
    <p:sldId id="269" r:id="rId12"/>
    <p:sldId id="270" r:id="rId13"/>
    <p:sldId id="264" r:id="rId14"/>
    <p:sldId id="265"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57" d="100"/>
          <a:sy n="57" d="100"/>
        </p:scale>
        <p:origin x="119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5D82F-48E5-4C9D-99FE-3950BEE04EFE}" type="datetimeFigureOut">
              <a:rPr lang="en-US" smtClean="0"/>
              <a:t>11/20/2018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84B9A-62AB-42A9-B228-67B47A8143B1}" type="slidenum">
              <a:rPr lang="en-US" smtClean="0"/>
              <a:t>‹#›</a:t>
            </a:fld>
            <a:endParaRPr lang="en-US"/>
          </a:p>
        </p:txBody>
      </p:sp>
    </p:spTree>
    <p:extLst>
      <p:ext uri="{BB962C8B-B14F-4D97-AF65-F5344CB8AC3E}">
        <p14:creationId xmlns:p14="http://schemas.microsoft.com/office/powerpoint/2010/main" val="328252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1994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884B9A-62AB-42A9-B228-67B47A8143B1}" type="slidenum">
              <a:rPr lang="en-US" smtClean="0"/>
              <a:t>2</a:t>
            </a:fld>
            <a:endParaRPr lang="en-US"/>
          </a:p>
        </p:txBody>
      </p:sp>
    </p:spTree>
    <p:extLst>
      <p:ext uri="{BB962C8B-B14F-4D97-AF65-F5344CB8AC3E}">
        <p14:creationId xmlns:p14="http://schemas.microsoft.com/office/powerpoint/2010/main" val="83862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56907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387228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n-lt"/>
                <a:ea typeface="+mj-ea"/>
                <a:cs typeface="+mj-cs"/>
              </a:defRPr>
            </a:lvl1pPr>
          </a:lstStyle>
          <a:p>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1171602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3926555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9143813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43834457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17564111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32834219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4232595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3902332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457199" y="6492875"/>
            <a:ext cx="5630779" cy="282095"/>
          </a:xfrm>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solidFill>
                  <a:srgbClr val="000000"/>
                </a:solidFill>
              </a:rPr>
              <a:pPr/>
              <a:t>‹#›</a:t>
            </a:fld>
            <a:endParaRPr lang="en-US" dirty="0">
              <a:solidFill>
                <a:srgbClr val="000000"/>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defTabSz="457200"/>
            <a:r>
              <a:rPr lang="en-US" dirty="0">
                <a:solidFill>
                  <a:srgbClr val="000000"/>
                </a:solidFill>
              </a:rPr>
              <a:t>By Sanjay and Arvind </a:t>
            </a:r>
            <a:r>
              <a:rPr lang="en-US" dirty="0" err="1">
                <a:solidFill>
                  <a:srgbClr val="000000"/>
                </a:solidFill>
              </a:rPr>
              <a:t>Seshan</a:t>
            </a:r>
            <a:endParaRPr lang="en-US" dirty="0">
              <a:solidFill>
                <a:srgbClr val="000000"/>
              </a:solidFill>
            </a:endParaRPr>
          </a:p>
        </p:txBody>
      </p:sp>
    </p:spTree>
    <p:extLst>
      <p:ext uri="{BB962C8B-B14F-4D97-AF65-F5344CB8AC3E}">
        <p14:creationId xmlns:p14="http://schemas.microsoft.com/office/powerpoint/2010/main" val="24733149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457199" y="6492876"/>
            <a:ext cx="5462337" cy="248706"/>
          </a:xfrm>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785574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12"/>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Tree>
    <p:extLst>
      <p:ext uri="{BB962C8B-B14F-4D97-AF65-F5344CB8AC3E}">
        <p14:creationId xmlns:p14="http://schemas.microsoft.com/office/powerpoint/2010/main" val="143302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dirty="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3" name="Content Placeholder 2"/>
          <p:cNvSpPr>
            <a:spLocks noGrp="1"/>
          </p:cNvSpPr>
          <p:nvPr>
            <p:ph idx="1"/>
          </p:nvPr>
        </p:nvSpPr>
        <p:spPr>
          <a:xfrm>
            <a:off x="284163" y="1973180"/>
            <a:ext cx="8574087" cy="4152984"/>
          </a:xfrm>
        </p:spPr>
        <p:txBody>
          <a:bodyPr/>
          <a:lstStyle>
            <a:lvl1pPr>
              <a:buClrTx/>
              <a:defRPr/>
            </a:lvl1pPr>
            <a:lvl2pPr>
              <a:buClr>
                <a:schemeClr val="tx1">
                  <a:lumMod val="65000"/>
                  <a:lumOff val="35000"/>
                </a:schemeClr>
              </a:buClr>
              <a:defRPr/>
            </a:lvl2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Title 1"/>
          <p:cNvSpPr>
            <a:spLocks noGrp="1"/>
          </p:cNvSpPr>
          <p:nvPr>
            <p:ph type="title"/>
          </p:nvPr>
        </p:nvSpPr>
        <p:spPr>
          <a:xfrm>
            <a:off x="284163" y="526109"/>
            <a:ext cx="8574087" cy="967840"/>
          </a:xfrm>
          <a:noFill/>
        </p:spPr>
        <p:txBody>
          <a:bodyPr/>
          <a:lstStyle>
            <a:lvl1pPr algn="l">
              <a:defRPr/>
            </a:lvl1pPr>
          </a:lstStyle>
          <a:p>
            <a:r>
              <a:rPr lang="en-US" dirty="0" smtClean="0"/>
              <a:t>Click to edit Master title style</a:t>
            </a:r>
            <a:endParaRPr dirty="0"/>
          </a:p>
        </p:txBody>
      </p:sp>
    </p:spTree>
    <p:extLst>
      <p:ext uri="{BB962C8B-B14F-4D97-AF65-F5344CB8AC3E}">
        <p14:creationId xmlns:p14="http://schemas.microsoft.com/office/powerpoint/2010/main" val="24134124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973841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747651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506247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90240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3873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1025675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191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771288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a:xfrm>
            <a:off x="457200" y="6492875"/>
            <a:ext cx="3945988" cy="282095"/>
          </a:xfrm>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solidFill>
                  <a:srgbClr val="000000"/>
                </a:solidFill>
              </a:rPr>
              <a:pPr/>
              <a:t>‹#›</a:t>
            </a:fld>
            <a:endParaRPr lang="en-US" dirty="0">
              <a:solidFill>
                <a:srgbClr val="000000"/>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defTabSz="457200"/>
            <a:r>
              <a:rPr lang="en-US" dirty="0">
                <a:solidFill>
                  <a:srgbClr val="000000"/>
                </a:solidFill>
              </a:rPr>
              <a:t>By Sanjay and Arvind </a:t>
            </a:r>
            <a:r>
              <a:rPr lang="en-US" dirty="0" err="1">
                <a:solidFill>
                  <a:srgbClr val="000000"/>
                </a:solidFill>
              </a:rPr>
              <a:t>Seshan</a:t>
            </a:r>
            <a:endParaRPr lang="en-US" dirty="0">
              <a:solidFill>
                <a:srgbClr val="000000"/>
              </a:solidFill>
            </a:endParaRPr>
          </a:p>
        </p:txBody>
      </p:sp>
    </p:spTree>
    <p:extLst>
      <p:ext uri="{BB962C8B-B14F-4D97-AF65-F5344CB8AC3E}">
        <p14:creationId xmlns:p14="http://schemas.microsoft.com/office/powerpoint/2010/main" val="418511269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20910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dirty="0" smtClean="0"/>
              <a:t>Click to edit Master title style</a:t>
            </a:r>
            <a:endParaRPr dirty="0"/>
          </a:p>
        </p:txBody>
      </p:sp>
    </p:spTree>
    <p:extLst>
      <p:ext uri="{BB962C8B-B14F-4D97-AF65-F5344CB8AC3E}">
        <p14:creationId xmlns:p14="http://schemas.microsoft.com/office/powerpoint/2010/main" val="247616219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12"/>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Tree>
    <p:extLst>
      <p:ext uri="{BB962C8B-B14F-4D97-AF65-F5344CB8AC3E}">
        <p14:creationId xmlns:p14="http://schemas.microsoft.com/office/powerpoint/2010/main" val="22730907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30731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342214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474104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7717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76138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DE42E464-3EB8-43C8-8768-9E2AD4F497B7}"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FFFF"/>
              </a:solidFill>
            </a:endParaRPr>
          </a:p>
        </p:txBody>
      </p:sp>
    </p:spTree>
    <p:extLst>
      <p:ext uri="{BB962C8B-B14F-4D97-AF65-F5344CB8AC3E}">
        <p14:creationId xmlns:p14="http://schemas.microsoft.com/office/powerpoint/2010/main" val="26852494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26835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©2017 Cathy Sarisky. Shared with permission by EV3Lessons.com (5/2017)</a:t>
            </a:r>
            <a:endParaRPr lang="en-US">
              <a:solidFill>
                <a:srgbClr val="000000"/>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992774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589964"/>
            <a:ext cx="4965896" cy="646331"/>
          </a:xfrm>
          <a:prstGeom prst="rect">
            <a:avLst/>
          </a:prstGeom>
          <a:noFill/>
        </p:spPr>
        <p:txBody>
          <a:bodyPr wrap="square" rtlCol="0">
            <a:spAutoFit/>
          </a:bodyPr>
          <a:lstStyle/>
          <a:p>
            <a:pPr algn="ctr"/>
            <a:r>
              <a:rPr lang="en-US" dirty="0" smtClean="0"/>
              <a:t>By </a:t>
            </a:r>
            <a:r>
              <a:rPr lang="en-US" sz="1800" dirty="0" smtClean="0"/>
              <a:t>Cathy </a:t>
            </a:r>
            <a:r>
              <a:rPr lang="en-US" sz="1800" dirty="0" err="1" smtClean="0"/>
              <a:t>Sarisky</a:t>
            </a:r>
            <a:r>
              <a:rPr lang="en-US" sz="1800" dirty="0" smtClean="0"/>
              <a:t>, </a:t>
            </a:r>
          </a:p>
          <a:p>
            <a:pPr algn="ctr"/>
            <a:r>
              <a:rPr lang="en-US" sz="1800" dirty="0" smtClean="0"/>
              <a:t>Sanjay Seshan,</a:t>
            </a:r>
            <a:r>
              <a:rPr lang="en-US" sz="1800" baseline="0" dirty="0" smtClean="0"/>
              <a:t> and Arvind Seshan</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defTabSz="457200"/>
            <a:r>
              <a:rPr sz="3600">
                <a:solidFill>
                  <a:prstClr val="white"/>
                </a:solidFill>
                <a:sym typeface="Wingdings"/>
              </a:rPr>
              <a:t></a:t>
            </a:r>
            <a:endParaRPr sz="3600">
              <a:solidFill>
                <a:prstClr val="white"/>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162F1D00-BD13-4404-86B0-79703945A0A7}"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25830781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a:xfrm>
            <a:off x="457200" y="6492875"/>
            <a:ext cx="4908884" cy="248707"/>
          </a:xfrm>
        </p:spPr>
        <p:txBody>
          <a:bodyPr/>
          <a:lstStyle>
            <a:lvl1pPr>
              <a:defRPr>
                <a:solidFill>
                  <a:schemeClr val="tx1"/>
                </a:solidFill>
              </a:defRPr>
            </a:lvl1pPr>
          </a:lstStyle>
          <a:p>
            <a:r>
              <a:rPr lang="fr-FR" smtClean="0"/>
              <a:t>©2017 Cathy Sarisky. Shared with permission by EV3Lessons.com (5/2017)</a:t>
            </a:r>
            <a:endParaRPr lang="en-US" dirty="0"/>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162F1D00-BD13-4404-86B0-79703945A0A7}"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9" name="Footer Placeholder 8"/>
          <p:cNvSpPr>
            <a:spLocks noGrp="1"/>
          </p:cNvSpPr>
          <p:nvPr>
            <p:ph type="ftr" sz="quarter" idx="12"/>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en-US" smtClean="0"/>
              <a:t>©2017 Cathy Sarisky. Shared with permission by EV3Lessons.com (5/2017)</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16"/>
          <p:cNvGrpSpPr/>
          <p:nvPr userDrawn="1"/>
        </p:nvGrpSpPr>
        <p:grpSpPr>
          <a:xfrm>
            <a:off x="284163" y="158570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1" name="Group 16"/>
          <p:cNvGrpSpPr/>
          <p:nvPr userDrawn="1"/>
        </p:nvGrpSpPr>
        <p:grpSpPr>
          <a:xfrm>
            <a:off x="284163" y="1593723"/>
            <a:ext cx="8576373" cy="137411"/>
            <a:chOff x="284163" y="1759424"/>
            <a:chExt cx="8576373" cy="137411"/>
          </a:xfrm>
        </p:grpSpPr>
        <p:sp>
          <p:nvSpPr>
            <p:cNvPr id="12" name="Rectangle 11"/>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4" name="Rectangle 13"/>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7" name="Group 16"/>
          <p:cNvGrpSpPr/>
          <p:nvPr userDrawn="1"/>
        </p:nvGrpSpPr>
        <p:grpSpPr>
          <a:xfrm>
            <a:off x="284163" y="1585702"/>
            <a:ext cx="8576373" cy="137411"/>
            <a:chOff x="284163" y="1759424"/>
            <a:chExt cx="8576373" cy="137411"/>
          </a:xfrm>
        </p:grpSpPr>
        <p:sp>
          <p:nvSpPr>
            <p:cNvPr id="8" name="Rectangle 7"/>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9" name="Rectangle 8"/>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7F5CE407-6216-4202-80E4-A30DC2F709B2}"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spcBef>
                <a:spcPct val="0"/>
              </a:spcBef>
            </a:pPr>
            <a:endParaRPr sz="4200">
              <a:solidFill>
                <a:prstClr val="white"/>
              </a:solidFill>
              <a:latin typeface="Corbel"/>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defTabSz="457200"/>
            <a:r>
              <a:rPr sz="3600">
                <a:solidFill>
                  <a:prstClr val="white"/>
                </a:solidFill>
                <a:sym typeface="Wingdings"/>
              </a:rPr>
              <a:t></a:t>
            </a:r>
            <a:endParaRPr sz="3600">
              <a:solidFill>
                <a:prstClr val="white"/>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9738621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©2017 Cathy Sarisky. Shared with permission by EV3Lessons.com (5/2017)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©2017 Cathy Sarisky. Shared with permission by EV3Lessons.com (5/2017)</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©2017 Cathy Sarisky. Shared with permission by EV3Lessons.com (5/2017)</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©2017 Cathy Sarisky. Shared with permission by EV3Lessons.com (5/2017)</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©2017 Cathy Sarisky. Shared with permission by EV3Lessons.com (5/2017)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©2017 Cathy Sarisky. Shared with permission by EV3Lessons.com (5/2017)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5306"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 name="Title 1"/>
          <p:cNvSpPr>
            <a:spLocks noGrp="1"/>
          </p:cNvSpPr>
          <p:nvPr>
            <p:ph type="title"/>
          </p:nvPr>
        </p:nvSpPr>
        <p:spPr>
          <a:xfrm>
            <a:off x="284163" y="526109"/>
            <a:ext cx="8574087" cy="967840"/>
          </a:xfrm>
          <a:noFill/>
        </p:spPr>
        <p:txBody>
          <a:bodyPr/>
          <a:lstStyle>
            <a:lvl1pPr algn="l">
              <a:defRPr/>
            </a:lvl1pPr>
          </a:lstStyle>
          <a:p>
            <a:r>
              <a:rPr lang="en-US" dirty="0" smtClean="0"/>
              <a:t>Click to edit Master title style</a:t>
            </a:r>
            <a:endParaRPr dirty="0"/>
          </a:p>
        </p:txBody>
      </p:sp>
      <p:sp>
        <p:nvSpPr>
          <p:cNvPr id="3" name="Content Placeholder 2"/>
          <p:cNvSpPr>
            <a:spLocks noGrp="1"/>
          </p:cNvSpPr>
          <p:nvPr>
            <p:ph sz="half" idx="1"/>
          </p:nvPr>
        </p:nvSpPr>
        <p:spPr>
          <a:xfrm>
            <a:off x="403412" y="1949116"/>
            <a:ext cx="3931920" cy="4177047"/>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1949116"/>
            <a:ext cx="3931920" cy="4177047"/>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3" name="Group 16"/>
          <p:cNvGrpSpPr/>
          <p:nvPr userDrawn="1"/>
        </p:nvGrpSpPr>
        <p:grpSpPr>
          <a:xfrm>
            <a:off x="284163" y="1585702"/>
            <a:ext cx="8576373" cy="137411"/>
            <a:chOff x="284163" y="1759424"/>
            <a:chExt cx="8576373" cy="137411"/>
          </a:xfrm>
        </p:grpSpPr>
        <p:sp>
          <p:nvSpPr>
            <p:cNvPr id="14" name="Rectangle 13"/>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5" name="Rectangle 14"/>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6" name="Rectangle 15"/>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Tree>
    <p:extLst>
      <p:ext uri="{BB962C8B-B14F-4D97-AF65-F5344CB8AC3E}">
        <p14:creationId xmlns:p14="http://schemas.microsoft.com/office/powerpoint/2010/main" val="2383569518"/>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©2017 Cathy Sarisky. Shared with permission by EV3Lessons.com (5/2017)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3" name="Text Placeholder 2"/>
          <p:cNvSpPr>
            <a:spLocks noGrp="1"/>
          </p:cNvSpPr>
          <p:nvPr>
            <p:ph type="body" idx="1"/>
          </p:nvPr>
        </p:nvSpPr>
        <p:spPr>
          <a:xfrm>
            <a:off x="403412" y="1735138"/>
            <a:ext cx="3931920" cy="714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449388"/>
            <a:ext cx="3931920" cy="3676774"/>
          </a:xfrm>
        </p:spPr>
        <p:txBody>
          <a:bodyPr>
            <a:normAutofit/>
          </a:bodyPr>
          <a:lstStyle>
            <a:lvl1pPr>
              <a:buClrTx/>
              <a:defRPr sz="2200"/>
            </a:lvl1pPr>
            <a:lvl2pPr>
              <a:buClr>
                <a:schemeClr val="tx1">
                  <a:lumMod val="75000"/>
                  <a:lumOff val="25000"/>
                </a:schemeClr>
              </a:buCl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4779495" y="1735138"/>
            <a:ext cx="3931920" cy="714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449388"/>
            <a:ext cx="3931920" cy="3676774"/>
          </a:xfrm>
        </p:spPr>
        <p:txBody>
          <a:bodyPr>
            <a:normAutofit/>
          </a:bodyPr>
          <a:lstStyle>
            <a:lvl1pPr>
              <a:buClrTx/>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Date Placeholder 6"/>
          <p:cNvSpPr>
            <a:spLocks noGrp="1"/>
          </p:cNvSpPr>
          <p:nvPr>
            <p:ph type="dt" sz="half" idx="10"/>
          </p:nvPr>
        </p:nvSpPr>
        <p:spPr/>
        <p:txBody>
          <a:bodyPr/>
          <a:lstStyle/>
          <a:p>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9" name="Group 16"/>
          <p:cNvGrpSpPr/>
          <p:nvPr userDrawn="1"/>
        </p:nvGrpSpPr>
        <p:grpSpPr>
          <a:xfrm>
            <a:off x="284163" y="1593723"/>
            <a:ext cx="8576373" cy="137411"/>
            <a:chOff x="284163" y="1759424"/>
            <a:chExt cx="8576373" cy="137411"/>
          </a:xfrm>
        </p:grpSpPr>
        <p:sp>
          <p:nvSpPr>
            <p:cNvPr id="20" name="Rectangle 19"/>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1" name="Rectangle 20"/>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22" name="Rectangle 21"/>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26" name="Title 1"/>
          <p:cNvSpPr>
            <a:spLocks noGrp="1"/>
          </p:cNvSpPr>
          <p:nvPr>
            <p:ph type="title"/>
          </p:nvPr>
        </p:nvSpPr>
        <p:spPr>
          <a:xfrm>
            <a:off x="284163" y="526109"/>
            <a:ext cx="8574087" cy="967840"/>
          </a:xfrm>
          <a:noFill/>
        </p:spPr>
        <p:txBody>
          <a:bodyPr/>
          <a:lstStyle>
            <a:lvl1pPr algn="l">
              <a:defRPr/>
            </a:lvl1pPr>
          </a:lstStyle>
          <a:p>
            <a:r>
              <a:rPr lang="en-US" dirty="0" smtClean="0"/>
              <a:t>Click to edit Master title style</a:t>
            </a:r>
            <a:endParaRPr dirty="0"/>
          </a:p>
        </p:txBody>
      </p:sp>
    </p:spTree>
    <p:extLst>
      <p:ext uri="{BB962C8B-B14F-4D97-AF65-F5344CB8AC3E}">
        <p14:creationId xmlns:p14="http://schemas.microsoft.com/office/powerpoint/2010/main" val="12360044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3" name="Date Placeholder 2"/>
          <p:cNvSpPr>
            <a:spLocks noGrp="1"/>
          </p:cNvSpPr>
          <p:nvPr>
            <p:ph type="dt" sz="half" idx="10"/>
          </p:nvPr>
        </p:nvSpPr>
        <p:spPr/>
        <p:txBody>
          <a:bodyPr/>
          <a:lstStyle/>
          <a:p>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11" name="Group 16"/>
          <p:cNvGrpSpPr/>
          <p:nvPr userDrawn="1"/>
        </p:nvGrpSpPr>
        <p:grpSpPr>
          <a:xfrm>
            <a:off x="284163" y="1585702"/>
            <a:ext cx="8576373" cy="137411"/>
            <a:chOff x="284163" y="1759424"/>
            <a:chExt cx="8576373" cy="137411"/>
          </a:xfrm>
        </p:grpSpPr>
        <p:sp>
          <p:nvSpPr>
            <p:cNvPr id="12" name="Rectangle 11"/>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3" name="Rectangle 12"/>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sp>
          <p:nvSpPr>
            <p:cNvPr id="14" name="Rectangle 13"/>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endParaRPr>
            </a:p>
          </p:txBody>
        </p:sp>
      </p:grpSp>
      <p:sp>
        <p:nvSpPr>
          <p:cNvPr id="16" name="Title 1"/>
          <p:cNvSpPr>
            <a:spLocks noGrp="1"/>
          </p:cNvSpPr>
          <p:nvPr>
            <p:ph type="title"/>
          </p:nvPr>
        </p:nvSpPr>
        <p:spPr>
          <a:xfrm>
            <a:off x="284163" y="526109"/>
            <a:ext cx="8574087" cy="967840"/>
          </a:xfrm>
          <a:noFill/>
        </p:spPr>
        <p:txBody>
          <a:bodyPr/>
          <a:lstStyle>
            <a:lvl1pPr algn="l">
              <a:defRPr/>
            </a:lvl1pPr>
          </a:lstStyle>
          <a:p>
            <a:r>
              <a:rPr lang="en-US" dirty="0" smtClean="0"/>
              <a:t>Click to edit Master title style</a:t>
            </a:r>
            <a:endParaRPr dirty="0"/>
          </a:p>
        </p:txBody>
      </p:sp>
    </p:spTree>
    <p:extLst>
      <p:ext uri="{BB962C8B-B14F-4D97-AF65-F5344CB8AC3E}">
        <p14:creationId xmlns:p14="http://schemas.microsoft.com/office/powerpoint/2010/main" val="3516544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r>
              <a:rPr lang="fr-FR" smtClean="0">
                <a:solidFill>
                  <a:prstClr val="white">
                    <a:lumMod val="65000"/>
                  </a:prstClr>
                </a:solidFill>
              </a:rPr>
              <a:t>©2017 Cathy Sarisky. Shared with permission by EV3Lessons.com (5/2017)</a:t>
            </a:r>
            <a:endParaRPr lang="en-US">
              <a:solidFill>
                <a:prstClr val="white">
                  <a:lumMod val="65000"/>
                </a:prstClr>
              </a:solidFill>
            </a:endParaRPr>
          </a:p>
        </p:txBody>
      </p:sp>
      <p:sp>
        <p:nvSpPr>
          <p:cNvPr id="4" name="Slide Number Placeholder 3"/>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788375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defTabSz="457200"/>
            <a:endParaRPr lang="en-US" dirty="0">
              <a:solidFill>
                <a:prstClr val="white">
                  <a:lumMod val="65000"/>
                </a:prstClr>
              </a:solidFill>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defTabSz="457200"/>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defTabSz="457200"/>
            <a:fld id="{4382A7F7-08BF-4252-8141-63FB96055BBB}" type="slidenum">
              <a:rPr lang="en-US" smtClean="0">
                <a:solidFill>
                  <a:prstClr val="black">
                    <a:lumMod val="85000"/>
                    <a:lumOff val="15000"/>
                  </a:prstClr>
                </a:solidFill>
              </a:rPr>
              <a:pPr defTabSz="457200"/>
              <a:t>‹#›</a:t>
            </a:fld>
            <a:endParaRPr lang="en-US">
              <a:solidFill>
                <a:prstClr val="black">
                  <a:lumMod val="85000"/>
                  <a:lumOff val="15000"/>
                </a:prstClr>
              </a:solidFill>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dirty="0" smtClean="0"/>
              <a:t>Click to edit Master title style</a:t>
            </a:r>
            <a:endParaRPr dirty="0"/>
          </a:p>
        </p:txBody>
      </p:sp>
    </p:spTree>
    <p:extLst>
      <p:ext uri="{BB962C8B-B14F-4D97-AF65-F5344CB8AC3E}">
        <p14:creationId xmlns:p14="http://schemas.microsoft.com/office/powerpoint/2010/main" val="13153211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n-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a:solidFill>
                <a:srgbClr val="000000"/>
              </a:solidFill>
            </a:endParaRPr>
          </a:p>
        </p:txBody>
      </p:sp>
      <p:sp>
        <p:nvSpPr>
          <p:cNvPr id="5" name="Footer Placeholder 4"/>
          <p:cNvSpPr>
            <a:spLocks noGrp="1"/>
          </p:cNvSpPr>
          <p:nvPr>
            <p:ph type="ftr" sz="quarter" idx="3"/>
          </p:nvPr>
        </p:nvSpPr>
        <p:spPr>
          <a:xfrm>
            <a:off x="457200" y="6492876"/>
            <a:ext cx="3657600" cy="230356"/>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solidFill>
                  <a:srgbClr val="000000"/>
                </a:solidFill>
              </a:rPr>
              <a:t>©2017 Cathy Sarisky. Shared with permission by EV3Lessons.com (5/2017)</a:t>
            </a:r>
            <a:endParaRPr lang="en-US">
              <a:solidFill>
                <a:srgbClr val="000000"/>
              </a:solidFill>
            </a:endParaRP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DE42E464-3EB8-43C8-8768-9E2AD4F497B7}" type="slidenum">
              <a:rPr lang="en-US">
                <a:solidFill>
                  <a:srgbClr val="000000"/>
                </a:solidFill>
              </a:rPr>
              <a:pPr defTabSz="457200"/>
              <a:t>‹#›</a:t>
            </a:fld>
            <a:endParaRPr lang="en-US">
              <a:solidFill>
                <a:srgbClr val="000000"/>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33458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a:solidFill>
                <a:srgbClr val="000000"/>
              </a:solidFill>
            </a:endParaRPr>
          </a:p>
        </p:txBody>
      </p:sp>
      <p:sp>
        <p:nvSpPr>
          <p:cNvPr id="5" name="Footer Placeholder 4"/>
          <p:cNvSpPr>
            <a:spLocks noGrp="1"/>
          </p:cNvSpPr>
          <p:nvPr>
            <p:ph type="ftr" sz="quarter" idx="3"/>
          </p:nvPr>
        </p:nvSpPr>
        <p:spPr>
          <a:xfrm>
            <a:off x="457200" y="6492876"/>
            <a:ext cx="3657600" cy="230356"/>
          </a:xfrm>
          <a:prstGeom prst="rect">
            <a:avLst/>
          </a:prstGeom>
        </p:spPr>
        <p:txBody>
          <a:bodyPr vert="horz" lIns="91440" tIns="45720" rIns="91440" bIns="45720" rtlCol="0" anchor="t"/>
          <a:lstStyle>
            <a:lvl1pPr algn="l">
              <a:defRPr sz="1000">
                <a:solidFill>
                  <a:schemeClr val="tx1"/>
                </a:solidFill>
              </a:defRPr>
            </a:lvl1pPr>
          </a:lstStyle>
          <a:p>
            <a:pPr defTabSz="457200"/>
            <a:r>
              <a:rPr lang="en-US" smtClean="0">
                <a:solidFill>
                  <a:srgbClr val="000000"/>
                </a:solidFill>
              </a:rPr>
              <a:t>©2017 Cathy Sarisky. Shared with permission by EV3Lessons.com (5/2017)</a:t>
            </a:r>
            <a:endParaRPr lang="en-US">
              <a:solidFill>
                <a:srgbClr val="000000"/>
              </a:solidFill>
            </a:endParaRP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DE42E464-3EB8-43C8-8768-9E2AD4F497B7}" type="slidenum">
              <a:rPr lang="en-US">
                <a:solidFill>
                  <a:srgbClr val="000000"/>
                </a:solidFill>
              </a:rPr>
              <a:pPr defTabSz="457200"/>
              <a:t>‹#›</a:t>
            </a:fld>
            <a:endParaRPr lang="en-US">
              <a:solidFill>
                <a:srgbClr val="000000"/>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04395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defTabSz="457200"/>
            <a:endParaRPr lang="en-US" dirty="0">
              <a:solidFill>
                <a:prstClr val="white">
                  <a:lumMod val="65000"/>
                </a:prstClr>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defTabSz="457200"/>
            <a:r>
              <a:rPr lang="fr-FR" smtClean="0">
                <a:solidFill>
                  <a:prstClr val="white">
                    <a:lumMod val="65000"/>
                  </a:prstClr>
                </a:solidFill>
              </a:rPr>
              <a:t>©2017 Cathy Sarisky. Shared with permission by EV3Lessons.com (5/2017)</a:t>
            </a:r>
            <a:endParaRPr lang="en-US" dirty="0">
              <a:solidFill>
                <a:prstClr val="white">
                  <a:lumMod val="65000"/>
                </a:prstClr>
              </a:solidFill>
            </a:endParaRP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pPr defTabSz="457200"/>
            <a:fld id="{4382A7F7-08BF-4252-8141-63FB96055BBB}" type="slidenum">
              <a:rPr lang="en-US" smtClean="0">
                <a:solidFill>
                  <a:prstClr val="black">
                    <a:lumMod val="85000"/>
                    <a:lumOff val="15000"/>
                  </a:prstClr>
                </a:solidFill>
              </a:rPr>
              <a:pPr defTabSz="457200"/>
              <a:t>‹#›</a:t>
            </a:fld>
            <a:endParaRPr lang="en-US">
              <a:solidFill>
                <a:prstClr val="black">
                  <a:lumMod val="85000"/>
                  <a:lumOff val="15000"/>
                </a:prstClr>
              </a:solidFill>
            </a:endParaRPr>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623776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©2017 Cathy Sarisky. Shared with permission by EV3Lessons.com (5/2017)</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6311665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I7Bqvk-uMLk&amp;feature=youtu.be" TargetMode="External"/><Relationship Id="rId2" Type="http://schemas.openxmlformats.org/officeDocument/2006/relationships/hyperlink" Target="http://drpineda.ca/using-nxt-light-sensor-in-ev3.html" TargetMode="Externa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4.xml"/><Relationship Id="rId1" Type="http://schemas.openxmlformats.org/officeDocument/2006/relationships/slideLayout" Target="../slideLayouts/slideLayout40.xml"/><Relationship Id="rId5" Type="http://schemas.openxmlformats.org/officeDocument/2006/relationships/image" Target="../media/image11.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hyperlink" Target="http://www.lego.com/en-us/mindstorms/downloads"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27274" y="3379098"/>
            <a:ext cx="6868483" cy="632365"/>
          </a:xfrm>
        </p:spPr>
        <p:txBody>
          <a:bodyPr>
            <a:noAutofit/>
          </a:bodyPr>
          <a:lstStyle/>
          <a:p>
            <a:pPr rtl="1"/>
            <a:r>
              <a:rPr lang="ar-SY" dirty="0" smtClean="0"/>
              <a:t>برمجة مستشعر (حساس) </a:t>
            </a:r>
            <a:r>
              <a:rPr lang="en-US" dirty="0" smtClean="0"/>
              <a:t>NXT</a:t>
            </a:r>
            <a:r>
              <a:rPr lang="ar-SY" dirty="0" smtClean="0"/>
              <a:t>  في برنامج </a:t>
            </a:r>
            <a:r>
              <a:rPr lang="en-US" dirty="0" smtClean="0"/>
              <a:t> EV3-G</a:t>
            </a:r>
            <a:endParaRPr lang="en-US" dirty="0"/>
          </a:p>
        </p:txBody>
      </p:sp>
      <p:sp>
        <p:nvSpPr>
          <p:cNvPr id="3" name="Title 2"/>
          <p:cNvSpPr>
            <a:spLocks noGrp="1"/>
          </p:cNvSpPr>
          <p:nvPr>
            <p:ph type="ctrTitle"/>
          </p:nvPr>
        </p:nvSpPr>
        <p:spPr/>
        <p:txBody>
          <a:bodyPr/>
          <a:lstStyle/>
          <a:p>
            <a:pPr algn="ctr"/>
            <a:r>
              <a:rPr lang="ar-SY" sz="3600" b="1" dirty="0"/>
              <a:t>برمجة المبتدئين</a:t>
            </a:r>
            <a:endParaRPr lang="en-US" sz="3600" dirty="0"/>
          </a:p>
        </p:txBody>
      </p:sp>
      <p:sp>
        <p:nvSpPr>
          <p:cNvPr id="7" name="Slide Number Placeholder 6"/>
          <p:cNvSpPr>
            <a:spLocks noGrp="1"/>
          </p:cNvSpPr>
          <p:nvPr>
            <p:ph type="sldNum" sz="quarter" idx="12"/>
          </p:nvPr>
        </p:nvSpPr>
        <p:spPr/>
        <p:txBody>
          <a:bodyPr/>
          <a:lstStyle/>
          <a:p>
            <a:fld id="{7F5CE407-6216-4202-80E4-A30DC2F709B2}" type="slidenum">
              <a:rPr lang="en-US" smtClean="0">
                <a:solidFill>
                  <a:prstClr val="black">
                    <a:lumMod val="85000"/>
                    <a:lumOff val="15000"/>
                  </a:prstClr>
                </a:solidFill>
              </a:rPr>
              <a:pPr/>
              <a:t>1</a:t>
            </a:fld>
            <a:endParaRPr lang="en-US">
              <a:solidFill>
                <a:prstClr val="black">
                  <a:lumMod val="85000"/>
                  <a:lumOff val="15000"/>
                </a:prstClr>
              </a:solidFill>
            </a:endParaRPr>
          </a:p>
        </p:txBody>
      </p:sp>
      <p:sp>
        <p:nvSpPr>
          <p:cNvPr id="5" name="TextBox 4"/>
          <p:cNvSpPr txBox="1"/>
          <p:nvPr/>
        </p:nvSpPr>
        <p:spPr>
          <a:xfrm>
            <a:off x="7136524" y="2792513"/>
            <a:ext cx="1234633" cy="523220"/>
          </a:xfrm>
          <a:prstGeom prst="rect">
            <a:avLst/>
          </a:prstGeom>
          <a:noFill/>
        </p:spPr>
        <p:txBody>
          <a:bodyPr wrap="none" rtlCol="0">
            <a:spAutoFit/>
          </a:bodyPr>
          <a:lstStyle/>
          <a:p>
            <a:r>
              <a:rPr lang="ar-SY" sz="2800" dirty="0" smtClean="0">
                <a:solidFill>
                  <a:schemeClr val="bg1"/>
                </a:solidFill>
              </a:rPr>
              <a:t>لنتعلم معاً</a:t>
            </a:r>
            <a:endParaRPr lang="en-US" sz="2800" dirty="0">
              <a:solidFill>
                <a:schemeClr val="bg1"/>
              </a:solidFill>
            </a:endParaRPr>
          </a:p>
        </p:txBody>
      </p:sp>
      <p:sp>
        <p:nvSpPr>
          <p:cNvPr id="6" name="TextBox 5"/>
          <p:cNvSpPr txBox="1"/>
          <p:nvPr/>
        </p:nvSpPr>
        <p:spPr>
          <a:xfrm>
            <a:off x="6706918" y="4857071"/>
            <a:ext cx="2093843" cy="400110"/>
          </a:xfrm>
          <a:prstGeom prst="rect">
            <a:avLst/>
          </a:prstGeom>
          <a:noFill/>
        </p:spPr>
        <p:txBody>
          <a:bodyPr wrap="none" rtlCol="0">
            <a:spAutoFit/>
          </a:bodyPr>
          <a:lstStyle/>
          <a:p>
            <a:r>
              <a:rPr lang="ar-SY" sz="2000" dirty="0" smtClean="0"/>
              <a:t>التعريب: د. أحمد المالح</a:t>
            </a:r>
            <a:endParaRPr lang="en-US" sz="2000" dirty="0"/>
          </a:p>
        </p:txBody>
      </p:sp>
    </p:spTree>
    <p:extLst>
      <p:ext uri="{BB962C8B-B14F-4D97-AF65-F5344CB8AC3E}">
        <p14:creationId xmlns:p14="http://schemas.microsoft.com/office/powerpoint/2010/main" val="1338181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a:bodyPr>
          <a:lstStyle/>
          <a:p>
            <a:pPr algn="r" rtl="1"/>
            <a:r>
              <a:rPr lang="ar-SY" dirty="0" smtClean="0"/>
              <a:t>ملاحظات للاساتذة والمدربين</a:t>
            </a:r>
            <a:endParaRPr lang="en-US" dirty="0"/>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10</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392011"/>
          </a:xfrm>
          <a:prstGeom prst="rect">
            <a:avLst/>
          </a:prstGeom>
        </p:spPr>
        <p:txBody>
          <a:bodyPr vert="horz" lIns="91440" tIns="45720" rIns="91440" bIns="45720" rtlCol="0">
            <a:normAutofit fontScale="92500" lnSpcReduction="10000"/>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r" rtl="1">
              <a:buFont typeface="Wingdings" pitchFamily="2" charset="2"/>
              <a:buNone/>
            </a:pPr>
            <a:r>
              <a:rPr lang="ar-SY" dirty="0" smtClean="0">
                <a:solidFill>
                  <a:schemeClr val="tx1"/>
                </a:solidFill>
              </a:rPr>
              <a:t>اكيد انه من المستحسن لو أن بلوك مستشعر الصوت يشبه بالشكل بلوك مستشعر الضوء ويدعى باسم حساس الضوء. ولكن الاطفال في صفي تأقلموا مع ذلك الاختلاف بسرعة. كان من السهل شرح ذلك للمبتدئين من استخدام المعطيات الخام. تجهيز وانشاء بلوك مستشعر الصوت قبل بدء الحصة الدرسية سيخفف عليك صداع الرأس.</a:t>
            </a:r>
          </a:p>
          <a:p>
            <a:pPr marL="0" indent="0" algn="r" rtl="1">
              <a:buFont typeface="Wingdings" pitchFamily="2" charset="2"/>
              <a:buNone/>
            </a:pPr>
            <a:r>
              <a:rPr lang="ar-SY" dirty="0" smtClean="0">
                <a:solidFill>
                  <a:schemeClr val="tx1"/>
                </a:solidFill>
              </a:rPr>
              <a:t>هنالك خيارات أخرى، لأولئك الذين يريدون التفاعل معهم:</a:t>
            </a:r>
            <a:endParaRPr lang="en-US" dirty="0" smtClean="0">
              <a:solidFill>
                <a:schemeClr val="tx1"/>
              </a:solidFill>
            </a:endParaRPr>
          </a:p>
          <a:p>
            <a:pPr algn="r" rtl="1"/>
            <a:r>
              <a:rPr lang="ar-SY" dirty="0" smtClean="0">
                <a:solidFill>
                  <a:schemeClr val="tx1"/>
                </a:solidFill>
              </a:rPr>
              <a:t>مستشعرات الضوء </a:t>
            </a:r>
            <a:r>
              <a:rPr lang="en-US" dirty="0" smtClean="0">
                <a:solidFill>
                  <a:schemeClr val="tx1"/>
                </a:solidFill>
              </a:rPr>
              <a:t>NXT </a:t>
            </a:r>
            <a:r>
              <a:rPr lang="ar-SY" dirty="0" smtClean="0">
                <a:solidFill>
                  <a:schemeClr val="tx1"/>
                </a:solidFill>
              </a:rPr>
              <a:t>ضمن دروس </a:t>
            </a:r>
            <a:r>
              <a:rPr lang="en-US" dirty="0" smtClean="0">
                <a:solidFill>
                  <a:schemeClr val="tx1"/>
                </a:solidFill>
              </a:rPr>
              <a:t>EV3 </a:t>
            </a:r>
            <a:r>
              <a:rPr lang="ar-SY" dirty="0" smtClean="0">
                <a:solidFill>
                  <a:schemeClr val="tx1"/>
                </a:solidFill>
              </a:rPr>
              <a:t>على الموقع </a:t>
            </a:r>
            <a:r>
              <a:rPr lang="en-US" dirty="0" smtClean="0">
                <a:solidFill>
                  <a:schemeClr val="tx1"/>
                </a:solidFill>
              </a:rPr>
              <a:t> </a:t>
            </a:r>
            <a:r>
              <a:rPr lang="en-US" dirty="0" smtClean="0">
                <a:solidFill>
                  <a:schemeClr val="tx1"/>
                </a:solidFill>
              </a:rPr>
              <a:t>EV3lessons.com</a:t>
            </a:r>
          </a:p>
          <a:p>
            <a:pPr algn="r" rtl="1"/>
            <a:r>
              <a:rPr lang="ar-SY" dirty="0" smtClean="0">
                <a:solidFill>
                  <a:schemeClr val="tx1"/>
                </a:solidFill>
              </a:rPr>
              <a:t>معايرة مستشعر (حساس) الضوء (لايزال يستخدم بلوك الصوت) </a:t>
            </a:r>
            <a:r>
              <a:rPr lang="en-US" dirty="0" smtClean="0">
                <a:solidFill>
                  <a:schemeClr val="tx1"/>
                </a:solidFill>
              </a:rPr>
              <a:t> </a:t>
            </a:r>
            <a:r>
              <a:rPr lang="en-US" dirty="0" smtClean="0">
                <a:solidFill>
                  <a:schemeClr val="tx1"/>
                </a:solidFill>
                <a:hlinkClick r:id="rId2"/>
              </a:rPr>
              <a:t>http</a:t>
            </a:r>
            <a:r>
              <a:rPr lang="en-US" dirty="0">
                <a:solidFill>
                  <a:schemeClr val="tx1"/>
                </a:solidFill>
                <a:hlinkClick r:id="rId2"/>
              </a:rPr>
              <a:t>://</a:t>
            </a:r>
            <a:r>
              <a:rPr lang="en-US" dirty="0" smtClean="0">
                <a:solidFill>
                  <a:schemeClr val="tx1"/>
                </a:solidFill>
                <a:hlinkClick r:id="rId2"/>
              </a:rPr>
              <a:t>drpineda.ca/using-nxt-light-sensor-in-ev3.html</a:t>
            </a:r>
            <a:endParaRPr lang="en-US" dirty="0" smtClean="0">
              <a:solidFill>
                <a:schemeClr val="tx1"/>
              </a:solidFill>
            </a:endParaRPr>
          </a:p>
          <a:p>
            <a:pPr algn="r" rtl="1"/>
            <a:r>
              <a:rPr lang="en-US" dirty="0" smtClean="0">
                <a:solidFill>
                  <a:schemeClr val="tx1"/>
                </a:solidFill>
                <a:hlinkClick r:id="rId3"/>
              </a:rPr>
              <a:t>https</a:t>
            </a:r>
            <a:r>
              <a:rPr lang="en-US" dirty="0">
                <a:solidFill>
                  <a:schemeClr val="tx1"/>
                </a:solidFill>
                <a:hlinkClick r:id="rId3"/>
              </a:rPr>
              <a:t>://</a:t>
            </a:r>
            <a:r>
              <a:rPr lang="en-US" dirty="0" smtClean="0">
                <a:solidFill>
                  <a:schemeClr val="tx1"/>
                </a:solidFill>
                <a:hlinkClick r:id="rId3"/>
              </a:rPr>
              <a:t>www.youtube.com/watch?v=I7Bqvk-uMLk&amp;feature=youtu.be</a:t>
            </a:r>
            <a:r>
              <a:rPr lang="en-US" dirty="0" smtClean="0">
                <a:solidFill>
                  <a:schemeClr val="tx1"/>
                </a:solidFill>
              </a:rPr>
              <a:t> </a:t>
            </a:r>
            <a:endParaRPr lang="en-US" dirty="0">
              <a:solidFill>
                <a:schemeClr val="tx1"/>
              </a:solidFill>
            </a:endParaRPr>
          </a:p>
          <a:p>
            <a:pPr marL="0" indent="0">
              <a:buFont typeface="Wingdings" pitchFamily="2" charset="2"/>
              <a:buNone/>
            </a:pPr>
            <a:endParaRPr lang="en-US" dirty="0" smtClean="0">
              <a:solidFill>
                <a:srgbClr val="FF0000"/>
              </a:solidFill>
            </a:endParaRPr>
          </a:p>
          <a:p>
            <a:pPr marL="342900" indent="-342900">
              <a:buFont typeface="Arial" panose="020B0604020202020204" pitchFamily="34" charset="0"/>
              <a:buChar char="•"/>
            </a:pPr>
            <a:endParaRPr lang="en-US" dirty="0">
              <a:solidFill>
                <a:prstClr val="black">
                  <a:lumMod val="85000"/>
                  <a:lumOff val="15000"/>
                </a:prstClr>
              </a:solidFill>
            </a:endParaRPr>
          </a:p>
        </p:txBody>
      </p:sp>
      <p:sp>
        <p:nvSpPr>
          <p:cNvPr id="4" name="Footer Placeholder 3"/>
          <p:cNvSpPr>
            <a:spLocks noGrp="1"/>
          </p:cNvSpPr>
          <p:nvPr>
            <p:ph type="ftr" sz="quarter" idx="11"/>
          </p:nvPr>
        </p:nvSpPr>
        <p:spPr>
          <a:xfrm>
            <a:off x="436564" y="6492875"/>
            <a:ext cx="4908884" cy="248707"/>
          </a:xfrm>
        </p:spPr>
        <p:txBody>
          <a:bodyPr/>
          <a:lstStyle/>
          <a:p>
            <a:r>
              <a:rPr lang="fr-FR" smtClean="0"/>
              <a:t>©2017 Cathy Sarisky. Shared with permission by EV3Lessons.com (5/2017)</a:t>
            </a:r>
            <a:endParaRPr lang="en-US" dirty="0"/>
          </a:p>
        </p:txBody>
      </p:sp>
    </p:spTree>
    <p:extLst>
      <p:ext uri="{BB962C8B-B14F-4D97-AF65-F5344CB8AC3E}">
        <p14:creationId xmlns:p14="http://schemas.microsoft.com/office/powerpoint/2010/main" val="1205559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ائتمانات</a:t>
            </a:r>
            <a:endParaRPr lang="en-US" b="1" dirty="0"/>
          </a:p>
        </p:txBody>
      </p:sp>
      <p:sp>
        <p:nvSpPr>
          <p:cNvPr id="3" name="Content Placeholder 2"/>
          <p:cNvSpPr>
            <a:spLocks noGrp="1"/>
          </p:cNvSpPr>
          <p:nvPr>
            <p:ph idx="1"/>
          </p:nvPr>
        </p:nvSpPr>
        <p:spPr>
          <a:xfrm>
            <a:off x="457200" y="1365162"/>
            <a:ext cx="8245474" cy="4761002"/>
          </a:xfrm>
        </p:spPr>
        <p:txBody>
          <a:bodyPr/>
          <a:lstStyle/>
          <a:p>
            <a:pPr marL="342900" indent="-342900" algn="r" rtl="1">
              <a:buFont typeface="Arial" charset="0"/>
              <a:buChar char="•"/>
            </a:pPr>
            <a:r>
              <a:rPr lang="ar-SY" dirty="0"/>
              <a:t>صممت هذه الدروس التعليمية من قبل سانجي سهشان و ارفيند سهشان</a:t>
            </a:r>
          </a:p>
          <a:p>
            <a:pPr marL="342900" indent="-342900">
              <a:buFont typeface="Arial" charset="0"/>
              <a:buChar char="•"/>
            </a:pPr>
            <a:r>
              <a:rPr lang="en-US" dirty="0" smtClean="0"/>
              <a:t>This </a:t>
            </a:r>
            <a:r>
              <a:rPr lang="en-US" dirty="0"/>
              <a:t>tutorial was created by Sanjay </a:t>
            </a:r>
            <a:r>
              <a:rPr lang="en-US" dirty="0" err="1"/>
              <a:t>Seshan</a:t>
            </a:r>
            <a:r>
              <a:rPr lang="en-US" dirty="0"/>
              <a:t> and Arvind </a:t>
            </a:r>
            <a:r>
              <a:rPr lang="en-US" dirty="0" err="1" smtClean="0"/>
              <a:t>Seshan</a:t>
            </a:r>
            <a:endParaRPr lang="en-US" dirty="0" smtClean="0"/>
          </a:p>
          <a:p>
            <a:pPr marL="342900" indent="-342900" algn="r" rtl="1">
              <a:buFont typeface="Arial" charset="0"/>
              <a:buChar char="•"/>
            </a:pPr>
            <a:r>
              <a:rPr lang="ar-SY" dirty="0" smtClean="0"/>
              <a:t>يوجد العديد </a:t>
            </a:r>
            <a:r>
              <a:rPr lang="ar-SY" dirty="0"/>
              <a:t>من الدروس على الموقع </a:t>
            </a:r>
            <a:r>
              <a:rPr lang="en-US" dirty="0"/>
              <a:t>www.ev3lessons.com</a:t>
            </a:r>
          </a:p>
          <a:p>
            <a:pPr marL="342900" indent="-342900">
              <a:buFont typeface="Arial" charset="0"/>
              <a:buChar char="•"/>
            </a:pPr>
            <a:r>
              <a:rPr lang="en-US" dirty="0" smtClean="0"/>
              <a:t> </a:t>
            </a:r>
            <a:r>
              <a:rPr lang="en-US" dirty="0"/>
              <a:t>More lessons at </a:t>
            </a:r>
            <a:r>
              <a:rPr lang="en-US" dirty="0" smtClean="0">
                <a:hlinkClick r:id="rId3"/>
              </a:rPr>
              <a:t>www.ev3lessons.com</a:t>
            </a:r>
            <a:endParaRPr lang="en-US" dirty="0" smtClean="0"/>
          </a:p>
          <a:p>
            <a:pPr marL="342900" indent="-342900" algn="r" rtl="1">
              <a:buFont typeface="Arial" charset="0"/>
              <a:buChar char="•"/>
            </a:pPr>
            <a:r>
              <a:rPr lang="ar-SA" b="0" dirty="0">
                <a:latin typeface="Simplified Arabic" panose="02020603050405020304" pitchFamily="18" charset="-78"/>
                <a:cs typeface="Simplified Arabic" panose="02020603050405020304" pitchFamily="18" charset="-78"/>
              </a:rPr>
              <a:t>قام بتعريب هذا العمل </a:t>
            </a:r>
            <a:r>
              <a:rPr lang="ar-SY" b="0" dirty="0">
                <a:latin typeface="Simplified Arabic" panose="02020603050405020304" pitchFamily="18" charset="-78"/>
                <a:cs typeface="Simplified Arabic" panose="02020603050405020304" pitchFamily="18" charset="-78"/>
              </a:rPr>
              <a:t>الدكتور أحمد المالح</a:t>
            </a:r>
            <a:r>
              <a:rPr lang="ar-SA" b="0" dirty="0">
                <a:latin typeface="Simplified Arabic" panose="02020603050405020304" pitchFamily="18" charset="-78"/>
                <a:cs typeface="Simplified Arabic" panose="02020603050405020304" pitchFamily="18" charset="-78"/>
              </a:rPr>
              <a:t>، البريد الإلكتروني: </a:t>
            </a:r>
            <a:r>
              <a:rPr lang="en-US" sz="1800" dirty="0" smtClean="0">
                <a:latin typeface="Simplified Arabic" panose="02020603050405020304" pitchFamily="18" charset="-78"/>
                <a:cs typeface="Simplified Arabic" panose="02020603050405020304" pitchFamily="18" charset="-78"/>
              </a:rPr>
              <a:t>ahmad.maleh@gmail.com</a:t>
            </a:r>
            <a:endParaRPr lang="en-US" dirty="0"/>
          </a:p>
          <a:p>
            <a:pPr marL="342900" indent="-342900">
              <a:buFont typeface="Arial" charset="0"/>
              <a:buChar char="•"/>
            </a:pPr>
            <a:endParaRPr lang="en-US" dirty="0"/>
          </a:p>
        </p:txBody>
      </p:sp>
      <p:sp>
        <p:nvSpPr>
          <p:cNvPr id="4" name="Footer Placeholder 3"/>
          <p:cNvSpPr>
            <a:spLocks noGrp="1"/>
          </p:cNvSpPr>
          <p:nvPr>
            <p:ph type="ftr" sz="quarter" idx="11"/>
          </p:nvPr>
        </p:nvSpPr>
        <p:spPr/>
        <p:txBody>
          <a:bodyPr/>
          <a:lstStyle/>
          <a:p>
            <a:r>
              <a:rPr lang="sk-SK" smtClean="0"/>
              <a:t>© 2016 EV3Lessons.com, Last Edit 7/07/2016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11</a:t>
            </a:fld>
            <a:endParaRPr lang="en-US"/>
          </a:p>
        </p:txBody>
      </p:sp>
      <p:sp>
        <p:nvSpPr>
          <p:cNvPr id="5" name="Rectangle 1"/>
          <p:cNvSpPr>
            <a:spLocks noChangeArrowheads="1"/>
          </p:cNvSpPr>
          <p:nvPr/>
        </p:nvSpPr>
        <p:spPr bwMode="auto">
          <a:xfrm>
            <a:off x="457199" y="5238069"/>
            <a:ext cx="7913347" cy="1231106"/>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lang="en-US" altLang="en-US" sz="2000" dirty="0">
                <a:solidFill>
                  <a:srgbClr val="4374B7"/>
                </a:solidFill>
                <a:latin typeface="Helvetica Neue"/>
              </a:rPr>
              <a:t>     </a:t>
            </a:r>
            <a:r>
              <a:rPr lang="ar-SY" altLang="en-US" sz="2000" dirty="0" smtClean="0">
                <a:solidFill>
                  <a:srgbClr val="4374B7"/>
                </a:solidFill>
                <a:latin typeface="Helvetica Neue"/>
              </a:rPr>
              <a:t>ت</a:t>
            </a:r>
            <a:r>
              <a:rPr lang="ar-SY" altLang="en-US" sz="2000" dirty="0" smtClean="0">
                <a:solidFill>
                  <a:srgbClr val="000000"/>
                </a:solidFill>
                <a:latin typeface="Helvetica Neue"/>
              </a:rPr>
              <a:t>م </a:t>
            </a:r>
            <a:r>
              <a:rPr lang="ar-SY" altLang="en-US" sz="2000" dirty="0">
                <a:solidFill>
                  <a:srgbClr val="000000"/>
                </a:solidFill>
                <a:latin typeface="Helvetica Neue"/>
              </a:rPr>
              <a:t>هذا العمل ضمن التراخيص اللاتجارية</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381394"/>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75542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a:bodyPr>
          <a:lstStyle/>
          <a:p>
            <a:pPr algn="r" rtl="1"/>
            <a:r>
              <a:rPr lang="ar-SY" b="1" dirty="0" smtClean="0"/>
              <a:t>الأهداف الدراسية</a:t>
            </a:r>
            <a:endParaRPr lang="en-US" b="1" dirty="0"/>
          </a:p>
        </p:txBody>
      </p:sp>
      <p:sp>
        <p:nvSpPr>
          <p:cNvPr id="3" name="Content Placeholder 2"/>
          <p:cNvSpPr>
            <a:spLocks noGrp="1"/>
          </p:cNvSpPr>
          <p:nvPr>
            <p:ph idx="1"/>
          </p:nvPr>
        </p:nvSpPr>
        <p:spPr>
          <a:xfrm>
            <a:off x="284164" y="2133600"/>
            <a:ext cx="8574086" cy="2554778"/>
          </a:xfrm>
        </p:spPr>
        <p:txBody>
          <a:bodyPr>
            <a:normAutofit/>
          </a:bodyPr>
          <a:lstStyle/>
          <a:p>
            <a:pPr marL="342900" indent="-342900" algn="r" rtl="1">
              <a:buFont typeface="Arial" charset="0"/>
              <a:buChar char="•"/>
            </a:pPr>
            <a:r>
              <a:rPr lang="ar-SY" sz="2400" dirty="0" smtClean="0"/>
              <a:t>معرفة كيفية استعمال حساس الضوء </a:t>
            </a:r>
            <a:r>
              <a:rPr lang="en-US" sz="2400" dirty="0"/>
              <a:t>NXT</a:t>
            </a:r>
            <a:r>
              <a:rPr lang="ar-SY" sz="2400" dirty="0" smtClean="0"/>
              <a:t> مع المتحمكة </a:t>
            </a:r>
            <a:r>
              <a:rPr lang="en-US" sz="2400" dirty="0"/>
              <a:t>NXT</a:t>
            </a:r>
            <a:r>
              <a:rPr lang="ar-SY" sz="2400" dirty="0" smtClean="0"/>
              <a:t> باستخدام برنامج </a:t>
            </a:r>
            <a:r>
              <a:rPr lang="en-US" sz="2400" dirty="0"/>
              <a:t>EV3-G</a:t>
            </a:r>
            <a:endParaRPr lang="en-US" sz="2400" dirty="0" smtClean="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2</a:t>
            </a:fld>
            <a:endParaRPr lang="en-US">
              <a:solidFill>
                <a:prstClr val="black">
                  <a:lumMod val="85000"/>
                  <a:lumOff val="15000"/>
                </a:prstClr>
              </a:solidFill>
            </a:endParaRPr>
          </a:p>
        </p:txBody>
      </p:sp>
      <p:sp>
        <p:nvSpPr>
          <p:cNvPr id="6" name="Footer Placeholder 5"/>
          <p:cNvSpPr>
            <a:spLocks noGrp="1"/>
          </p:cNvSpPr>
          <p:nvPr>
            <p:ph type="ftr" sz="quarter" idx="11"/>
          </p:nvPr>
        </p:nvSpPr>
        <p:spPr>
          <a:xfrm>
            <a:off x="457199" y="6492875"/>
            <a:ext cx="4932947" cy="297002"/>
          </a:xfrm>
        </p:spPr>
        <p:txBody>
          <a:bodyPr/>
          <a:lstStyle/>
          <a:p>
            <a:r>
              <a:rPr lang="fr-FR" dirty="0" smtClean="0">
                <a:solidFill>
                  <a:prstClr val="white">
                    <a:lumMod val="65000"/>
                  </a:prstClr>
                </a:solidFill>
              </a:rPr>
              <a:t>©2017 Cathy </a:t>
            </a:r>
            <a:r>
              <a:rPr lang="fr-FR" dirty="0" err="1" smtClean="0">
                <a:solidFill>
                  <a:prstClr val="white">
                    <a:lumMod val="65000"/>
                  </a:prstClr>
                </a:solidFill>
              </a:rPr>
              <a:t>Sarisky</a:t>
            </a:r>
            <a:r>
              <a:rPr lang="fr-FR" dirty="0" smtClean="0">
                <a:solidFill>
                  <a:prstClr val="white">
                    <a:lumMod val="65000"/>
                  </a:prstClr>
                </a:solidFill>
              </a:rPr>
              <a:t>. </a:t>
            </a:r>
            <a:r>
              <a:rPr lang="fr-FR" dirty="0" err="1" smtClean="0">
                <a:solidFill>
                  <a:prstClr val="white">
                    <a:lumMod val="65000"/>
                  </a:prstClr>
                </a:solidFill>
              </a:rPr>
              <a:t>Shared</a:t>
            </a:r>
            <a:r>
              <a:rPr lang="fr-FR" dirty="0" smtClean="0">
                <a:solidFill>
                  <a:prstClr val="white">
                    <a:lumMod val="65000"/>
                  </a:prstClr>
                </a:solidFill>
              </a:rPr>
              <a:t> </a:t>
            </a:r>
            <a:r>
              <a:rPr lang="fr-FR" dirty="0" err="1" smtClean="0">
                <a:solidFill>
                  <a:prstClr val="white">
                    <a:lumMod val="65000"/>
                  </a:prstClr>
                </a:solidFill>
              </a:rPr>
              <a:t>with</a:t>
            </a:r>
            <a:r>
              <a:rPr lang="fr-FR" dirty="0" smtClean="0">
                <a:solidFill>
                  <a:prstClr val="white">
                    <a:lumMod val="65000"/>
                  </a:prstClr>
                </a:solidFill>
              </a:rPr>
              <a:t> permission by EV3Lessons.com (5/2017)</a:t>
            </a:r>
            <a:endParaRPr lang="en-US" dirty="0">
              <a:solidFill>
                <a:prstClr val="white">
                  <a:lumMod val="65000"/>
                </a:prstClr>
              </a:solidFill>
            </a:endParaRPr>
          </a:p>
        </p:txBody>
      </p:sp>
    </p:spTree>
    <p:extLst>
      <p:ext uri="{BB962C8B-B14F-4D97-AF65-F5344CB8AC3E}">
        <p14:creationId xmlns:p14="http://schemas.microsoft.com/office/powerpoint/2010/main" val="87634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pPr algn="r" rtl="1"/>
            <a:r>
              <a:rPr lang="ar-SY" b="1" dirty="0" smtClean="0"/>
              <a:t>استعمال مستشعر (حساس) </a:t>
            </a:r>
            <a:r>
              <a:rPr lang="ar-SY" b="1" dirty="0"/>
              <a:t>الضوء </a:t>
            </a:r>
            <a:r>
              <a:rPr lang="en-US" b="1" dirty="0"/>
              <a:t>NXT</a:t>
            </a:r>
            <a:r>
              <a:rPr lang="ar-SY" b="1" dirty="0"/>
              <a:t> مع المتحمكة </a:t>
            </a:r>
            <a:r>
              <a:rPr lang="en-US" b="1" dirty="0"/>
              <a:t>NXT</a:t>
            </a:r>
            <a:r>
              <a:rPr lang="ar-SY" b="1" dirty="0"/>
              <a:t> باستخدام برنامج </a:t>
            </a:r>
            <a:r>
              <a:rPr lang="en-US" b="1" dirty="0"/>
              <a:t>EV3-G</a:t>
            </a:r>
          </a:p>
        </p:txBody>
      </p:sp>
      <p:sp>
        <p:nvSpPr>
          <p:cNvPr id="3" name="Content Placeholder 2"/>
          <p:cNvSpPr>
            <a:spLocks noGrp="1"/>
          </p:cNvSpPr>
          <p:nvPr>
            <p:ph idx="1"/>
          </p:nvPr>
        </p:nvSpPr>
        <p:spPr>
          <a:xfrm>
            <a:off x="284164" y="2133600"/>
            <a:ext cx="6047678" cy="3992563"/>
          </a:xfrm>
        </p:spPr>
        <p:txBody>
          <a:bodyPr>
            <a:normAutofit/>
          </a:bodyPr>
          <a:lstStyle/>
          <a:p>
            <a:pPr marL="342900" indent="-342900" algn="r" rtl="1">
              <a:buFont typeface="Arial" charset="0"/>
              <a:buChar char="•"/>
            </a:pPr>
            <a:r>
              <a:rPr lang="ar-SY" dirty="0"/>
              <a:t>كيف </a:t>
            </a:r>
            <a:r>
              <a:rPr lang="ar-SY" dirty="0" smtClean="0"/>
              <a:t>يمكن استخدام </a:t>
            </a:r>
            <a:r>
              <a:rPr lang="ar-SY" dirty="0"/>
              <a:t>حساس الضوء </a:t>
            </a:r>
            <a:r>
              <a:rPr lang="en-US" dirty="0"/>
              <a:t>NXT</a:t>
            </a:r>
            <a:r>
              <a:rPr lang="ar-SY" dirty="0"/>
              <a:t> مع المتحمكة </a:t>
            </a:r>
            <a:r>
              <a:rPr lang="en-US" dirty="0"/>
              <a:t>NXT</a:t>
            </a:r>
            <a:r>
              <a:rPr lang="ar-SY" dirty="0"/>
              <a:t> باستخدام برنامج </a:t>
            </a:r>
            <a:r>
              <a:rPr lang="en-US" dirty="0" smtClean="0"/>
              <a:t>EV3-G</a:t>
            </a:r>
            <a:endParaRPr lang="ar-SY" dirty="0" smtClean="0"/>
          </a:p>
          <a:p>
            <a:pPr marL="800100" lvl="1" indent="-342900" algn="r" rtl="1">
              <a:buFont typeface="Arial" charset="0"/>
              <a:buChar char="•"/>
            </a:pPr>
            <a:r>
              <a:rPr lang="ar-SY" dirty="0" smtClean="0"/>
              <a:t>افترض أنه مستشعر (حساس) الصوت </a:t>
            </a:r>
          </a:p>
          <a:p>
            <a:pPr marL="800100" lvl="1" indent="-342900" algn="r" rtl="1">
              <a:buFont typeface="Arial" charset="0"/>
              <a:buChar char="•"/>
            </a:pPr>
            <a:r>
              <a:rPr lang="ar-SY" dirty="0" smtClean="0"/>
              <a:t>استخدم المعطيات الأساسية لبلوك الحساس </a:t>
            </a:r>
          </a:p>
          <a:p>
            <a:pPr marL="800100" lvl="1" indent="-342900" algn="r" rtl="1">
              <a:buFont typeface="Arial" charset="0"/>
              <a:buChar char="•"/>
            </a:pPr>
            <a:endParaRPr lang="ar-SY" dirty="0"/>
          </a:p>
          <a:p>
            <a:pPr marL="342900" indent="-342900" algn="r" rtl="1">
              <a:buFont typeface="Arial" charset="0"/>
              <a:buChar char="•"/>
            </a:pPr>
            <a:r>
              <a:rPr lang="ar-SY" dirty="0" smtClean="0"/>
              <a:t>يغطي هذا الدرس المستوى الابتدائي</a:t>
            </a:r>
            <a:endParaRPr lang="en-US" dirty="0"/>
          </a:p>
          <a:p>
            <a:pPr marL="342900" indent="-342900" algn="r" rtl="1">
              <a:buFont typeface="Arial" charset="0"/>
              <a:buChar char="•"/>
            </a:pPr>
            <a:endParaRPr lang="ar-SY" dirty="0" smtClean="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3</a:t>
            </a:fld>
            <a:endParaRPr lang="en-US">
              <a:solidFill>
                <a:prstClr val="black">
                  <a:lumMod val="85000"/>
                  <a:lumOff val="15000"/>
                </a:prstClr>
              </a:solidFill>
            </a:endParaRPr>
          </a:p>
        </p:txBody>
      </p:sp>
      <p:pic>
        <p:nvPicPr>
          <p:cNvPr id="1026" name="Picture 2" descr="Image result for nxt light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841" y="2560319"/>
            <a:ext cx="2605239" cy="195392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fr-FR" smtClean="0"/>
              <a:t>©2017 Cathy Sarisky. Shared with permission by EV3Lessons.com (5/2017)</a:t>
            </a:r>
            <a:endParaRPr lang="en-US" dirty="0"/>
          </a:p>
        </p:txBody>
      </p:sp>
    </p:spTree>
    <p:extLst>
      <p:ext uri="{BB962C8B-B14F-4D97-AF65-F5344CB8AC3E}">
        <p14:creationId xmlns:p14="http://schemas.microsoft.com/office/powerpoint/2010/main" val="348662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43" y="424455"/>
            <a:ext cx="8245475" cy="1371600"/>
          </a:xfrm>
        </p:spPr>
        <p:txBody>
          <a:bodyPr>
            <a:normAutofit/>
          </a:bodyPr>
          <a:lstStyle/>
          <a:p>
            <a:pPr algn="r" rtl="1"/>
            <a:r>
              <a:rPr lang="ar-SY" b="1" dirty="0" smtClean="0"/>
              <a:t>تحميل بلوك الصوت</a:t>
            </a:r>
            <a:endParaRPr lang="en-US" b="1" dirty="0"/>
          </a:p>
        </p:txBody>
      </p:sp>
      <p:sp>
        <p:nvSpPr>
          <p:cNvPr id="3" name="Content Placeholder 2"/>
          <p:cNvSpPr>
            <a:spLocks noGrp="1"/>
          </p:cNvSpPr>
          <p:nvPr>
            <p:ph idx="1"/>
          </p:nvPr>
        </p:nvSpPr>
        <p:spPr>
          <a:xfrm>
            <a:off x="457199" y="1822174"/>
            <a:ext cx="3776430" cy="4494938"/>
          </a:xfrm>
          <a:ln>
            <a:noFill/>
          </a:ln>
        </p:spPr>
        <p:txBody>
          <a:bodyPr>
            <a:normAutofit/>
          </a:bodyPr>
          <a:lstStyle/>
          <a:p>
            <a:pPr marL="342900" indent="-342900" algn="r" rtl="1">
              <a:buFont typeface="Arial"/>
              <a:buChar char="•"/>
            </a:pPr>
            <a:r>
              <a:rPr lang="ar-SY" b="0" dirty="0" smtClean="0"/>
              <a:t>يتوفر بلوك الصوت على موقع الليغو من أجل التحميل</a:t>
            </a:r>
          </a:p>
          <a:p>
            <a:pPr marL="635508" lvl="1" indent="-342900">
              <a:buFont typeface="Arial"/>
              <a:buChar char="•"/>
            </a:pPr>
            <a:r>
              <a:rPr lang="en-US" dirty="0" smtClean="0">
                <a:hlinkClick r:id="rId3"/>
              </a:rPr>
              <a:t>http</a:t>
            </a:r>
            <a:r>
              <a:rPr lang="en-US" dirty="0">
                <a:hlinkClick r:id="rId3"/>
              </a:rPr>
              <a:t>://</a:t>
            </a:r>
            <a:r>
              <a:rPr lang="en-US" dirty="0" smtClean="0">
                <a:hlinkClick r:id="rId3"/>
              </a:rPr>
              <a:t>www.lego.com/en-us/mindstorms/downloads</a:t>
            </a:r>
            <a:endParaRPr lang="en-US" dirty="0" smtClean="0"/>
          </a:p>
          <a:p>
            <a:pPr marL="342900" indent="-342900">
              <a:buFont typeface="Arial"/>
              <a:buChar char="•"/>
            </a:pPr>
            <a:endParaRPr lang="en-US" b="0" dirty="0" smtClean="0"/>
          </a:p>
          <a:p>
            <a:pPr marL="342900" indent="-342900" algn="r" rtl="1">
              <a:buFont typeface="Arial"/>
              <a:buChar char="•"/>
            </a:pPr>
            <a:r>
              <a:rPr lang="ar-SY" b="0" dirty="0" smtClean="0"/>
              <a:t>حمل البلوك باستخدام تعليمات درس استيراد بلوكات اضافيه في دروسنا الابتدائية</a:t>
            </a:r>
            <a:r>
              <a:rPr lang="en-US" b="0" dirty="0"/>
              <a:t>EV3Lessons.com</a:t>
            </a:r>
          </a:p>
          <a:p>
            <a:pPr marL="342900" indent="-342900" algn="r" rtl="1">
              <a:buFont typeface="Arial"/>
              <a:buChar char="•"/>
            </a:pPr>
            <a:r>
              <a:rPr lang="ar-SY" b="0" dirty="0" smtClean="0"/>
              <a:t> لاحظ: إذا كنت تستعمل نسخة البرنامج التعليمية فإن بلوك الحساس موجود ضمن تبويب الحساسات</a:t>
            </a:r>
          </a:p>
        </p:txBody>
      </p:sp>
      <p:sp>
        <p:nvSpPr>
          <p:cNvPr id="11" name="Footer Placeholder 10"/>
          <p:cNvSpPr>
            <a:spLocks noGrp="1"/>
          </p:cNvSpPr>
          <p:nvPr>
            <p:ph type="ftr" sz="quarter" idx="11"/>
          </p:nvPr>
        </p:nvSpPr>
        <p:spPr>
          <a:xfrm>
            <a:off x="457199" y="6492876"/>
            <a:ext cx="7810901" cy="248706"/>
          </a:xfrm>
        </p:spPr>
        <p:txBody>
          <a:bodyPr/>
          <a:lstStyle/>
          <a:p>
            <a:r>
              <a:rPr lang="en-US" smtClean="0">
                <a:solidFill>
                  <a:srgbClr val="000000"/>
                </a:solidFill>
              </a:rPr>
              <a:t>©2017 Cathy Sarisky. Shared with permission by EV3Lessons.com (5/2017)</a:t>
            </a:r>
            <a:endParaRPr lang="en-US" dirty="0">
              <a:solidFill>
                <a:srgbClr val="000000"/>
              </a:solidFill>
            </a:endParaRPr>
          </a:p>
        </p:txBody>
      </p:sp>
      <p:sp>
        <p:nvSpPr>
          <p:cNvPr id="10" name="Slide Number Placeholder 9"/>
          <p:cNvSpPr>
            <a:spLocks noGrp="1"/>
          </p:cNvSpPr>
          <p:nvPr>
            <p:ph type="sldNum" sz="quarter" idx="12"/>
          </p:nvPr>
        </p:nvSpPr>
        <p:spPr/>
        <p:txBody>
          <a:bodyPr/>
          <a:lstStyle/>
          <a:p>
            <a:fld id="{4DBC7FC8-25FB-FC45-8177-2B991DA6778C}" type="slidenum">
              <a:rPr lang="en-US" smtClean="0">
                <a:solidFill>
                  <a:srgbClr val="000000"/>
                </a:solidFill>
              </a:rPr>
              <a:pPr/>
              <a:t>4</a:t>
            </a:fld>
            <a:endParaRPr lang="en-US">
              <a:solidFill>
                <a:srgbClr val="00000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423173" y="4327685"/>
            <a:ext cx="2086862" cy="1798434"/>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233629" y="1707584"/>
            <a:ext cx="4379089" cy="2274991"/>
          </a:xfrm>
          <a:prstGeom prst="rect">
            <a:avLst/>
          </a:prstGeom>
        </p:spPr>
      </p:pic>
      <p:sp>
        <p:nvSpPr>
          <p:cNvPr id="12" name="Rectangle 11"/>
          <p:cNvSpPr/>
          <p:nvPr/>
        </p:nvSpPr>
        <p:spPr>
          <a:xfrm>
            <a:off x="4306375" y="3678796"/>
            <a:ext cx="1358153" cy="291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000000"/>
              </a:solidFill>
            </a:endParaRPr>
          </a:p>
        </p:txBody>
      </p:sp>
      <p:sp>
        <p:nvSpPr>
          <p:cNvPr id="13" name="Rectangle 12"/>
          <p:cNvSpPr/>
          <p:nvPr/>
        </p:nvSpPr>
        <p:spPr>
          <a:xfrm>
            <a:off x="5316017" y="3031840"/>
            <a:ext cx="1358153" cy="1712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000000"/>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306375" y="4527341"/>
            <a:ext cx="1941373" cy="1598778"/>
          </a:xfrm>
          <a:prstGeom prst="rect">
            <a:avLst/>
          </a:prstGeom>
        </p:spPr>
      </p:pic>
    </p:spTree>
    <p:extLst>
      <p:ext uri="{BB962C8B-B14F-4D97-AF65-F5344CB8AC3E}">
        <p14:creationId xmlns:p14="http://schemas.microsoft.com/office/powerpoint/2010/main" val="288791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a:bodyPr>
          <a:lstStyle/>
          <a:p>
            <a:pPr algn="r" rtl="1"/>
            <a:r>
              <a:rPr lang="ar-SY" b="1" dirty="0" smtClean="0"/>
              <a:t>استخدام مستشعر الضوء ببلوك الصوت</a:t>
            </a:r>
            <a:endParaRPr lang="en-US" b="1" dirty="0"/>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5</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392011"/>
          </a:xfrm>
          <a:prstGeom prst="rect">
            <a:avLst/>
          </a:prstGeom>
        </p:spPr>
        <p:txBody>
          <a:bodyPr vert="horz" lIns="91440" tIns="45720" rIns="91440" bIns="45720" rtlCol="0">
            <a:normAutofit fontScale="92500" lnSpcReduction="10000"/>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r" rtl="1">
              <a:buFont typeface="Arial" charset="0"/>
              <a:buChar char="•"/>
            </a:pPr>
            <a:r>
              <a:rPr lang="ar-SY" dirty="0" smtClean="0"/>
              <a:t>بعد أن تستطيع تنصيب بلوك مستشعرالصوت، فإنه بإمكانك استخدام حساس الصوت في كتابة شيفرة اي برنامج: الحلقة، الاختيار، او الانتظار.</a:t>
            </a:r>
          </a:p>
          <a:p>
            <a:pPr algn="r" rtl="1">
              <a:buFont typeface="Arial" charset="0"/>
              <a:buChar char="•"/>
            </a:pPr>
            <a:r>
              <a:rPr lang="ar-SY" dirty="0" smtClean="0"/>
              <a:t>يوجد لمستشعر الصوت اعدادين:</a:t>
            </a:r>
          </a:p>
          <a:p>
            <a:pPr algn="r" rtl="1">
              <a:buFont typeface="Arial" charset="0"/>
              <a:buChar char="•"/>
            </a:pPr>
            <a:r>
              <a:rPr lang="ar-SY" dirty="0" smtClean="0"/>
              <a:t>في نمط </a:t>
            </a:r>
            <a:r>
              <a:rPr lang="en-US" dirty="0"/>
              <a:t>dB</a:t>
            </a:r>
            <a:r>
              <a:rPr lang="ar-SY" dirty="0" smtClean="0"/>
              <a:t>، سيسطع الضوء الأحمر ويقيس مقدار الضوء المنعكس. (نمط الضوء المنعكس) يأتي الضوء الأحمر من الحساس وإن كان يعمل بنمط </a:t>
            </a:r>
            <a:r>
              <a:rPr lang="en-US" dirty="0"/>
              <a:t>dB</a:t>
            </a:r>
            <a:r>
              <a:rPr lang="ar-SY" dirty="0" smtClean="0"/>
              <a:t>. يعطي السطح البيض قيمة عالية حوالي 70. وتعطي السطوح السوداء قيمة منخفضة حوالي 20.</a:t>
            </a:r>
          </a:p>
          <a:p>
            <a:pPr algn="r" rtl="1">
              <a:buFont typeface="Arial" charset="0"/>
              <a:buChar char="•"/>
            </a:pPr>
            <a:r>
              <a:rPr lang="ar-SY" dirty="0" smtClean="0"/>
              <a:t>في نمط </a:t>
            </a:r>
            <a:r>
              <a:rPr lang="en-US" dirty="0" err="1"/>
              <a:t>dBa</a:t>
            </a:r>
            <a:r>
              <a:rPr lang="ar-SY" dirty="0" smtClean="0"/>
              <a:t>، فإنه يستقبل ضوء المحيط. (نمط ضوء المحيط) لن يكون الضوء الأحمر موجود.</a:t>
            </a:r>
          </a:p>
          <a:p>
            <a:pPr algn="r" rtl="1">
              <a:buFont typeface="Arial" charset="0"/>
              <a:buChar char="•"/>
            </a:pPr>
            <a:r>
              <a:rPr lang="ar-SY" dirty="0" smtClean="0"/>
              <a:t>لا تقلق حول استعمال حساس الصوت ضمن برنامجك عندما تستعمل حساس الضوء. كل شئ سيكون على ما يرام.</a:t>
            </a:r>
          </a:p>
        </p:txBody>
      </p:sp>
      <p:sp>
        <p:nvSpPr>
          <p:cNvPr id="4" name="Footer Placeholder 3"/>
          <p:cNvSpPr>
            <a:spLocks noGrp="1"/>
          </p:cNvSpPr>
          <p:nvPr>
            <p:ph type="ftr" sz="quarter" idx="11"/>
          </p:nvPr>
        </p:nvSpPr>
        <p:spPr/>
        <p:txBody>
          <a:bodyPr/>
          <a:lstStyle/>
          <a:p>
            <a:r>
              <a:rPr lang="fr-FR" smtClean="0"/>
              <a:t>©2017 Cathy Sarisky. Shared with permission by EV3Lessons.com (5/2017)</a:t>
            </a:r>
            <a:endParaRPr lang="en-US" dirty="0"/>
          </a:p>
        </p:txBody>
      </p:sp>
    </p:spTree>
    <p:extLst>
      <p:ext uri="{BB962C8B-B14F-4D97-AF65-F5344CB8AC3E}">
        <p14:creationId xmlns:p14="http://schemas.microsoft.com/office/powerpoint/2010/main" val="248670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SY" b="1" dirty="0" smtClean="0"/>
              <a:t>مثال: قراءة </a:t>
            </a:r>
            <a:r>
              <a:rPr lang="ar-SY" b="1" dirty="0" smtClean="0"/>
              <a:t>مستشعر الضوء </a:t>
            </a:r>
            <a:r>
              <a:rPr lang="ar-SY" b="1" dirty="0" smtClean="0"/>
              <a:t>واظهاره</a:t>
            </a:r>
            <a:endParaRPr lang="en-US" b="1"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1326" t="15808" r="37928" b="29833"/>
          <a:stretch/>
        </p:blipFill>
        <p:spPr>
          <a:xfrm>
            <a:off x="590200" y="1310410"/>
            <a:ext cx="7365076" cy="5298798"/>
          </a:xfrm>
        </p:spPr>
      </p:pic>
      <p:sp>
        <p:nvSpPr>
          <p:cNvPr id="4" name="Footer Placeholder 3"/>
          <p:cNvSpPr>
            <a:spLocks noGrp="1"/>
          </p:cNvSpPr>
          <p:nvPr>
            <p:ph type="ftr" sz="quarter" idx="11"/>
          </p:nvPr>
        </p:nvSpPr>
        <p:spPr/>
        <p:txBody>
          <a:bodyPr/>
          <a:lstStyle/>
          <a:p>
            <a:r>
              <a:rPr lang="fr-FR" smtClean="0"/>
              <a:t>©2017 Cathy Sarisky. Shared with permission by EV3Lessons.com (5/2017)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6</a:t>
            </a:fld>
            <a:endParaRPr lang="en-US">
              <a:solidFill>
                <a:prstClr val="black">
                  <a:lumMod val="85000"/>
                  <a:lumOff val="15000"/>
                </a:prstClr>
              </a:solidFill>
            </a:endParaRPr>
          </a:p>
        </p:txBody>
      </p:sp>
      <p:sp>
        <p:nvSpPr>
          <p:cNvPr id="7" name="TextBox 6"/>
          <p:cNvSpPr txBox="1"/>
          <p:nvPr/>
        </p:nvSpPr>
        <p:spPr>
          <a:xfrm>
            <a:off x="1929934" y="1956612"/>
            <a:ext cx="2443942" cy="369332"/>
          </a:xfrm>
          <a:prstGeom prst="rect">
            <a:avLst/>
          </a:prstGeom>
          <a:noFill/>
        </p:spPr>
        <p:txBody>
          <a:bodyPr wrap="square" rtlCol="0">
            <a:spAutoFit/>
          </a:bodyPr>
          <a:lstStyle/>
          <a:p>
            <a:r>
              <a:rPr lang="ar-SY" dirty="0" smtClean="0"/>
              <a:t>نمط الضوء المنعكس </a:t>
            </a:r>
            <a:endParaRPr lang="en-US" dirty="0"/>
          </a:p>
        </p:txBody>
      </p:sp>
      <p:sp>
        <p:nvSpPr>
          <p:cNvPr id="8" name="TextBox 7"/>
          <p:cNvSpPr txBox="1"/>
          <p:nvPr/>
        </p:nvSpPr>
        <p:spPr>
          <a:xfrm>
            <a:off x="2031072" y="4424002"/>
            <a:ext cx="2241666" cy="369332"/>
          </a:xfrm>
          <a:prstGeom prst="rect">
            <a:avLst/>
          </a:prstGeom>
          <a:noFill/>
        </p:spPr>
        <p:txBody>
          <a:bodyPr wrap="square" rtlCol="0">
            <a:spAutoFit/>
          </a:bodyPr>
          <a:lstStyle/>
          <a:p>
            <a:r>
              <a:rPr lang="ar-SY" dirty="0" smtClean="0"/>
              <a:t>نمط ضوء المحيط   </a:t>
            </a:r>
            <a:endParaRPr lang="en-US" dirty="0"/>
          </a:p>
        </p:txBody>
      </p:sp>
    </p:spTree>
    <p:extLst>
      <p:ext uri="{BB962C8B-B14F-4D97-AF65-F5344CB8AC3E}">
        <p14:creationId xmlns:p14="http://schemas.microsoft.com/office/powerpoint/2010/main" val="1932444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تحدي حساس اللون</a:t>
            </a:r>
            <a:endParaRPr lang="en-US" b="1" dirty="0"/>
          </a:p>
        </p:txBody>
      </p:sp>
      <p:sp>
        <p:nvSpPr>
          <p:cNvPr id="3" name="Content Placeholder 2"/>
          <p:cNvSpPr>
            <a:spLocks noGrp="1"/>
          </p:cNvSpPr>
          <p:nvPr>
            <p:ph idx="1"/>
          </p:nvPr>
        </p:nvSpPr>
        <p:spPr>
          <a:xfrm>
            <a:off x="508186" y="932639"/>
            <a:ext cx="3668498" cy="5443818"/>
          </a:xfrm>
        </p:spPr>
        <p:txBody>
          <a:bodyPr>
            <a:normAutofit fontScale="92500" lnSpcReduction="20000"/>
          </a:bodyPr>
          <a:lstStyle/>
          <a:p>
            <a:pPr algn="r" rtl="1"/>
            <a:r>
              <a:rPr lang="ar-SY" b="0" dirty="0" smtClean="0"/>
              <a:t>تعرفت إلى الآن كيفية استخدام مستشعر الاضاءة </a:t>
            </a:r>
            <a:r>
              <a:rPr lang="en-US" b="0" dirty="0" smtClean="0"/>
              <a:t>NXT</a:t>
            </a:r>
            <a:r>
              <a:rPr lang="ar-SY" b="0" dirty="0" smtClean="0"/>
              <a:t>، هل تستطيع استعماله لجعل الروبوت يتحرك حتى يصل اى الخط الأسود مستخدماً مستسعر اللون؟</a:t>
            </a:r>
          </a:p>
          <a:p>
            <a:pPr algn="r" rtl="1"/>
            <a:r>
              <a:rPr lang="ar-SY" b="0" dirty="0" smtClean="0"/>
              <a:t>الخطوة1: استخدام بلوك انتظر حتى لحساس الصوت </a:t>
            </a:r>
            <a:r>
              <a:rPr lang="en-US" b="0" dirty="0" smtClean="0"/>
              <a:t>NXT</a:t>
            </a:r>
            <a:r>
              <a:rPr lang="ar-SY" b="0" dirty="0" smtClean="0"/>
              <a:t> ( ضوء </a:t>
            </a:r>
            <a:r>
              <a:rPr lang="en-US" b="0" dirty="0" smtClean="0"/>
              <a:t>NXT</a:t>
            </a:r>
            <a:r>
              <a:rPr lang="ar-SY" b="0" dirty="0" smtClean="0"/>
              <a:t>)</a:t>
            </a:r>
          </a:p>
          <a:p>
            <a:pPr algn="r" rtl="1"/>
            <a:r>
              <a:rPr lang="ar-SY" b="0" dirty="0" smtClean="0"/>
              <a:t>الخطوة 2: اسخدام مستشعر الصوت </a:t>
            </a:r>
            <a:r>
              <a:rPr lang="en-US" b="0" dirty="0" smtClean="0"/>
              <a:t>NXT</a:t>
            </a:r>
            <a:r>
              <a:rPr lang="ar-SY" b="0" dirty="0" smtClean="0"/>
              <a:t> في نمط المقارنة </a:t>
            </a:r>
            <a:r>
              <a:rPr lang="en-US" b="0" dirty="0" smtClean="0"/>
              <a:t>dB</a:t>
            </a:r>
            <a:r>
              <a:rPr lang="ar-SY" b="0" dirty="0" smtClean="0"/>
              <a:t>.</a:t>
            </a:r>
          </a:p>
          <a:p>
            <a:pPr algn="r" rtl="1"/>
            <a:r>
              <a:rPr lang="ar-SY" b="0" dirty="0" smtClean="0"/>
              <a:t>الخطوة 3: لمعرفة ما هي القيمة، عليك استخدام مفتاح قراءة المداخل </a:t>
            </a:r>
            <a:r>
              <a:rPr lang="en-US" b="0" dirty="0"/>
              <a:t>Port View</a:t>
            </a:r>
            <a:r>
              <a:rPr lang="ar-SY" b="0" dirty="0" smtClean="0"/>
              <a:t> لتحديد ما هي قيمة المقابلة للون الاسود حسب قراءة حساس الضوء </a:t>
            </a:r>
            <a:r>
              <a:rPr lang="en-US" b="0" dirty="0" smtClean="0"/>
              <a:t>NXT</a:t>
            </a:r>
            <a:r>
              <a:rPr lang="ar-SY" b="0" dirty="0" smtClean="0"/>
              <a:t> ( ارجع إلى درس «قراءة المداخل» للمبتدئين في . لاحظ أنه في </a:t>
            </a:r>
            <a:r>
              <a:rPr lang="en-US" b="0" dirty="0" smtClean="0"/>
              <a:t>NXT</a:t>
            </a:r>
            <a:r>
              <a:rPr lang="ar-SY" b="0" dirty="0" smtClean="0"/>
              <a:t> تدعى </a:t>
            </a:r>
            <a:r>
              <a:rPr lang="en-US" b="0" dirty="0"/>
              <a:t>“View </a:t>
            </a:r>
            <a:r>
              <a:rPr lang="en-US" b="0" dirty="0">
                <a:sym typeface="Wingdings"/>
              </a:rPr>
              <a:t> </a:t>
            </a:r>
            <a:r>
              <a:rPr lang="en-US" b="0" dirty="0" smtClean="0">
                <a:sym typeface="Wingdings"/>
              </a:rPr>
              <a:t>Light</a:t>
            </a:r>
            <a:r>
              <a:rPr lang="en-US" b="0" dirty="0"/>
              <a:t>”</a:t>
            </a:r>
            <a:r>
              <a:rPr lang="ar-SY" b="0" dirty="0" smtClean="0">
                <a:sym typeface="Wingdings"/>
              </a:rPr>
              <a:t> )</a:t>
            </a:r>
            <a:endParaRPr lang="ar-SY" b="0" dirty="0" smtClean="0"/>
          </a:p>
          <a:p>
            <a:endParaRPr lang="en-US" b="0" dirty="0" smtClean="0"/>
          </a:p>
          <a:p>
            <a:pPr algn="r" rtl="1"/>
            <a:r>
              <a:rPr lang="ar-SY" dirty="0" smtClean="0">
                <a:solidFill>
                  <a:srgbClr val="FF0000"/>
                </a:solidFill>
              </a:rPr>
              <a:t>مساعدة: سوف تستخدم بلوك الحركة (استعن بفكرة ان المحرك يعمل و يتوقف) و بلوك انتظر حتى «لون»</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a:p>
        </p:txBody>
      </p:sp>
      <p:pic>
        <p:nvPicPr>
          <p:cNvPr id="15" name="Picture 14" descr="Screen Shot 2014-08-08 at 6.46.21 PM.png"/>
          <p:cNvPicPr>
            <a:picLocks noChangeAspect="1"/>
          </p:cNvPicPr>
          <p:nvPr/>
        </p:nvPicPr>
        <p:blipFill rotWithShape="1">
          <a:blip r:embed="rId2">
            <a:extLst>
              <a:ext uri="{28A0092B-C50C-407E-A947-70E740481C1C}">
                <a14:useLocalDpi xmlns:a14="http://schemas.microsoft.com/office/drawing/2010/main" val="0"/>
              </a:ext>
            </a:extLst>
          </a:blip>
          <a:srcRect b="49372"/>
          <a:stretch/>
        </p:blipFill>
        <p:spPr>
          <a:xfrm>
            <a:off x="4430855" y="5158615"/>
            <a:ext cx="2910494" cy="121784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182" t="25342" r="50379" b="17809"/>
          <a:stretch/>
        </p:blipFill>
        <p:spPr>
          <a:xfrm>
            <a:off x="4430855" y="904008"/>
            <a:ext cx="3283356" cy="3987497"/>
          </a:xfrm>
          <a:prstGeom prst="rect">
            <a:avLst/>
          </a:prstGeom>
        </p:spPr>
      </p:pic>
      <p:sp>
        <p:nvSpPr>
          <p:cNvPr id="10" name="Oval 9"/>
          <p:cNvSpPr/>
          <p:nvPr/>
        </p:nvSpPr>
        <p:spPr>
          <a:xfrm flipV="1">
            <a:off x="6816435" y="3890358"/>
            <a:ext cx="1151947" cy="38238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606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a:bodyPr>
          <a:lstStyle/>
          <a:p>
            <a:pPr algn="r" rtl="1"/>
            <a:r>
              <a:rPr lang="ar-SY" b="1" dirty="0" smtClean="0"/>
              <a:t>حل تحدي حساس اللون</a:t>
            </a:r>
            <a:endParaRPr lang="en-US" b="1" dirty="0"/>
          </a:p>
        </p:txBody>
      </p:sp>
      <p:cxnSp>
        <p:nvCxnSpPr>
          <p:cNvPr id="4" name="Straight Connector 3"/>
          <p:cNvCxnSpPr/>
          <p:nvPr/>
        </p:nvCxnSpPr>
        <p:spPr>
          <a:xfrm flipH="1">
            <a:off x="7125057" y="2107978"/>
            <a:ext cx="93275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7125057" y="5794987"/>
            <a:ext cx="932751" cy="0"/>
          </a:xfrm>
          <a:prstGeom prst="line">
            <a:avLst/>
          </a:prstGeom>
          <a:ln w="76200" cmpd="sng">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7492696" y="2308504"/>
            <a:ext cx="0" cy="335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144648" y="1619486"/>
            <a:ext cx="628698" cy="369332"/>
          </a:xfrm>
          <a:prstGeom prst="rect">
            <a:avLst/>
          </a:prstGeom>
          <a:noFill/>
        </p:spPr>
        <p:txBody>
          <a:bodyPr wrap="none" rtlCol="0">
            <a:spAutoFit/>
          </a:bodyPr>
          <a:lstStyle/>
          <a:p>
            <a:r>
              <a:rPr lang="ar-SY" dirty="0" smtClean="0"/>
              <a:t>النهاية</a:t>
            </a:r>
            <a:endParaRPr lang="en-US" dirty="0"/>
          </a:p>
        </p:txBody>
      </p:sp>
      <p:sp>
        <p:nvSpPr>
          <p:cNvPr id="11" name="TextBox 10"/>
          <p:cNvSpPr txBox="1"/>
          <p:nvPr/>
        </p:nvSpPr>
        <p:spPr>
          <a:xfrm>
            <a:off x="7311026" y="5981276"/>
            <a:ext cx="510076" cy="369332"/>
          </a:xfrm>
          <a:prstGeom prst="rect">
            <a:avLst/>
          </a:prstGeom>
          <a:noFill/>
        </p:spPr>
        <p:txBody>
          <a:bodyPr wrap="none" rtlCol="0">
            <a:spAutoFit/>
          </a:bodyPr>
          <a:lstStyle/>
          <a:p>
            <a:r>
              <a:rPr lang="ar-SY" dirty="0" smtClean="0"/>
              <a:t>البدء</a:t>
            </a:r>
            <a:endParaRPr lang="en-US" dirty="0"/>
          </a:p>
        </p:txBody>
      </p:sp>
      <p:sp>
        <p:nvSpPr>
          <p:cNvPr id="16" name="TextBox 15"/>
          <p:cNvSpPr txBox="1"/>
          <p:nvPr/>
        </p:nvSpPr>
        <p:spPr>
          <a:xfrm>
            <a:off x="4976091" y="3235472"/>
            <a:ext cx="1685636" cy="1200329"/>
          </a:xfrm>
          <a:prstGeom prst="rect">
            <a:avLst/>
          </a:prstGeom>
          <a:noFill/>
        </p:spPr>
        <p:txBody>
          <a:bodyPr wrap="square" rtlCol="0">
            <a:spAutoFit/>
          </a:bodyPr>
          <a:lstStyle/>
          <a:p>
            <a:pPr algn="r" rtl="1"/>
            <a:r>
              <a:rPr lang="ar-SY" dirty="0" smtClean="0"/>
              <a:t>جعل بلوك الحركة </a:t>
            </a:r>
            <a:r>
              <a:rPr lang="en-US" dirty="0" smtClean="0"/>
              <a:t>Move </a:t>
            </a:r>
            <a:r>
              <a:rPr lang="en-US" dirty="0" smtClean="0"/>
              <a:t>Steering</a:t>
            </a:r>
          </a:p>
          <a:p>
            <a:pPr algn="r" rtl="1"/>
            <a:r>
              <a:rPr lang="ar-SY" dirty="0" smtClean="0"/>
              <a:t>بنمط </a:t>
            </a:r>
            <a:r>
              <a:rPr lang="en-US" dirty="0" smtClean="0"/>
              <a:t>“OFF”</a:t>
            </a:r>
            <a:r>
              <a:rPr lang="ar-SY" dirty="0" smtClean="0"/>
              <a:t> </a:t>
            </a:r>
            <a:r>
              <a:rPr lang="en-US" dirty="0" smtClean="0"/>
              <a:t> </a:t>
            </a:r>
            <a:r>
              <a:rPr lang="ar-SY" dirty="0" smtClean="0"/>
              <a:t>مع كبح</a:t>
            </a:r>
            <a:endParaRPr lang="en-US" dirty="0"/>
          </a:p>
        </p:txBody>
      </p:sp>
      <p:sp>
        <p:nvSpPr>
          <p:cNvPr id="17" name="TextBox 16"/>
          <p:cNvSpPr txBox="1"/>
          <p:nvPr/>
        </p:nvSpPr>
        <p:spPr>
          <a:xfrm>
            <a:off x="1279071" y="3212884"/>
            <a:ext cx="1763389" cy="923330"/>
          </a:xfrm>
          <a:prstGeom prst="rect">
            <a:avLst/>
          </a:prstGeom>
          <a:noFill/>
        </p:spPr>
        <p:txBody>
          <a:bodyPr wrap="square" rtlCol="0">
            <a:spAutoFit/>
          </a:bodyPr>
          <a:lstStyle/>
          <a:p>
            <a:r>
              <a:rPr lang="ar-SY" dirty="0" smtClean="0"/>
              <a:t>استخدام بلوك الحركة</a:t>
            </a:r>
            <a:endParaRPr lang="en-US" dirty="0"/>
          </a:p>
          <a:p>
            <a:r>
              <a:rPr lang="en-US" dirty="0" smtClean="0"/>
              <a:t>Move </a:t>
            </a:r>
            <a:r>
              <a:rPr lang="en-US" dirty="0" smtClean="0"/>
              <a:t>Steering</a:t>
            </a:r>
          </a:p>
          <a:p>
            <a:pPr algn="r" rtl="1"/>
            <a:r>
              <a:rPr lang="ar-SY" dirty="0" smtClean="0"/>
              <a:t> بنمط </a:t>
            </a:r>
            <a:r>
              <a:rPr lang="en-US" dirty="0" smtClean="0"/>
              <a:t>“ON”</a:t>
            </a:r>
            <a:endParaRPr lang="en-US" dirty="0"/>
          </a:p>
        </p:txBody>
      </p:sp>
      <p:sp>
        <p:nvSpPr>
          <p:cNvPr id="18" name="TextBox 17"/>
          <p:cNvSpPr txBox="1"/>
          <p:nvPr/>
        </p:nvSpPr>
        <p:spPr>
          <a:xfrm>
            <a:off x="2909455" y="3230405"/>
            <a:ext cx="2066636" cy="923330"/>
          </a:xfrm>
          <a:prstGeom prst="rect">
            <a:avLst/>
          </a:prstGeom>
          <a:noFill/>
        </p:spPr>
        <p:txBody>
          <a:bodyPr wrap="square" rtlCol="0">
            <a:spAutoFit/>
          </a:bodyPr>
          <a:lstStyle/>
          <a:p>
            <a:pPr algn="ctr" rtl="1"/>
            <a:r>
              <a:rPr lang="ar-SY" dirty="0" smtClean="0"/>
              <a:t>بلوك انتظر حتى اللون الاسود ( حددت قيمة عتبة المرور </a:t>
            </a:r>
            <a:r>
              <a:rPr lang="en-US" dirty="0" smtClean="0"/>
              <a:t>(&lt;40</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8</a:t>
            </a:fld>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182" t="26807" r="48364" b="61608"/>
          <a:stretch/>
        </p:blipFill>
        <p:spPr>
          <a:xfrm>
            <a:off x="284163" y="2048035"/>
            <a:ext cx="6416841" cy="1265495"/>
          </a:xfrm>
          <a:prstGeom prst="rect">
            <a:avLst/>
          </a:prstGeom>
        </p:spPr>
      </p:pic>
    </p:spTree>
    <p:extLst>
      <p:ext uri="{BB962C8B-B14F-4D97-AF65-F5344CB8AC3E}">
        <p14:creationId xmlns:p14="http://schemas.microsoft.com/office/powerpoint/2010/main" val="11904897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02046"/>
            <a:ext cx="8574087" cy="967840"/>
          </a:xfrm>
        </p:spPr>
        <p:txBody>
          <a:bodyPr>
            <a:normAutofit fontScale="90000"/>
          </a:bodyPr>
          <a:lstStyle/>
          <a:p>
            <a:pPr algn="r" rtl="1"/>
            <a:r>
              <a:rPr lang="ar-SY" dirty="0" smtClean="0"/>
              <a:t>استخدام مستشعر (حساس) الضوء </a:t>
            </a:r>
            <a:r>
              <a:rPr lang="en-US" dirty="0" smtClean="0"/>
              <a:t>NXT</a:t>
            </a:r>
            <a:r>
              <a:rPr lang="ar-SY" dirty="0" smtClean="0"/>
              <a:t> ضمن بيئة برامج </a:t>
            </a:r>
            <a:r>
              <a:rPr lang="en-US" dirty="0" smtClean="0"/>
              <a:t>EV3 </a:t>
            </a:r>
            <a:endParaRPr lang="en-US" dirty="0"/>
          </a:p>
        </p:txBody>
      </p:sp>
      <p:sp>
        <p:nvSpPr>
          <p:cNvPr id="3" name="Content Placeholder 2"/>
          <p:cNvSpPr>
            <a:spLocks noGrp="1"/>
          </p:cNvSpPr>
          <p:nvPr>
            <p:ph idx="1"/>
          </p:nvPr>
        </p:nvSpPr>
        <p:spPr>
          <a:xfrm>
            <a:off x="284164" y="2133600"/>
            <a:ext cx="6047678" cy="3992563"/>
          </a:xfrm>
        </p:spPr>
        <p:txBody>
          <a:bodyPr/>
          <a:lstStyle/>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solidFill>
                  <a:prstClr val="black">
                    <a:lumMod val="85000"/>
                    <a:lumOff val="15000"/>
                  </a:prstClr>
                </a:solidFill>
              </a:rPr>
              <a:pPr/>
              <a:t>9</a:t>
            </a:fld>
            <a:endParaRPr lang="en-US">
              <a:solidFill>
                <a:prstClr val="black">
                  <a:lumMod val="85000"/>
                  <a:lumOff val="15000"/>
                </a:prstClr>
              </a:solidFill>
            </a:endParaRPr>
          </a:p>
        </p:txBody>
      </p:sp>
      <p:sp>
        <p:nvSpPr>
          <p:cNvPr id="7" name="Content Placeholder 2"/>
          <p:cNvSpPr txBox="1">
            <a:spLocks/>
          </p:cNvSpPr>
          <p:nvPr/>
        </p:nvSpPr>
        <p:spPr>
          <a:xfrm>
            <a:off x="436564" y="1886552"/>
            <a:ext cx="8235798" cy="4392011"/>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Tx/>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65000"/>
                  <a:lumOff val="3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342900" indent="-342900" algn="r" rtl="1">
              <a:buFont typeface="Arial" panose="020B0604020202020204" pitchFamily="34" charset="0"/>
              <a:buChar char="•"/>
            </a:pPr>
            <a:r>
              <a:rPr lang="ar-SY" dirty="0" smtClean="0"/>
              <a:t>متى نستطيع استخدام بلوك مستشعر الصوت (في الواقع الضوء) من أجل مستشعر اللون ضمن برنامج كتب من أجل </a:t>
            </a:r>
            <a:r>
              <a:rPr lang="en-US" dirty="0" smtClean="0"/>
              <a:t>EV3</a:t>
            </a:r>
            <a:r>
              <a:rPr lang="ar-SY" dirty="0" smtClean="0"/>
              <a:t>؟</a:t>
            </a:r>
          </a:p>
          <a:p>
            <a:pPr marL="803275" lvl="1" indent="-342900" algn="r" rtl="1">
              <a:buFont typeface="Arial" panose="020B0604020202020204" pitchFamily="34" charset="0"/>
              <a:buChar char="•"/>
            </a:pPr>
            <a:r>
              <a:rPr lang="ar-SY" dirty="0">
                <a:solidFill>
                  <a:srgbClr val="FF0000"/>
                </a:solidFill>
              </a:rPr>
              <a:t>عندما يتطلب من الحساس اخبارنا معلومة مضيئ ام مظلم</a:t>
            </a:r>
          </a:p>
          <a:p>
            <a:pPr marL="803275" lvl="1" indent="-342900" algn="r" rtl="1">
              <a:buFont typeface="Arial" panose="020B0604020202020204" pitchFamily="34" charset="0"/>
              <a:buChar char="•"/>
            </a:pPr>
            <a:r>
              <a:rPr lang="ar-SY" dirty="0">
                <a:solidFill>
                  <a:srgbClr val="FF0000"/>
                </a:solidFill>
              </a:rPr>
              <a:t>عندما تعطى الألوان التي يتم تمييزها عن بعضها تعطي قراءات مختلفة بشكل موثوق ودائم</a:t>
            </a:r>
            <a:r>
              <a:rPr lang="ar-SY" dirty="0">
                <a:solidFill>
                  <a:srgbClr val="FF0000"/>
                </a:solidFill>
              </a:rPr>
              <a:t>.</a:t>
            </a:r>
          </a:p>
          <a:p>
            <a:pPr marL="803275" lvl="1" indent="-342900" algn="r" rtl="1">
              <a:buFont typeface="Arial" panose="020B0604020202020204" pitchFamily="34" charset="0"/>
              <a:buChar char="•"/>
            </a:pPr>
            <a:r>
              <a:rPr lang="ar-SY" dirty="0">
                <a:solidFill>
                  <a:srgbClr val="FF0000"/>
                </a:solidFill>
              </a:rPr>
              <a:t>لا توجد </a:t>
            </a:r>
            <a:r>
              <a:rPr lang="ar-SY" dirty="0">
                <a:solidFill>
                  <a:srgbClr val="FF0000"/>
                </a:solidFill>
              </a:rPr>
              <a:t>مشكلة في حالات: توقف </a:t>
            </a:r>
            <a:r>
              <a:rPr lang="ar-SY" dirty="0">
                <a:solidFill>
                  <a:srgbClr val="FF0000"/>
                </a:solidFill>
              </a:rPr>
              <a:t>على خط ، اتبع خط ، وتجنب </a:t>
            </a:r>
            <a:r>
              <a:rPr lang="ar-SY" dirty="0">
                <a:solidFill>
                  <a:srgbClr val="FF0000"/>
                </a:solidFill>
              </a:rPr>
              <a:t>خط. </a:t>
            </a:r>
            <a:r>
              <a:rPr lang="ar-SY" dirty="0">
                <a:solidFill>
                  <a:srgbClr val="FF0000"/>
                </a:solidFill>
              </a:rPr>
              <a:t>إن اتباع الخطوط الخضراء فقط سيكون صعبًا ، وربما مستحيل</a:t>
            </a:r>
            <a:r>
              <a:rPr lang="ar-SY" dirty="0">
                <a:solidFill>
                  <a:srgbClr val="FF0000"/>
                </a:solidFill>
              </a:rPr>
              <a:t>.</a:t>
            </a:r>
          </a:p>
          <a:p>
            <a:pPr marL="803275" lvl="1" indent="-342900" algn="r" rtl="1">
              <a:buFont typeface="Arial" panose="020B0604020202020204" pitchFamily="34" charset="0"/>
              <a:buChar char="•"/>
            </a:pPr>
            <a:r>
              <a:rPr lang="ar-SY" dirty="0">
                <a:solidFill>
                  <a:srgbClr val="FF0000"/>
                </a:solidFill>
              </a:rPr>
              <a:t>ملاحظة: لمعرفة كيفية استخدام مستشعر </a:t>
            </a:r>
            <a:r>
              <a:rPr lang="ar-SY" dirty="0">
                <a:solidFill>
                  <a:srgbClr val="FF0000"/>
                </a:solidFill>
              </a:rPr>
              <a:t>الضوء</a:t>
            </a:r>
            <a:r>
              <a:rPr lang="en-US" dirty="0">
                <a:solidFill>
                  <a:srgbClr val="FF0000"/>
                </a:solidFill>
              </a:rPr>
              <a:t>NXT</a:t>
            </a:r>
            <a:r>
              <a:rPr lang="ar-SY" dirty="0">
                <a:solidFill>
                  <a:srgbClr val="FF0000"/>
                </a:solidFill>
              </a:rPr>
              <a:t> </a:t>
            </a:r>
            <a:r>
              <a:rPr lang="en-US" dirty="0">
                <a:solidFill>
                  <a:srgbClr val="FF0000"/>
                </a:solidFill>
              </a:rPr>
              <a:t> </a:t>
            </a:r>
            <a:r>
              <a:rPr lang="ar-SY" dirty="0">
                <a:solidFill>
                  <a:srgbClr val="FF0000"/>
                </a:solidFill>
              </a:rPr>
              <a:t>لمتابعة الخط ، انظر </a:t>
            </a:r>
            <a:r>
              <a:rPr lang="ar-SY" dirty="0">
                <a:solidFill>
                  <a:srgbClr val="FF0000"/>
                </a:solidFill>
              </a:rPr>
              <a:t>الدرس متابعة خط على الموقع </a:t>
            </a:r>
            <a:r>
              <a:rPr lang="en-US" dirty="0" smtClean="0">
                <a:solidFill>
                  <a:srgbClr val="FF0000"/>
                </a:solidFill>
              </a:rPr>
              <a:t>EV3Lesson.com</a:t>
            </a:r>
            <a:endParaRPr lang="en-US" dirty="0">
              <a:solidFill>
                <a:srgbClr val="FF0000"/>
              </a:solidFill>
            </a:endParaRPr>
          </a:p>
        </p:txBody>
      </p:sp>
      <p:sp>
        <p:nvSpPr>
          <p:cNvPr id="4" name="Footer Placeholder 3"/>
          <p:cNvSpPr>
            <a:spLocks noGrp="1"/>
          </p:cNvSpPr>
          <p:nvPr>
            <p:ph type="ftr" sz="quarter" idx="11"/>
          </p:nvPr>
        </p:nvSpPr>
        <p:spPr/>
        <p:txBody>
          <a:bodyPr/>
          <a:lstStyle/>
          <a:p>
            <a:r>
              <a:rPr lang="fr-FR" smtClean="0"/>
              <a:t>©2017 Cathy Sarisky. Shared with permission by EV3Lessons.com (5/2017)</a:t>
            </a:r>
            <a:endParaRPr lang="en-US" dirty="0"/>
          </a:p>
        </p:txBody>
      </p:sp>
    </p:spTree>
    <p:extLst>
      <p:ext uri="{BB962C8B-B14F-4D97-AF65-F5344CB8AC3E}">
        <p14:creationId xmlns:p14="http://schemas.microsoft.com/office/powerpoint/2010/main" val="3596232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2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4.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907</TotalTime>
  <Words>777</Words>
  <Application>Microsoft Office PowerPoint</Application>
  <PresentationFormat>On-screen Show (4:3)</PresentationFormat>
  <Paragraphs>87</Paragraphs>
  <Slides>11</Slides>
  <Notes>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11</vt:i4>
      </vt:variant>
    </vt:vector>
  </HeadingPairs>
  <TitlesOfParts>
    <vt:vector size="25" baseType="lpstr">
      <vt:lpstr>Helvetica Neue</vt:lpstr>
      <vt:lpstr>Arial</vt:lpstr>
      <vt:lpstr>Arial Black</vt:lpstr>
      <vt:lpstr>Calibri</vt:lpstr>
      <vt:lpstr>Calibri Light</vt:lpstr>
      <vt:lpstr>Corbel</vt:lpstr>
      <vt:lpstr>Simplified Arabic</vt:lpstr>
      <vt:lpstr>Tahoma</vt:lpstr>
      <vt:lpstr>Wingdings</vt:lpstr>
      <vt:lpstr>Spectrum</vt:lpstr>
      <vt:lpstr>1_beginner</vt:lpstr>
      <vt:lpstr>2_beginner</vt:lpstr>
      <vt:lpstr>beginner</vt:lpstr>
      <vt:lpstr>Custom Design</vt:lpstr>
      <vt:lpstr>برمجة المبتدئين</vt:lpstr>
      <vt:lpstr>الأهداف الدراسية</vt:lpstr>
      <vt:lpstr>استعمال مستشعر (حساس) الضوء NXT مع المتحمكة NXT باستخدام برنامج EV3-G</vt:lpstr>
      <vt:lpstr>تحميل بلوك الصوت</vt:lpstr>
      <vt:lpstr>استخدام مستشعر الضوء ببلوك الصوت</vt:lpstr>
      <vt:lpstr>مثال: قراءة مستشعر الضوء واظهاره</vt:lpstr>
      <vt:lpstr>تحدي حساس اللون</vt:lpstr>
      <vt:lpstr>حل تحدي حساس اللون</vt:lpstr>
      <vt:lpstr>استخدام مستشعر (حساس) الضوء NXT ضمن بيئة برامج EV3 </vt:lpstr>
      <vt:lpstr>ملاحظات للاساتذة والمدربين</vt:lpstr>
      <vt:lpstr>ائتمانات</vt:lpstr>
    </vt:vector>
  </TitlesOfParts>
  <Company>Roanoke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light sensor with NXT in EV3-g</dc:title>
  <dc:creator>Sarisky, Catherine</dc:creator>
  <cp:lastModifiedBy>maleh ahmad</cp:lastModifiedBy>
  <cp:revision>32</cp:revision>
  <dcterms:created xsi:type="dcterms:W3CDTF">2017-05-03T19:13:50Z</dcterms:created>
  <dcterms:modified xsi:type="dcterms:W3CDTF">2018-11-20T10:36:22Z</dcterms:modified>
</cp:coreProperties>
</file>