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2">
  <p:sldMasterIdLst>
    <p:sldMasterId id="2147483726" r:id="rId1"/>
    <p:sldMasterId id="2147483738" r:id="rId2"/>
  </p:sldMasterIdLst>
  <p:notesMasterIdLst>
    <p:notesMasterId r:id="rId16"/>
  </p:notesMasterIdLst>
  <p:handoutMasterIdLst>
    <p:handoutMasterId r:id="rId17"/>
  </p:handoutMasterIdLst>
  <p:sldIdLst>
    <p:sldId id="425" r:id="rId3"/>
    <p:sldId id="423" r:id="rId4"/>
    <p:sldId id="427" r:id="rId5"/>
    <p:sldId id="414" r:id="rId6"/>
    <p:sldId id="419" r:id="rId7"/>
    <p:sldId id="327" r:id="rId8"/>
    <p:sldId id="424" r:id="rId9"/>
    <p:sldId id="267" r:id="rId10"/>
    <p:sldId id="412" r:id="rId11"/>
    <p:sldId id="421" r:id="rId12"/>
    <p:sldId id="413" r:id="rId13"/>
    <p:sldId id="422" r:id="rId14"/>
    <p:sldId id="42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3" autoAdjust="0"/>
    <p:restoredTop sz="96271" autoAdjust="0"/>
  </p:normalViewPr>
  <p:slideViewPr>
    <p:cSldViewPr snapToGrid="0" snapToObjects="1">
      <p:cViewPr varScale="1">
        <p:scale>
          <a:sx n="52" d="100"/>
          <a:sy n="52" d="100"/>
        </p:scale>
        <p:origin x="1145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67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36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52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2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3379-CDE8-564F-A32A-D111D2B5DEDF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1270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39DB-0282-2D43-A88B-5F84187E61CB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9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33E0-C5EC-BE4E-AAE9-D56E452479DD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89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F42C-B4E1-5841-9147-5DFD4C8BD9AC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59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55B8-4A35-2F4B-9BE5-A9E032A37919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65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96-B6B6-9F46-8145-E884FC689B52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17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8181-6EF9-BB46-881E-49425AE4A1D6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25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B58-9E1D-8C4A-B30B-612CD10181F2}" type="datetime1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31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1D06-D031-574C-B314-3D3A913D09A7}" type="datetime1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91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8501-297D-E04E-8371-D2DC10164BF0}" type="datetime1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464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0354-FE89-EB42-A40C-D608C6421438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6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A35E-C1E6-2F43-8D1F-8D1A0506DE17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09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E002-C9C3-8B41-BCCA-4C3D472D296D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12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4892-FDBA-334B-B903-5C82D96F601B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8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82C5-10F4-024F-B461-568BB589AC83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5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C3B7-D02A-A04B-90C6-1ABC246C483D}" type="datetime1">
              <a:rPr lang="en-US" smtClean="0"/>
              <a:t>11/20/2018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2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BEF8-8D86-144F-A470-7B3703EFCEC9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07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2D03-A66B-894C-99E9-CCC3E8C15D2F}" type="datetime1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71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3EF3-9D1A-AB4B-A2CC-56F2A1F031E5}" type="datetime1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88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EB34-34E0-ED47-A72E-77439100E0C1}" type="datetime1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2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F122-2B3D-7B4C-AB84-64E5124E11F9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9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2BCC-C4CA-584C-B495-6C2009ADC7DF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3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6CF60A4-F499-2743-ACBB-982E5F01925A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261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7437D-136E-7246-8394-8265CCC540D4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7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hyperlink" Target="http://www.ucalgary.ca/IOSTEM/files/IOSTEM/media_crop/44/public/sensors.jp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ar-SY" sz="3200" b="1" dirty="0" smtClean="0"/>
              <a:t>مستشعراللمس</a:t>
            </a:r>
            <a:endParaRPr lang="en-US" sz="3200" b="1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ar-SY" sz="3600" b="1" dirty="0"/>
              <a:t>برمجة المبتدئين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36524" y="2792513"/>
            <a:ext cx="1234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Y" sz="2800" dirty="0" smtClean="0">
                <a:solidFill>
                  <a:schemeClr val="bg1"/>
                </a:solidFill>
              </a:rPr>
              <a:t>لنتعلم معاً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6918" y="4857071"/>
            <a:ext cx="2093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Y" sz="2000" dirty="0" smtClean="0"/>
              <a:t>التعريب: د. أحمد المالح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488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b="1" dirty="0" smtClean="0"/>
              <a:t>التحدي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26396"/>
            <a:ext cx="4414983" cy="4789189"/>
          </a:xfrm>
        </p:spPr>
        <p:txBody>
          <a:bodyPr>
            <a:normAutofit/>
          </a:bodyPr>
          <a:lstStyle/>
          <a:p>
            <a:pPr algn="r" rtl="1"/>
            <a:r>
              <a:rPr lang="ar-SY" sz="2800" dirty="0" smtClean="0"/>
              <a:t>برمج الروبوت ليتحرك حتى يلمس الجدار. بعدها يعود للخلف ثم يدور لليمين 90 درجة</a:t>
            </a:r>
            <a:endParaRPr lang="en-US" sz="2800" dirty="0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050" y="1609410"/>
            <a:ext cx="1423624" cy="1291340"/>
          </a:xfrm>
          <a:prstGeom prst="rect">
            <a:avLst/>
          </a:prstGeom>
        </p:spPr>
      </p:pic>
      <p:pic>
        <p:nvPicPr>
          <p:cNvPr id="4" name="Picture 3" descr="Screen Shot 2014-08-08 at 6.00.3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9250" y="1412696"/>
            <a:ext cx="2209800" cy="3009900"/>
          </a:xfrm>
          <a:prstGeom prst="rect">
            <a:avLst/>
          </a:prstGeom>
        </p:spPr>
      </p:pic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7830" y="1022882"/>
            <a:ext cx="3354455" cy="3898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8614" y="3059546"/>
            <a:ext cx="1773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= released</a:t>
            </a:r>
          </a:p>
          <a:p>
            <a:r>
              <a:rPr lang="en-US" dirty="0" smtClean="0"/>
              <a:t>1 = pressed</a:t>
            </a:r>
          </a:p>
          <a:p>
            <a:r>
              <a:rPr lang="en-US" dirty="0" smtClean="0"/>
              <a:t>2 = bumped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558614" y="3313545"/>
            <a:ext cx="1465477" cy="427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2182" y="5137528"/>
            <a:ext cx="326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Y" b="1" dirty="0" smtClean="0"/>
              <a:t>ملحوظة: سوف تجمع </a:t>
            </a:r>
            <a:r>
              <a:rPr lang="ar-SY" b="1" dirty="0" smtClean="0"/>
              <a:t>بلوك </a:t>
            </a:r>
            <a:r>
              <a:rPr lang="ar-SY" b="1" dirty="0" smtClean="0"/>
              <a:t>الحركة وبلوك الدوران وبلوك الانتظار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3564" y="3740727"/>
            <a:ext cx="3352800" cy="241069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747873" y="3982876"/>
            <a:ext cx="1199001" cy="1371767"/>
            <a:chOff x="6507213" y="1384746"/>
            <a:chExt cx="1199001" cy="1371767"/>
          </a:xfrm>
        </p:grpSpPr>
        <p:grpSp>
          <p:nvGrpSpPr>
            <p:cNvPr id="14" name="Group 13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2937168" y="4677410"/>
            <a:ext cx="10806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83593" y="5065356"/>
            <a:ext cx="0" cy="6001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477495" y="4889846"/>
            <a:ext cx="5403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14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b="1" dirty="0" smtClean="0"/>
              <a:t>حل التحدي 2</a:t>
            </a:r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728" y="1524318"/>
            <a:ext cx="8415235" cy="34451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4274" y="1145961"/>
            <a:ext cx="6898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Y" sz="1400" dirty="0" smtClean="0"/>
              <a:t>الهدف من هذا البرنامج هو لجعل الروبوت ليتحرك حتى يلمس الجدار. بعدها يرجع للخلف و يدور لليمين 90 درجة.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010557" y="4446262"/>
            <a:ext cx="1161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Y" sz="1400" dirty="0" smtClean="0"/>
              <a:t>اضبط بلوك الحركة بنمط </a:t>
            </a:r>
            <a:r>
              <a:rPr lang="en-GB" sz="1400" dirty="0" smtClean="0"/>
              <a:t>on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293257" y="4446262"/>
            <a:ext cx="1821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Y" sz="1400" dirty="0" smtClean="0"/>
              <a:t>اضبط بلوك انتظر للمس ثم قارن ثم حالة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579936" y="4488519"/>
            <a:ext cx="1161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Y" sz="1400" dirty="0" smtClean="0"/>
              <a:t>تحرك الى الخلف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299201" y="4888139"/>
            <a:ext cx="2403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Y" sz="1400" dirty="0" smtClean="0"/>
              <a:t>اضبط بلوك الحركة إلى درجات 50 قدرة و50 للتوجيه, سيتم تعديل 720 حسب تصميم الروبوت (يمكن معرفة القيمة من خلال المشاهدة)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18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b="1" dirty="0" smtClean="0"/>
              <a:t>مناقشة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5236"/>
            <a:ext cx="8245474" cy="5100927"/>
          </a:xfrm>
        </p:spPr>
        <p:txBody>
          <a:bodyPr>
            <a:normAutofit/>
          </a:bodyPr>
          <a:lstStyle/>
          <a:p>
            <a:pPr algn="r" rtl="1"/>
            <a:r>
              <a:rPr lang="ar-SY" dirty="0" smtClean="0"/>
              <a:t>لماذا تستخدم المحرك</a:t>
            </a:r>
            <a:r>
              <a:rPr lang="en-US" dirty="0"/>
              <a:t>ON </a:t>
            </a:r>
            <a:r>
              <a:rPr lang="ar-SY" dirty="0" smtClean="0"/>
              <a:t> بالنمط قي هذه التحديات؟</a:t>
            </a:r>
          </a:p>
          <a:p>
            <a:pPr lvl="1" algn="r" rtl="1"/>
            <a:r>
              <a:rPr lang="ar-SY" dirty="0" smtClean="0">
                <a:solidFill>
                  <a:schemeClr val="tx2"/>
                </a:solidFill>
              </a:rPr>
              <a:t>لانك تحتاج قراءة </a:t>
            </a:r>
            <a:r>
              <a:rPr lang="ar-SY" dirty="0" smtClean="0">
                <a:solidFill>
                  <a:schemeClr val="tx2"/>
                </a:solidFill>
              </a:rPr>
              <a:t>المستشعر خلال </a:t>
            </a:r>
            <a:r>
              <a:rPr lang="ar-SY" dirty="0" smtClean="0">
                <a:solidFill>
                  <a:schemeClr val="tx2"/>
                </a:solidFill>
              </a:rPr>
              <a:t>حركة المحرك.</a:t>
            </a:r>
          </a:p>
          <a:p>
            <a:pPr algn="r" rtl="1"/>
            <a:r>
              <a:rPr lang="ar-SY" dirty="0" smtClean="0"/>
              <a:t>لماذا تستخدم بلوك انتظر في هذه التحديات؟</a:t>
            </a:r>
          </a:p>
          <a:p>
            <a:pPr lvl="1" algn="r" rtl="1"/>
            <a:r>
              <a:rPr lang="ar-SY" dirty="0" smtClean="0">
                <a:solidFill>
                  <a:schemeClr val="tx2"/>
                </a:solidFill>
              </a:rPr>
              <a:t>نحتاج لبرمجة </a:t>
            </a:r>
            <a:r>
              <a:rPr lang="ar-SY" dirty="0" smtClean="0">
                <a:solidFill>
                  <a:schemeClr val="tx2"/>
                </a:solidFill>
              </a:rPr>
              <a:t>الانتظار بالقراءة </a:t>
            </a:r>
            <a:r>
              <a:rPr lang="ar-SY" dirty="0" smtClean="0">
                <a:solidFill>
                  <a:schemeClr val="tx2"/>
                </a:solidFill>
              </a:rPr>
              <a:t>الصحيحة</a:t>
            </a:r>
          </a:p>
          <a:p>
            <a:pPr algn="r" rtl="1"/>
            <a:r>
              <a:rPr lang="ar-SY" dirty="0" smtClean="0"/>
              <a:t>ماهو الفرق بين </a:t>
            </a:r>
            <a:r>
              <a:rPr lang="ar-SY" dirty="0" smtClean="0"/>
              <a:t>مضغوط </a:t>
            </a:r>
            <a:r>
              <a:rPr lang="en-US" dirty="0"/>
              <a:t>PRESSED</a:t>
            </a:r>
            <a:r>
              <a:rPr lang="ar-SY" dirty="0" smtClean="0"/>
              <a:t>، محرر</a:t>
            </a:r>
            <a:r>
              <a:rPr lang="en-US" dirty="0"/>
              <a:t> RELEASED</a:t>
            </a:r>
            <a:r>
              <a:rPr lang="ar-SY" dirty="0" smtClean="0"/>
              <a:t>، لمسه</a:t>
            </a:r>
            <a:r>
              <a:rPr lang="en-US" dirty="0"/>
              <a:t> BUMPED</a:t>
            </a:r>
            <a:r>
              <a:rPr lang="ar-SY" dirty="0" smtClean="0"/>
              <a:t>،</a:t>
            </a:r>
          </a:p>
          <a:p>
            <a:pPr lvl="1" algn="r" rtl="1"/>
            <a:r>
              <a:rPr lang="en-US" dirty="0">
                <a:solidFill>
                  <a:schemeClr val="tx2"/>
                </a:solidFill>
              </a:rPr>
              <a:t>PRESSED </a:t>
            </a:r>
            <a:r>
              <a:rPr lang="ar-SY" dirty="0" smtClean="0">
                <a:solidFill>
                  <a:schemeClr val="tx2"/>
                </a:solidFill>
              </a:rPr>
              <a:t>= عندما يكون الكباس مضغوط.</a:t>
            </a:r>
          </a:p>
          <a:p>
            <a:pPr lvl="1" algn="r" rtl="1"/>
            <a:r>
              <a:rPr lang="en-US" dirty="0" smtClean="0">
                <a:solidFill>
                  <a:schemeClr val="tx2"/>
                </a:solidFill>
              </a:rPr>
              <a:t>RELEASED</a:t>
            </a:r>
            <a:r>
              <a:rPr lang="ar-SY" dirty="0" smtClean="0">
                <a:solidFill>
                  <a:schemeClr val="tx2"/>
                </a:solidFill>
              </a:rPr>
              <a:t>= عندما يكون الكباس غير مضغوط</a:t>
            </a:r>
          </a:p>
          <a:p>
            <a:pPr lvl="1" algn="r" rtl="1"/>
            <a:r>
              <a:rPr lang="en-US" dirty="0" smtClean="0">
                <a:solidFill>
                  <a:schemeClr val="tx2"/>
                </a:solidFill>
              </a:rPr>
              <a:t>BUMPED</a:t>
            </a:r>
            <a:r>
              <a:rPr lang="ar-SY" dirty="0" smtClean="0">
                <a:solidFill>
                  <a:schemeClr val="tx2"/>
                </a:solidFill>
              </a:rPr>
              <a:t>= انضغط وتحرر مؤخراً</a:t>
            </a:r>
          </a:p>
          <a:p>
            <a:pPr algn="r" rtl="1"/>
            <a:r>
              <a:rPr lang="ar-SY" dirty="0" smtClean="0"/>
              <a:t>ما هي الحالات التي تريد من اجلها ان </a:t>
            </a:r>
            <a:r>
              <a:rPr lang="ar-SY" dirty="0" smtClean="0"/>
              <a:t>تستخدم؟</a:t>
            </a:r>
            <a:endParaRPr lang="ar-SY" dirty="0" smtClean="0"/>
          </a:p>
          <a:p>
            <a:pPr lvl="1" algn="r" rtl="1"/>
            <a:r>
              <a:rPr lang="en-US" dirty="0">
                <a:solidFill>
                  <a:schemeClr val="tx2"/>
                </a:solidFill>
              </a:rPr>
              <a:t>PRESSED </a:t>
            </a:r>
            <a:r>
              <a:rPr lang="ar-SY" dirty="0">
                <a:solidFill>
                  <a:schemeClr val="tx2"/>
                </a:solidFill>
              </a:rPr>
              <a:t>= </a:t>
            </a:r>
            <a:r>
              <a:rPr lang="ar-SY" dirty="0" smtClean="0">
                <a:solidFill>
                  <a:schemeClr val="tx2"/>
                </a:solidFill>
              </a:rPr>
              <a:t>الحركة باتجاه الجدار.</a:t>
            </a:r>
            <a:endParaRPr lang="ar-SY" dirty="0">
              <a:solidFill>
                <a:schemeClr val="tx2"/>
              </a:solidFill>
            </a:endParaRPr>
          </a:p>
          <a:p>
            <a:pPr lvl="1" algn="r" rtl="1"/>
            <a:r>
              <a:rPr lang="en-US" dirty="0">
                <a:solidFill>
                  <a:schemeClr val="tx2"/>
                </a:solidFill>
              </a:rPr>
              <a:t>RELEASED</a:t>
            </a:r>
            <a:r>
              <a:rPr lang="ar-SY" dirty="0">
                <a:solidFill>
                  <a:schemeClr val="tx2"/>
                </a:solidFill>
              </a:rPr>
              <a:t>= </a:t>
            </a:r>
            <a:r>
              <a:rPr lang="ar-SY" dirty="0" smtClean="0">
                <a:solidFill>
                  <a:schemeClr val="tx2"/>
                </a:solidFill>
              </a:rPr>
              <a:t>لا يلمس الجدار </a:t>
            </a:r>
            <a:endParaRPr lang="ar-SY" dirty="0">
              <a:solidFill>
                <a:schemeClr val="tx2"/>
              </a:solidFill>
            </a:endParaRPr>
          </a:p>
          <a:p>
            <a:pPr lvl="1" algn="r" rtl="1"/>
            <a:r>
              <a:rPr lang="en-US" dirty="0">
                <a:solidFill>
                  <a:schemeClr val="tx2"/>
                </a:solidFill>
              </a:rPr>
              <a:t>BUMPED</a:t>
            </a:r>
            <a:r>
              <a:rPr lang="ar-SY" dirty="0">
                <a:solidFill>
                  <a:schemeClr val="tx2"/>
                </a:solidFill>
              </a:rPr>
              <a:t>= </a:t>
            </a:r>
            <a:r>
              <a:rPr lang="ar-SY" dirty="0" smtClean="0">
                <a:solidFill>
                  <a:schemeClr val="tx2"/>
                </a:solidFill>
              </a:rPr>
              <a:t>ضغط باليد</a:t>
            </a:r>
            <a:endParaRPr lang="ar-SY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b="1" dirty="0" smtClean="0"/>
              <a:t>ائتمانات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5162"/>
            <a:ext cx="8245474" cy="4761002"/>
          </a:xfrm>
        </p:spPr>
        <p:txBody>
          <a:bodyPr/>
          <a:lstStyle/>
          <a:p>
            <a:pPr marL="342900" indent="-342900" algn="r" rtl="1">
              <a:buFont typeface="Arial" charset="0"/>
              <a:buChar char="•"/>
            </a:pPr>
            <a:r>
              <a:rPr lang="ar-SY" dirty="0"/>
              <a:t>صممت هذه الدروس التعليمية من قبل سانجي سهشان و ارفيند سهشان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tutorial was created by Sanjay </a:t>
            </a:r>
            <a:r>
              <a:rPr lang="en-US" dirty="0" err="1"/>
              <a:t>Seshan</a:t>
            </a:r>
            <a:r>
              <a:rPr lang="en-US" dirty="0"/>
              <a:t> and Arvind </a:t>
            </a:r>
            <a:r>
              <a:rPr lang="en-US" dirty="0" err="1" smtClean="0"/>
              <a:t>Seshan</a:t>
            </a:r>
            <a:endParaRPr lang="en-US" dirty="0" smtClean="0"/>
          </a:p>
          <a:p>
            <a:pPr marL="342900" indent="-342900" algn="r" rtl="1">
              <a:buFont typeface="Arial" charset="0"/>
              <a:buChar char="•"/>
            </a:pPr>
            <a:r>
              <a:rPr lang="ar-SY" dirty="0" smtClean="0"/>
              <a:t>يوجد العديد </a:t>
            </a:r>
            <a:r>
              <a:rPr lang="ar-SY" dirty="0"/>
              <a:t>من الدروس على الموقع </a:t>
            </a:r>
            <a:r>
              <a:rPr lang="en-US" dirty="0"/>
              <a:t>www.ev3lessons.com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More lessons at </a:t>
            </a:r>
            <a:r>
              <a:rPr lang="en-US" dirty="0" smtClean="0">
                <a:hlinkClick r:id="rId3"/>
              </a:rPr>
              <a:t>www.ev3lessons.com</a:t>
            </a:r>
            <a:endParaRPr lang="en-US" dirty="0" smtClean="0"/>
          </a:p>
          <a:p>
            <a:pPr marL="342900" indent="-342900" algn="r" rtl="1">
              <a:buFont typeface="Arial" charset="0"/>
              <a:buChar char="•"/>
            </a:pPr>
            <a:r>
              <a:rPr lang="ar-SA" b="0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قام بتعريب هذا العمل </a:t>
            </a:r>
            <a:r>
              <a:rPr lang="ar-SY" b="0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الدكتور أحمد المالح</a:t>
            </a:r>
            <a:r>
              <a:rPr lang="ar-SA" b="0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، البريد الإلكتروني: </a:t>
            </a:r>
            <a:r>
              <a:rPr lang="en-US" sz="18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ahmad.maleh@gmail.com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238069"/>
            <a:ext cx="7913347" cy="123110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>
                <a:solidFill>
                  <a:srgbClr val="4374B7"/>
                </a:solidFill>
                <a:latin typeface="Helvetica Neue"/>
              </a:rPr>
              <a:t>     </a:t>
            </a:r>
            <a:r>
              <a:rPr lang="ar-SY" altLang="en-US" sz="2000" dirty="0" smtClean="0">
                <a:solidFill>
                  <a:srgbClr val="4374B7"/>
                </a:solidFill>
                <a:latin typeface="Helvetica Neue"/>
              </a:rPr>
              <a:t>ت</a:t>
            </a:r>
            <a:r>
              <a:rPr lang="ar-SY" altLang="en-US" sz="2000" dirty="0" smtClean="0">
                <a:solidFill>
                  <a:srgbClr val="000000"/>
                </a:solidFill>
                <a:latin typeface="Helvetica Neue"/>
              </a:rPr>
              <a:t>م </a:t>
            </a:r>
            <a:r>
              <a:rPr lang="ar-SY" altLang="en-US" sz="2000" dirty="0">
                <a:solidFill>
                  <a:srgbClr val="000000"/>
                </a:solidFill>
                <a:latin typeface="Helvetica Neue"/>
              </a:rPr>
              <a:t>هذا العمل ضمن التراخيص اللاتجارية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381394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05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b="1" dirty="0" smtClean="0"/>
              <a:t>الأهداف الدراسية: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77523"/>
            <a:ext cx="8245474" cy="4373563"/>
          </a:xfrm>
        </p:spPr>
        <p:txBody>
          <a:bodyPr>
            <a:normAutofit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ar-SY" sz="2400" dirty="0" smtClean="0"/>
              <a:t>معرفة كيفية </a:t>
            </a:r>
            <a:r>
              <a:rPr lang="ar-SY" sz="2400" dirty="0" smtClean="0"/>
              <a:t>استخدام </a:t>
            </a:r>
            <a:r>
              <a:rPr lang="ar-SY" sz="2400" dirty="0" smtClean="0"/>
              <a:t>مستشعر (حساس) </a:t>
            </a:r>
            <a:r>
              <a:rPr lang="ar-SY" sz="2400" dirty="0" smtClean="0"/>
              <a:t>اللمس</a:t>
            </a:r>
            <a:endParaRPr lang="en-US" sz="2400" dirty="0" smtClean="0"/>
          </a:p>
          <a:p>
            <a:pPr marL="457200" indent="-457200" algn="r" rtl="1">
              <a:buFont typeface="+mj-lt"/>
              <a:buAutoNum type="arabicPeriod"/>
            </a:pPr>
            <a:r>
              <a:rPr lang="ar-SY" sz="2400" dirty="0" smtClean="0"/>
              <a:t>معرفة كيفية </a:t>
            </a:r>
            <a:r>
              <a:rPr lang="ar-SY" sz="2400" dirty="0" smtClean="0"/>
              <a:t>استخدام بلوك الانتظار</a:t>
            </a:r>
            <a:endParaRPr lang="en-US" sz="2400" dirty="0" smtClean="0"/>
          </a:p>
          <a:p>
            <a:pPr marL="457200" indent="-457200" algn="r" rtl="1">
              <a:buFont typeface="+mj-lt"/>
              <a:buAutoNum type="arabicPeriod"/>
            </a:pPr>
            <a:r>
              <a:rPr lang="ar-SY" sz="2400" dirty="0" smtClean="0"/>
              <a:t>معرفة الفرق </a:t>
            </a:r>
            <a:r>
              <a:rPr lang="ar-SY" sz="2400" dirty="0" smtClean="0"/>
              <a:t>بين بلوك حساس اللمس وبلوك انتظر</a:t>
            </a:r>
            <a:endParaRPr lang="en-US" sz="2400" dirty="0" smtClean="0"/>
          </a:p>
          <a:p>
            <a:pPr marL="457200" indent="-457200" algn="r" rtl="1">
              <a:buFont typeface="+mj-lt"/>
              <a:buAutoNum type="arabicPeriod"/>
            </a:pPr>
            <a:r>
              <a:rPr lang="ar-SY" sz="2400" dirty="0" smtClean="0"/>
              <a:t>معرفة متى </a:t>
            </a:r>
            <a:r>
              <a:rPr lang="ar-SY" sz="2400" dirty="0" smtClean="0"/>
              <a:t>نستخدم بلوك الحركة</a:t>
            </a:r>
            <a:r>
              <a:rPr lang="en-US" sz="2400" dirty="0"/>
              <a:t>Move </a:t>
            </a:r>
            <a:r>
              <a:rPr lang="ar-SY" sz="2400" dirty="0" smtClean="0"/>
              <a:t> بنمط</a:t>
            </a:r>
            <a:r>
              <a:rPr lang="en-US" sz="2400" dirty="0"/>
              <a:t>“On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2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b="1" dirty="0" smtClean="0"/>
              <a:t>ما هو </a:t>
            </a:r>
            <a:r>
              <a:rPr lang="ar-SY" b="1" dirty="0" smtClean="0"/>
              <a:t>المستشعر؟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/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Y" dirty="0" smtClean="0"/>
              <a:t>يُمكن </a:t>
            </a:r>
            <a:r>
              <a:rPr lang="ar-SY" dirty="0" smtClean="0"/>
              <a:t>المستشعر (الحساس) </a:t>
            </a:r>
            <a:r>
              <a:rPr lang="ar-SY" dirty="0" smtClean="0"/>
              <a:t>برنامج  </a:t>
            </a:r>
            <a:r>
              <a:rPr lang="en-GB" dirty="0" smtClean="0"/>
              <a:t>EV3</a:t>
            </a:r>
            <a:r>
              <a:rPr lang="ar-SY" dirty="0" smtClean="0"/>
              <a:t> قياس و تحصيل المعلومات المحيطية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Y" dirty="0" smtClean="0"/>
              <a:t>تشمل </a:t>
            </a:r>
            <a:r>
              <a:rPr lang="ar-SY" dirty="0" smtClean="0"/>
              <a:t>مستشعرات (حساسات) </a:t>
            </a:r>
            <a:r>
              <a:rPr lang="ar-SY" dirty="0" smtClean="0"/>
              <a:t>:</a:t>
            </a:r>
          </a:p>
          <a:p>
            <a:pPr marL="800100" lvl="1" indent="-342900" algn="r" rtl="1"/>
            <a:r>
              <a:rPr lang="ar-SY" dirty="0" smtClean="0"/>
              <a:t>اللون – يقيس اللون و شدة الإضاءة</a:t>
            </a:r>
          </a:p>
          <a:p>
            <a:pPr marL="800100" lvl="1" indent="-342900" algn="r" rtl="1"/>
            <a:r>
              <a:rPr lang="ar-SY" dirty="0" smtClean="0"/>
              <a:t>الجيرو – يقيس دوران الروبوت</a:t>
            </a:r>
          </a:p>
          <a:p>
            <a:pPr marL="800100" lvl="1" indent="-342900" algn="r" rtl="1"/>
            <a:r>
              <a:rPr lang="ar-SY" dirty="0" smtClean="0"/>
              <a:t>الفوق صوتية – </a:t>
            </a:r>
            <a:r>
              <a:rPr lang="ar-SY" dirty="0" smtClean="0"/>
              <a:t>يقيس </a:t>
            </a:r>
            <a:r>
              <a:rPr lang="ar-SY" dirty="0" smtClean="0"/>
              <a:t>مسافة </a:t>
            </a:r>
            <a:r>
              <a:rPr lang="ar-SY" dirty="0" smtClean="0"/>
              <a:t>البعد البينية </a:t>
            </a:r>
            <a:r>
              <a:rPr lang="ar-SY" dirty="0" smtClean="0"/>
              <a:t>للسطوح </a:t>
            </a:r>
            <a:r>
              <a:rPr lang="ar-SY" dirty="0" smtClean="0"/>
              <a:t>المقابلة القريبة</a:t>
            </a:r>
            <a:endParaRPr lang="ar-SY" dirty="0" smtClean="0"/>
          </a:p>
          <a:p>
            <a:pPr marL="800100" lvl="1" indent="-342900" algn="r" rtl="1"/>
            <a:r>
              <a:rPr lang="ar-SY" dirty="0" smtClean="0"/>
              <a:t>اللمس – </a:t>
            </a:r>
            <a:r>
              <a:rPr lang="ar-SY" dirty="0" smtClean="0"/>
              <a:t>يقيس حالة التماسات </a:t>
            </a:r>
            <a:r>
              <a:rPr lang="ar-SY" dirty="0" smtClean="0"/>
              <a:t>مع السطح</a:t>
            </a:r>
          </a:p>
          <a:p>
            <a:pPr marL="800100" lvl="1" indent="-342900" algn="r" rtl="1"/>
            <a:r>
              <a:rPr lang="ar-SY" dirty="0" smtClean="0"/>
              <a:t>تحت الحمراء – يقيس إشارات عن بعد لاشعة تحت الحمراء</a:t>
            </a:r>
            <a:endParaRPr lang="en-US" dirty="0" smtClean="0"/>
          </a:p>
          <a:p>
            <a:pPr marL="800100" lvl="1" indent="-342900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6179" y="4297339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199" y="6280694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from: </a:t>
            </a:r>
            <a:r>
              <a:rPr lang="en-US" sz="1100" dirty="0">
                <a:hlinkClick r:id="rId4"/>
              </a:rPr>
              <a:t>http://</a:t>
            </a:r>
            <a:r>
              <a:rPr lang="en-US" sz="1100" dirty="0" smtClean="0">
                <a:hlinkClick r:id="rId4"/>
              </a:rPr>
              <a:t>www.ucalgary.ca/IOSTEM/files/IOSTEM/media_crop/44/public/sensors.jpg</a:t>
            </a:r>
            <a:r>
              <a:rPr lang="en-US" sz="1100" dirty="0" smtClean="0"/>
              <a:t>  </a:t>
            </a:r>
            <a:endParaRPr lang="en-US" sz="1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7774" y="4297339"/>
            <a:ext cx="1587717" cy="17531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66976" y="5801527"/>
            <a:ext cx="1326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Infrared Sensor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8768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b="1" dirty="0" smtClean="0"/>
              <a:t>ما هو </a:t>
            </a:r>
            <a:r>
              <a:rPr lang="ar-SY" b="1" dirty="0" smtClean="0"/>
              <a:t>مستشعر اللمس</a:t>
            </a:r>
            <a:r>
              <a:rPr lang="ar-SY" b="1" dirty="0" smtClean="0"/>
              <a:t>؟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635" y="1408946"/>
            <a:ext cx="6662340" cy="4995345"/>
          </a:xfrm>
        </p:spPr>
        <p:txBody>
          <a:bodyPr>
            <a:norm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Y" b="0" dirty="0" smtClean="0"/>
              <a:t>يتحسس </a:t>
            </a:r>
            <a:r>
              <a:rPr lang="ar-SY" b="0" dirty="0" smtClean="0"/>
              <a:t>مستشعراللمس </a:t>
            </a:r>
            <a:r>
              <a:rPr lang="ar-SY" b="0" dirty="0" smtClean="0"/>
              <a:t>عندما </a:t>
            </a:r>
            <a:r>
              <a:rPr lang="ar-SY" b="0" dirty="0" smtClean="0"/>
              <a:t>تنضغط </a:t>
            </a:r>
            <a:r>
              <a:rPr lang="ar-SY" b="0" dirty="0" smtClean="0"/>
              <a:t>الكباسة الحمراء أو تتحرر.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Y" b="0" dirty="0" smtClean="0"/>
              <a:t>بهذه المعلومات يمكنك </a:t>
            </a:r>
            <a:r>
              <a:rPr lang="ar-SY" b="0" dirty="0" smtClean="0"/>
              <a:t>برمجة </a:t>
            </a:r>
            <a:r>
              <a:rPr lang="ar-SY" b="0" dirty="0" smtClean="0"/>
              <a:t>الفعل عندما يكون الحساس: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Y" b="0" dirty="0" smtClean="0"/>
              <a:t>الآن مضغوط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Y" b="0" dirty="0" smtClean="0"/>
              <a:t>الآن محرر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Y" b="0" dirty="0" smtClean="0"/>
              <a:t>لمسه: انضغط ثم تحرر  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ar-SY" b="0" dirty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Y" b="0" dirty="0" smtClean="0"/>
              <a:t>اين يمكن أن تستخدم هذا الحساس؟</a:t>
            </a:r>
          </a:p>
          <a:p>
            <a:pPr marL="800100" lvl="1" indent="-342900" algn="r" rtl="1"/>
            <a:r>
              <a:rPr lang="ar-SY" dirty="0" smtClean="0"/>
              <a:t>لبرمجة </a:t>
            </a:r>
            <a:r>
              <a:rPr lang="ar-SY" dirty="0" smtClean="0"/>
              <a:t>قيادة حركة الروبوت </a:t>
            </a:r>
            <a:r>
              <a:rPr lang="ar-SY" dirty="0"/>
              <a:t>حتى يصبح حساس </a:t>
            </a:r>
            <a:r>
              <a:rPr lang="ar-SY" dirty="0" smtClean="0"/>
              <a:t>اللمس </a:t>
            </a:r>
            <a:r>
              <a:rPr lang="ar-SY" dirty="0" smtClean="0"/>
              <a:t>في حالة مضغوط/ محرر</a:t>
            </a:r>
            <a:r>
              <a:rPr lang="ar-SY" dirty="0" smtClean="0"/>
              <a:t>/ لمسه</a:t>
            </a:r>
          </a:p>
          <a:p>
            <a:pPr marL="800100" lvl="1" indent="-342900" algn="r" rtl="1"/>
            <a:r>
              <a:rPr lang="ar-SY" b="0" dirty="0" smtClean="0"/>
              <a:t>على سبيل المثال، إذا وضعت حساس لمس امام الروبوت، تستطيع ايقاف الروبوت اذا تحولت الحالة للحساس</a:t>
            </a:r>
          </a:p>
          <a:p>
            <a:pPr marL="800100" lvl="1" indent="-342900" algn="r" rtl="1"/>
            <a:r>
              <a:rPr lang="ar-SY" dirty="0" smtClean="0"/>
              <a:t>يمكنك ايضاً بدء وتوقف البرنامج من خلال حساس اللمس.</a:t>
            </a:r>
            <a:endParaRPr lang="en-US" b="0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 descr="Screen Shot 2014-08-08 at 6.00.39 P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62030" y="1280800"/>
            <a:ext cx="1728714" cy="239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1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60082"/>
          </a:xfrm>
        </p:spPr>
        <p:txBody>
          <a:bodyPr>
            <a:normAutofit fontScale="90000"/>
          </a:bodyPr>
          <a:lstStyle/>
          <a:p>
            <a:pPr algn="r" rtl="1"/>
            <a:r>
              <a:rPr lang="ar-SY" b="1" dirty="0" smtClean="0"/>
              <a:t>ماذا </a:t>
            </a:r>
            <a:r>
              <a:rPr lang="ar-SY" b="1" dirty="0" smtClean="0"/>
              <a:t>يعني مصطلح لمسه </a:t>
            </a:r>
            <a:r>
              <a:rPr lang="en-US" b="1" dirty="0"/>
              <a:t>“Bumped” </a:t>
            </a:r>
            <a:r>
              <a:rPr lang="ar-SY" b="1" dirty="0" smtClean="0"/>
              <a:t> </a:t>
            </a:r>
            <a:r>
              <a:rPr lang="en-US" b="1" dirty="0" smtClean="0"/>
              <a:t>*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891186"/>
              </p:ext>
            </p:extLst>
          </p:nvPr>
        </p:nvGraphicFramePr>
        <p:xfrm>
          <a:off x="457200" y="2763247"/>
          <a:ext cx="7958036" cy="27623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20884"/>
                <a:gridCol w="4141641"/>
                <a:gridCol w="906085"/>
                <a:gridCol w="1064380"/>
                <a:gridCol w="1025046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ar-SY" sz="1400" dirty="0" smtClean="0">
                          <a:effectLst/>
                        </a:rPr>
                        <a:t>الزمن</a:t>
                      </a:r>
                      <a:endParaRPr lang="en-US" sz="1400" dirty="0">
                        <a:effectLst/>
                      </a:endParaRP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ar-SY" sz="1400" dirty="0" smtClean="0">
                          <a:effectLst/>
                        </a:rPr>
                        <a:t>الفعل</a:t>
                      </a:r>
                      <a:endParaRPr lang="en-US" sz="1400" dirty="0">
                        <a:effectLst/>
                      </a:endParaRP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ar-SY" sz="1400" dirty="0" smtClean="0">
                          <a:effectLst/>
                        </a:rPr>
                        <a:t>ضغط</a:t>
                      </a:r>
                      <a:endParaRPr lang="en-US" sz="1400" dirty="0">
                        <a:effectLst/>
                      </a:endParaRP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ar-SY" sz="1400" dirty="0" smtClean="0">
                          <a:effectLst/>
                        </a:rPr>
                        <a:t>حرر</a:t>
                      </a:r>
                      <a:endParaRPr lang="en-US" sz="1400" dirty="0">
                        <a:effectLst/>
                      </a:endParaRP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ar-SY" sz="1400" dirty="0" smtClean="0">
                          <a:effectLst/>
                        </a:rPr>
                        <a:t>لمس</a:t>
                      </a:r>
                      <a:endParaRPr lang="en-US" sz="1400" dirty="0">
                        <a:effectLst/>
                      </a:endParaRPr>
                    </a:p>
                  </a:txBody>
                  <a:tcPr marL="62703" marR="15676" marT="15676" marB="15676"/>
                </a:tc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ar-SY" sz="1400" dirty="0" smtClean="0">
                          <a:effectLst/>
                        </a:rPr>
                        <a:t>الكباسه بدأت محررة 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ar-SY" sz="1400" dirty="0" smtClean="0">
                          <a:effectLst/>
                        </a:rPr>
                        <a:t>الكباسة مضغوطة في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3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ar-SY" sz="1400" dirty="0" smtClean="0">
                          <a:effectLst/>
                        </a:rPr>
                        <a:t>الكباسة</a:t>
                      </a:r>
                      <a:r>
                        <a:rPr lang="ar-SY" sz="1400" baseline="0" dirty="0" smtClean="0">
                          <a:effectLst/>
                        </a:rPr>
                        <a:t> محررة والبرنامج يقرأ حالة الحساس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sng" dirty="0">
                          <a:solidFill>
                            <a:schemeClr val="tx2"/>
                          </a:solidFill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</a:tr>
              <a:tr h="380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4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ar-SY" sz="1400" dirty="0" smtClean="0">
                          <a:effectLst/>
                        </a:rPr>
                        <a:t>الكباسة</a:t>
                      </a:r>
                      <a:r>
                        <a:rPr lang="ar-SY" sz="1400" baseline="0" dirty="0" smtClean="0">
                          <a:effectLst/>
                        </a:rPr>
                        <a:t> لاتزال محررة، ويقوم البرنامج فحص حالة الحساس مرة اخرى</a:t>
                      </a:r>
                      <a:endParaRPr lang="ar-SY" sz="1400" dirty="0" smtClean="0">
                        <a:effectLst/>
                      </a:endParaRPr>
                    </a:p>
                  </a:txBody>
                  <a:tcPr marL="15676" marR="62703" marT="15676" marB="15676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</a:tr>
              <a:tr h="19711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5</a:t>
                      </a:r>
                    </a:p>
                  </a:txBody>
                  <a:tcPr marL="15676" marR="62703" marT="15676" marB="15676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ar-SY" sz="1400" dirty="0" smtClean="0">
                          <a:effectLst/>
                        </a:rPr>
                        <a:t>ينضغط الكباس مرة ثانية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</a:tr>
              <a:tr h="3194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ar-SY" sz="1400" dirty="0" smtClean="0">
                          <a:effectLst/>
                        </a:rPr>
                        <a:t>يتحرر الكباس،</a:t>
                      </a:r>
                      <a:r>
                        <a:rPr lang="ar-SY" sz="1400" baseline="0" dirty="0" smtClean="0">
                          <a:effectLst/>
                        </a:rPr>
                        <a:t> ولكن البرنامج لا يقرأ الحساس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5676" marR="62703" marT="15676" marB="15676"/>
                </a:tc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200</a:t>
                      </a:r>
                      <a:r>
                        <a:rPr lang="en-US" sz="1400" baseline="0" dirty="0" smtClean="0">
                          <a:effectLst/>
                        </a:rPr>
                        <a:t> secs </a:t>
                      </a:r>
                      <a:r>
                        <a:rPr lang="ar-SY" sz="1400" baseline="0" dirty="0" smtClean="0">
                          <a:effectLst/>
                        </a:rPr>
                        <a:t>بعد</a:t>
                      </a:r>
                      <a:r>
                        <a:rPr lang="en-US" sz="1400" baseline="0" dirty="0" smtClean="0">
                          <a:effectLst/>
                        </a:rPr>
                        <a:t>…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ar-SY" sz="1400" dirty="0" smtClean="0">
                          <a:effectLst/>
                        </a:rPr>
                        <a:t>البرنامج يقرأ حالة الحساس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sng" dirty="0">
                          <a:solidFill>
                            <a:schemeClr val="tx2"/>
                          </a:solidFill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</a:tr>
              <a:tr h="380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201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ar-SY" sz="1400" dirty="0" smtClean="0">
                          <a:effectLst/>
                        </a:rPr>
                        <a:t>الكباسة</a:t>
                      </a:r>
                      <a:r>
                        <a:rPr lang="ar-SY" sz="1400" baseline="0" dirty="0" smtClean="0">
                          <a:effectLst/>
                        </a:rPr>
                        <a:t> لاتزال محررة، ويقوم البرنامج فحص حالة الحساس مرة اخرى</a:t>
                      </a:r>
                      <a:endParaRPr lang="ar-SY" sz="1400" dirty="0" smtClean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256037"/>
            <a:ext cx="7958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Y" dirty="0" smtClean="0"/>
              <a:t>يشبه </a:t>
            </a:r>
            <a:r>
              <a:rPr lang="ar-SY" dirty="0" smtClean="0"/>
              <a:t>المستشعربشكل </a:t>
            </a:r>
            <a:r>
              <a:rPr lang="ar-SY" dirty="0" smtClean="0"/>
              <a:t>رئيسي مفتاح </a:t>
            </a:r>
            <a:r>
              <a:rPr lang="ar-SY" dirty="0" smtClean="0"/>
              <a:t>(صحيح </a:t>
            </a:r>
            <a:r>
              <a:rPr lang="ar-SY" dirty="0" smtClean="0"/>
              <a:t>/ </a:t>
            </a:r>
            <a:r>
              <a:rPr lang="ar-SY" dirty="0" smtClean="0"/>
              <a:t>خاطئ) ( </a:t>
            </a:r>
            <a:r>
              <a:rPr lang="en-US" dirty="0" smtClean="0"/>
              <a:t>True/False</a:t>
            </a:r>
            <a:r>
              <a:rPr lang="ar-SY" dirty="0" smtClean="0"/>
              <a:t>)</a:t>
            </a:r>
            <a:endParaRPr lang="ar-SY" dirty="0" smtClean="0"/>
          </a:p>
          <a:p>
            <a:pPr algn="r" rtl="1"/>
            <a:r>
              <a:rPr lang="ar-SY" dirty="0" smtClean="0"/>
              <a:t>متى يمكن أن نعتبر حالة لمس</a:t>
            </a:r>
            <a:r>
              <a:rPr lang="en-US" dirty="0"/>
              <a:t>“Bumped” </a:t>
            </a:r>
            <a:r>
              <a:rPr lang="ar-SY" dirty="0" smtClean="0"/>
              <a:t> . ما هي الشروط التي يجب أن تتوفر حتى يقرأ الحساس لمس؟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6189" y="5987141"/>
            <a:ext cx="440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 smtClean="0"/>
              <a:t>* </a:t>
            </a:r>
            <a:r>
              <a:rPr lang="ar-SY" dirty="0" smtClean="0"/>
              <a:t>بالاعتماد على </a:t>
            </a:r>
            <a:r>
              <a:rPr lang="en-US" dirty="0" smtClean="0"/>
              <a:t> Lego EV3 help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3426972"/>
            <a:ext cx="2209800" cy="1533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94251"/>
          </a:xfrm>
        </p:spPr>
        <p:txBody>
          <a:bodyPr>
            <a:normAutofit fontScale="90000"/>
          </a:bodyPr>
          <a:lstStyle/>
          <a:p>
            <a:pPr algn="r" rtl="1"/>
            <a:r>
              <a:rPr lang="ar-SY" b="1" dirty="0" smtClean="0"/>
              <a:t>ماذا تبرمج بواسطة </a:t>
            </a:r>
            <a:r>
              <a:rPr lang="ar-SY" b="1" dirty="0" smtClean="0"/>
              <a:t>بلوك مستشعر اللمس</a:t>
            </a:r>
            <a:r>
              <a:rPr lang="ar-SY" b="1" dirty="0" smtClean="0"/>
              <a:t>؟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408" y="2698270"/>
            <a:ext cx="2428156" cy="2359273"/>
          </a:xfrm>
        </p:spPr>
        <p:txBody>
          <a:bodyPr>
            <a:normAutofit/>
          </a:bodyPr>
          <a:lstStyle/>
          <a:p>
            <a:pPr algn="r" rtl="1"/>
            <a:r>
              <a:rPr lang="ar-SY" b="0" u="sng" dirty="0" smtClean="0"/>
              <a:t>تبويب الحساس الأصفر: بلوكات الحساسات</a:t>
            </a:r>
            <a:endParaRPr lang="en-US" b="0" u="sng" dirty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Y" b="0" dirty="0" smtClean="0"/>
              <a:t>استخدمه من أجل قراءة ومقارنة قيم </a:t>
            </a:r>
            <a:r>
              <a:rPr lang="ar-SY" b="0" dirty="0" smtClean="0"/>
              <a:t>المستشعر لحظياً.</a:t>
            </a:r>
            <a:endParaRPr lang="en-US" b="0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53028" y="2193634"/>
            <a:ext cx="3354455" cy="389814"/>
          </a:xfrm>
          <a:prstGeom prst="rect">
            <a:avLst/>
          </a:prstGeom>
        </p:spPr>
      </p:pic>
      <p:pic>
        <p:nvPicPr>
          <p:cNvPr id="8" name="Picture 7" descr="Screen Shot 2014-08-07 at 12.29.5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481" y="2138057"/>
            <a:ext cx="2991825" cy="3898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7455" y="5439046"/>
            <a:ext cx="7146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Y" sz="2800" b="1" dirty="0" smtClean="0">
                <a:ln>
                  <a:solidFill>
                    <a:srgbClr val="FF6600"/>
                  </a:solidFill>
                </a:ln>
              </a:rPr>
              <a:t>في هذا الدرس، سوف نستخدم بلوك انتظر للمس</a:t>
            </a:r>
            <a:endParaRPr lang="en-US" sz="2800" b="1" dirty="0">
              <a:ln>
                <a:solidFill>
                  <a:srgbClr val="FF6600"/>
                </a:solidFill>
              </a:ln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50979" y="2720731"/>
            <a:ext cx="2523561" cy="2359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Y" b="0" u="sng" dirty="0" smtClean="0"/>
              <a:t>تبويت </a:t>
            </a:r>
            <a:r>
              <a:rPr lang="ar-SY" b="0" u="sng" dirty="0" smtClean="0"/>
              <a:t>التدفق الاورنج</a:t>
            </a:r>
            <a:r>
              <a:rPr lang="ar-SY" b="0" u="sng" dirty="0" smtClean="0"/>
              <a:t>: </a:t>
            </a:r>
            <a:r>
              <a:rPr lang="ar-SY" b="0" u="sng" dirty="0" smtClean="0"/>
              <a:t>بلوك انتظر</a:t>
            </a:r>
            <a:endParaRPr lang="en-US" b="0" u="sng" dirty="0" smtClean="0"/>
          </a:p>
          <a:p>
            <a:pPr lvl="1" algn="r" rtl="1"/>
            <a:r>
              <a:rPr lang="ar-SY" dirty="0" smtClean="0"/>
              <a:t>ي</a:t>
            </a:r>
            <a:r>
              <a:rPr lang="ar-SY" dirty="0" smtClean="0"/>
              <a:t>ستخدم لانتظار قراءة معطيات معينة من مستشعر (أو </a:t>
            </a:r>
            <a:r>
              <a:rPr lang="ar-SY" dirty="0" smtClean="0"/>
              <a:t>زمن) </a:t>
            </a:r>
            <a:endParaRPr lang="en-US" dirty="0" smtClean="0"/>
          </a:p>
        </p:txBody>
      </p:sp>
      <p:pic>
        <p:nvPicPr>
          <p:cNvPr id="11" name="Picture 10" descr="Screen Shot 2014-08-08 at 6.00.39 PM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79854" y="2709409"/>
            <a:ext cx="1322819" cy="18305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199" y="1357745"/>
            <a:ext cx="8114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Y" sz="2000" b="1" dirty="0" smtClean="0">
                <a:solidFill>
                  <a:srgbClr val="FF0000"/>
                </a:solidFill>
              </a:rPr>
              <a:t>يوجد بلوك مستشعر اللمس </a:t>
            </a:r>
            <a:r>
              <a:rPr lang="ar-SY" sz="2000" b="1" dirty="0" smtClean="0">
                <a:solidFill>
                  <a:srgbClr val="FF0000"/>
                </a:solidFill>
              </a:rPr>
              <a:t>في </a:t>
            </a:r>
            <a:r>
              <a:rPr lang="ar-SY" sz="2000" b="1" dirty="0" smtClean="0">
                <a:solidFill>
                  <a:srgbClr val="FF0000"/>
                </a:solidFill>
              </a:rPr>
              <a:t>التبويب </a:t>
            </a:r>
            <a:r>
              <a:rPr lang="ar-SY" sz="2000" b="1" dirty="0" smtClean="0">
                <a:solidFill>
                  <a:srgbClr val="FF0000"/>
                </a:solidFill>
              </a:rPr>
              <a:t>الاصفر، ولكن يوجد بلوك انتظر للمس في التبويب الاورنج. ماهو الفرق بينهما؟</a:t>
            </a:r>
            <a:endParaRPr lang="en-US" sz="2000" b="1" dirty="0" smtClean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185891" y="2709409"/>
            <a:ext cx="838420" cy="8835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7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b="1" dirty="0" smtClean="0"/>
              <a:t>الحركة </a:t>
            </a:r>
            <a:r>
              <a:rPr lang="en-US" b="1" dirty="0" smtClean="0"/>
              <a:t> on </a:t>
            </a:r>
            <a:r>
              <a:rPr lang="ar-SY" b="1" dirty="0" smtClean="0"/>
              <a:t>و</a:t>
            </a:r>
            <a:r>
              <a:rPr lang="en-US" b="1" dirty="0" smtClean="0"/>
              <a:t> OFF </a:t>
            </a:r>
            <a:r>
              <a:rPr lang="ar-SY" b="1" dirty="0" smtClean="0"/>
              <a:t> 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75701" y="3830831"/>
            <a:ext cx="3128895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ar-SY" dirty="0" smtClean="0">
                <a:solidFill>
                  <a:srgbClr val="FF0000"/>
                </a:solidFill>
              </a:rPr>
              <a:t>ملاحظة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ar-SY" dirty="0" smtClean="0"/>
              <a:t>يحتاج المحرك بنمط </a:t>
            </a:r>
            <a:r>
              <a:rPr lang="en-US" dirty="0" smtClean="0"/>
              <a:t>On </a:t>
            </a:r>
            <a:r>
              <a:rPr lang="ar-SY" dirty="0" smtClean="0"/>
              <a:t> ان يلحق ببلوك آخر (مثلا بلوك انتظر)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1" y="1301374"/>
            <a:ext cx="4718500" cy="4855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Y" dirty="0" smtClean="0"/>
              <a:t>ماذا يحدث إذا ضبطنا بلوك الحركة على نمط</a:t>
            </a:r>
            <a:r>
              <a:rPr lang="en-US" dirty="0"/>
              <a:t>“On</a:t>
            </a:r>
            <a:r>
              <a:rPr lang="en-US" dirty="0" smtClean="0"/>
              <a:t>”</a:t>
            </a:r>
            <a:r>
              <a:rPr lang="ar-SY" dirty="0" smtClean="0"/>
              <a:t> ؟</a:t>
            </a:r>
          </a:p>
          <a:p>
            <a:pPr algn="r" rtl="1"/>
            <a:r>
              <a:rPr lang="ar-SY" dirty="0" smtClean="0"/>
              <a:t>هل سيقوم الروبوت ...</a:t>
            </a:r>
          </a:p>
          <a:p>
            <a:pPr marL="457200" indent="-457200" algn="r" rtl="1">
              <a:buAutoNum type="arabicParenR"/>
            </a:pPr>
            <a:r>
              <a:rPr lang="ar-SY" dirty="0" smtClean="0"/>
              <a:t>يتحرك؟</a:t>
            </a:r>
          </a:p>
          <a:p>
            <a:pPr marL="457200" indent="-457200" algn="r" rtl="1">
              <a:buAutoNum type="arabicParenR"/>
            </a:pPr>
            <a:r>
              <a:rPr lang="ar-SY" dirty="0" smtClean="0"/>
              <a:t>يتحرك قليلا؟</a:t>
            </a:r>
          </a:p>
          <a:p>
            <a:pPr marL="457200" indent="-457200" algn="r" rtl="1">
              <a:buAutoNum type="arabicParenR"/>
            </a:pPr>
            <a:r>
              <a:rPr lang="ar-SY" dirty="0" smtClean="0"/>
              <a:t>لا يتحرك على الإطلاق؟</a:t>
            </a:r>
          </a:p>
          <a:p>
            <a:pPr marL="457200" indent="-457200" algn="r" rtl="1">
              <a:buAutoNum type="arabicParenR"/>
            </a:pPr>
            <a:endParaRPr lang="ar-SY" dirty="0"/>
          </a:p>
          <a:p>
            <a:pPr algn="r" rtl="1"/>
            <a:r>
              <a:rPr lang="ar-SY" dirty="0" smtClean="0"/>
              <a:t>الجواب: لا يتحرك على الإطلاق</a:t>
            </a:r>
          </a:p>
          <a:p>
            <a:pPr algn="r" rtl="1"/>
            <a:endParaRPr lang="ar-SY" dirty="0"/>
          </a:p>
          <a:p>
            <a:pPr algn="r" rtl="1"/>
            <a:r>
              <a:rPr lang="ar-SY" dirty="0" smtClean="0"/>
              <a:t>ماذا تفعل المحركات عند نمط </a:t>
            </a:r>
            <a:r>
              <a:rPr lang="en-US" dirty="0"/>
              <a:t>Off </a:t>
            </a:r>
            <a:r>
              <a:rPr lang="ar-SY" dirty="0" smtClean="0"/>
              <a:t>؟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2952" y="1531006"/>
            <a:ext cx="2191430" cy="151714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6072887" y="2514362"/>
            <a:ext cx="667262" cy="629478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4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b="1" dirty="0" smtClean="0"/>
              <a:t>التحدي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26616"/>
            <a:ext cx="4414983" cy="4789189"/>
          </a:xfrm>
        </p:spPr>
        <p:txBody>
          <a:bodyPr>
            <a:normAutofit/>
          </a:bodyPr>
          <a:lstStyle/>
          <a:p>
            <a:pPr algn="r" rtl="1"/>
            <a:r>
              <a:rPr lang="ar-SY" sz="2800" dirty="0" smtClean="0"/>
              <a:t>برمج الروبوت ليتحرك بشكل مستقيم حتى </a:t>
            </a:r>
            <a:r>
              <a:rPr lang="ar-SY" sz="2800" dirty="0" smtClean="0"/>
              <a:t>ينضغط </a:t>
            </a:r>
            <a:r>
              <a:rPr lang="ar-SY" sz="2800" dirty="0" smtClean="0"/>
              <a:t>الحساس</a:t>
            </a:r>
          </a:p>
          <a:p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050" y="1609410"/>
            <a:ext cx="1423624" cy="1291340"/>
          </a:xfrm>
          <a:prstGeom prst="rect">
            <a:avLst/>
          </a:prstGeom>
        </p:spPr>
      </p:pic>
      <p:pic>
        <p:nvPicPr>
          <p:cNvPr id="4" name="Picture 3" descr="Screen Shot 2014-08-08 at 6.00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9250" y="1412696"/>
            <a:ext cx="2209800" cy="3009900"/>
          </a:xfrm>
          <a:prstGeom prst="rect">
            <a:avLst/>
          </a:prstGeom>
        </p:spPr>
      </p:pic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7830" y="1022882"/>
            <a:ext cx="3354455" cy="3898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8614" y="3059546"/>
            <a:ext cx="1773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= released</a:t>
            </a:r>
          </a:p>
          <a:p>
            <a:r>
              <a:rPr lang="en-US" dirty="0" smtClean="0"/>
              <a:t>1 = pressed</a:t>
            </a:r>
          </a:p>
          <a:p>
            <a:r>
              <a:rPr lang="en-US" dirty="0" smtClean="0"/>
              <a:t>2 = bumped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500126" y="3659908"/>
            <a:ext cx="1465477" cy="427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1658" y="5036340"/>
            <a:ext cx="360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Y" b="1" dirty="0" smtClean="0"/>
              <a:t>تلميح: سوف تجمع بلوك الحركة وبلوك انتظر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58995" y="3736712"/>
            <a:ext cx="1199001" cy="1371767"/>
            <a:chOff x="6507213" y="1384746"/>
            <a:chExt cx="1199001" cy="1371767"/>
          </a:xfrm>
        </p:grpSpPr>
        <p:grpSp>
          <p:nvGrpSpPr>
            <p:cNvPr id="14" name="Group 13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1782623" y="4407670"/>
            <a:ext cx="10806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pixabay.com/static/uploads/photo/2014/03/25/16/58/hand-297767_64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1515" y="3818559"/>
            <a:ext cx="972977" cy="100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51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b="1" dirty="0" smtClean="0"/>
              <a:t>حل التحدي 1</a:t>
            </a:r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88" y="1121023"/>
            <a:ext cx="7620946" cy="48280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77257" y="5636216"/>
            <a:ext cx="1364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Y" sz="1600" dirty="0" smtClean="0"/>
              <a:t>اضبط بلوك الحركة على </a:t>
            </a:r>
            <a:r>
              <a:rPr lang="en-US" sz="1600" dirty="0" smtClean="0"/>
              <a:t>on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074228" y="5656720"/>
            <a:ext cx="1364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Y" sz="1600" dirty="0" smtClean="0"/>
              <a:t>اضبط بلوك الحركة على </a:t>
            </a:r>
            <a:r>
              <a:rPr lang="en-US" sz="1600" dirty="0" smtClean="0"/>
              <a:t>off</a:t>
            </a:r>
            <a:r>
              <a:rPr lang="ar-SY" sz="1600" dirty="0" smtClean="0"/>
              <a:t> مع الفرملة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844430" y="5656720"/>
            <a:ext cx="2757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Y" sz="1600" dirty="0" smtClean="0"/>
              <a:t>اضبط بلوك انتظر على </a:t>
            </a:r>
          </a:p>
          <a:p>
            <a:pPr algn="r" rtl="1"/>
            <a:r>
              <a:rPr lang="ar-SY" sz="1600" dirty="0" smtClean="0"/>
              <a:t>اللمس ---&gt; قارن ----&gt; حالة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86971" y="929504"/>
            <a:ext cx="5196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Y" sz="1600" dirty="0" smtClean="0"/>
              <a:t>الهدف من هذا البرنامج هو </a:t>
            </a:r>
            <a:r>
              <a:rPr lang="ar-SY" sz="1600" dirty="0" smtClean="0"/>
              <a:t>لجعل </a:t>
            </a:r>
            <a:r>
              <a:rPr lang="ar-SY" sz="1600" dirty="0" smtClean="0"/>
              <a:t>الروبوت </a:t>
            </a:r>
            <a:r>
              <a:rPr lang="ar-SY" sz="1600" dirty="0" smtClean="0"/>
              <a:t>يتحرك </a:t>
            </a:r>
            <a:r>
              <a:rPr lang="ar-SY" sz="1600" dirty="0" smtClean="0"/>
              <a:t>بشكل مستقيم الى ان نلمس حساس اللمس باليد</a:t>
            </a:r>
          </a:p>
        </p:txBody>
      </p:sp>
    </p:spTree>
    <p:extLst>
      <p:ext uri="{BB962C8B-B14F-4D97-AF65-F5344CB8AC3E}">
        <p14:creationId xmlns:p14="http://schemas.microsoft.com/office/powerpoint/2010/main" val="774892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6914</TotalTime>
  <Words>904</Words>
  <Application>Microsoft Office PowerPoint</Application>
  <PresentationFormat>On-screen Show (4:3)</PresentationFormat>
  <Paragraphs>171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Helvetica Neue</vt:lpstr>
      <vt:lpstr>Arial</vt:lpstr>
      <vt:lpstr>Arial Black</vt:lpstr>
      <vt:lpstr>Calibri</vt:lpstr>
      <vt:lpstr>Calibri Light</vt:lpstr>
      <vt:lpstr>Simplified Arabic</vt:lpstr>
      <vt:lpstr>Tahoma</vt:lpstr>
      <vt:lpstr>beginner</vt:lpstr>
      <vt:lpstr>Custom Design</vt:lpstr>
      <vt:lpstr>برمجة المبتدئين</vt:lpstr>
      <vt:lpstr>الأهداف الدراسية:</vt:lpstr>
      <vt:lpstr>ما هو المستشعر؟</vt:lpstr>
      <vt:lpstr>ما هو مستشعر اللمس؟</vt:lpstr>
      <vt:lpstr>ماذا يعني مصطلح لمسه “Bumped”  *</vt:lpstr>
      <vt:lpstr>ماذا تبرمج بواسطة بلوك مستشعر اللمس؟</vt:lpstr>
      <vt:lpstr>الحركة  on و OFF  </vt:lpstr>
      <vt:lpstr>التحدي 1</vt:lpstr>
      <vt:lpstr>حل التحدي 1</vt:lpstr>
      <vt:lpstr>التحدي 2</vt:lpstr>
      <vt:lpstr>حل التحدي 2</vt:lpstr>
      <vt:lpstr>مناقشة</vt:lpstr>
      <vt:lpstr>ائتمانات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ahmad maleh</dc:creator>
  <cp:lastModifiedBy>maleh ahmad</cp:lastModifiedBy>
  <cp:revision>31</cp:revision>
  <dcterms:created xsi:type="dcterms:W3CDTF">2014-08-07T02:19:13Z</dcterms:created>
  <dcterms:modified xsi:type="dcterms:W3CDTF">2018-11-20T02:27:58Z</dcterms:modified>
</cp:coreProperties>
</file>