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14"/>
  </p:notesMasterIdLst>
  <p:handoutMasterIdLst>
    <p:handoutMasterId r:id="rId15"/>
  </p:handoutMasterIdLst>
  <p:sldIdLst>
    <p:sldId id="415" r:id="rId3"/>
    <p:sldId id="412" r:id="rId4"/>
    <p:sldId id="418" r:id="rId5"/>
    <p:sldId id="410" r:id="rId6"/>
    <p:sldId id="368" r:id="rId7"/>
    <p:sldId id="369" r:id="rId8"/>
    <p:sldId id="413" r:id="rId9"/>
    <p:sldId id="370" r:id="rId10"/>
    <p:sldId id="371" r:id="rId11"/>
    <p:sldId id="372" r:id="rId12"/>
    <p:sldId id="41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4" autoAdjust="0"/>
    <p:restoredTop sz="96271" autoAdjust="0"/>
  </p:normalViewPr>
  <p:slideViewPr>
    <p:cSldViewPr snapToGrid="0" snapToObjects="1">
      <p:cViewPr varScale="1">
        <p:scale>
          <a:sx n="52" d="100"/>
          <a:sy n="52" d="100"/>
        </p:scale>
        <p:origin x="120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2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68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8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17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51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 dirty="0" smtClean="0"/>
              <a:t>© EV3Lessons.com, 2016 Last Update: (7/04/2016)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77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2016 Last Update: (7/04/2016)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2016 Last Update: (7/04/2016)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81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2016 Last Update: (7/04/2016)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04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2016 Last Update: (7/04/2016)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80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2016 Last Update: (7/04/2016)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2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2016 Last Update: (7/04/2016)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2016 Last Update: (7/04/2016)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2016 Last Update: (7/04/2016)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17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2016 Last Update: (7/04/2016)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39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2016 Last Update: (7/04/2016)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1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2016 Last Update: (7/04/2016)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360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2016 Last Update: (7/04/2016)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405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2016 Last Update: (7/04/2016)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314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2016 Last Update: (7/04/2016)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74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© EV3Lessons.com, 2016 Last Update: (7/04/2016)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8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2016 Last Update: (7/04/2016)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3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2016 Last Update: (7/04/2016)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76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2016 Last Update: (7/04/2016)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25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2016 Last Update: (7/04/2016)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5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2016 Last Update: (7/04/2016)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9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2016 Last Update: (7/04/2016)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2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© EV3Lessons.com, 2016 Last Update: (7/04/2016)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© EV3Lessons.com, 2016 Last Update: (7/04/2016)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45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iff"/><Relationship Id="rId4" Type="http://schemas.openxmlformats.org/officeDocument/2006/relationships/hyperlink" Target="http://www.ucalgary.ca/IOSTEM/files/IOSTEM/media_crop/44/public/sensors.jp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ar-SY" sz="3200" b="1" dirty="0" smtClean="0"/>
              <a:t>مستشعر (حساس) الأمواج الفوق صوتية</a:t>
            </a:r>
            <a:endParaRPr lang="en-US" sz="3200" b="1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ar-SY" sz="3600" b="1" dirty="0"/>
              <a:t>برمجة المبتدئين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36524" y="2792513"/>
            <a:ext cx="1234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Y" sz="2800" dirty="0" smtClean="0">
                <a:solidFill>
                  <a:schemeClr val="bg1"/>
                </a:solidFill>
              </a:rPr>
              <a:t>لنتعلم معاً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06918" y="4857071"/>
            <a:ext cx="2093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Y" sz="2000" dirty="0" smtClean="0"/>
              <a:t>التعريب: د. أحمد المالح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7461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733679"/>
          </a:xfrm>
        </p:spPr>
        <p:txBody>
          <a:bodyPr>
            <a:normAutofit/>
          </a:bodyPr>
          <a:lstStyle/>
          <a:p>
            <a:pPr algn="r" rtl="1"/>
            <a:r>
              <a:rPr lang="ar-SY" b="1" dirty="0" smtClean="0"/>
              <a:t>تعلم كيف تظهر قوتك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19827"/>
            <a:ext cx="8245474" cy="772982"/>
          </a:xfrm>
        </p:spPr>
        <p:txBody>
          <a:bodyPr>
            <a:normAutofit/>
          </a:bodyPr>
          <a:lstStyle/>
          <a:p>
            <a:pPr algn="r" rtl="1"/>
            <a:r>
              <a:rPr lang="ar-SY" dirty="0" smtClean="0"/>
              <a:t>تجعل الشيفرة السابقة الروبوت دائماً الحركة. </a:t>
            </a:r>
            <a:r>
              <a:rPr lang="ar-SY" dirty="0"/>
              <a:t>تجعل النسخة الحالية الروبوت يبقى </a:t>
            </a:r>
            <a:r>
              <a:rPr lang="ar-SY" dirty="0" smtClean="0"/>
              <a:t>ثابتاً اذا كان على مسافة 15-20 سم.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2016 Last Update: (7/04/2016)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 descr="LEGO MINDSTORMS Education EV3 Teacher Editio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80160" y="1841713"/>
            <a:ext cx="6373368" cy="461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79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Y" b="1" dirty="0"/>
              <a:t>ائتمانات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5162"/>
            <a:ext cx="8245474" cy="4761002"/>
          </a:xfrm>
        </p:spPr>
        <p:txBody>
          <a:bodyPr/>
          <a:lstStyle/>
          <a:p>
            <a:pPr marL="342900" indent="-342900" algn="r" rtl="1">
              <a:buFont typeface="Arial" charset="0"/>
              <a:buChar char="•"/>
            </a:pPr>
            <a:r>
              <a:rPr lang="ar-SY" dirty="0"/>
              <a:t>صممت هذه الدروس التعليمية من قبل سانجي سهشان و ارفيند سهشان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tutorial was created by Sanjay </a:t>
            </a:r>
            <a:r>
              <a:rPr lang="en-US" dirty="0" err="1"/>
              <a:t>Seshan</a:t>
            </a:r>
            <a:r>
              <a:rPr lang="en-US" dirty="0"/>
              <a:t> and Arvind </a:t>
            </a:r>
            <a:r>
              <a:rPr lang="en-US" dirty="0" err="1" smtClean="0"/>
              <a:t>Seshan</a:t>
            </a:r>
            <a:endParaRPr lang="en-US" dirty="0" smtClean="0"/>
          </a:p>
          <a:p>
            <a:pPr marL="342900" indent="-342900" algn="r" rtl="1">
              <a:buFont typeface="Arial" charset="0"/>
              <a:buChar char="•"/>
            </a:pPr>
            <a:r>
              <a:rPr lang="ar-SY" dirty="0" smtClean="0"/>
              <a:t>يوجد العديد </a:t>
            </a:r>
            <a:r>
              <a:rPr lang="ar-SY" dirty="0"/>
              <a:t>من الدروس على الموقع </a:t>
            </a:r>
            <a:r>
              <a:rPr lang="en-US" dirty="0"/>
              <a:t>www.ev3lessons.com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More lessons at </a:t>
            </a:r>
            <a:r>
              <a:rPr lang="en-US" dirty="0" smtClean="0">
                <a:hlinkClick r:id="rId3"/>
              </a:rPr>
              <a:t>www.ev3lessons.com</a:t>
            </a:r>
            <a:endParaRPr lang="en-US" dirty="0" smtClean="0"/>
          </a:p>
          <a:p>
            <a:pPr marL="342900" indent="-342900" algn="r" rtl="1">
              <a:buFont typeface="Arial" charset="0"/>
              <a:buChar char="•"/>
            </a:pPr>
            <a:r>
              <a:rPr lang="ar-SA" b="0" dirty="0">
                <a:latin typeface="Simplified Arabic" panose="02020603050405020304" pitchFamily="18" charset="-78"/>
                <a:cs typeface="Simplified Arabic" panose="02020603050405020304" pitchFamily="18" charset="-78"/>
              </a:rPr>
              <a:t>قام بتعريب هذا العمل </a:t>
            </a:r>
            <a:r>
              <a:rPr lang="ar-SY" b="0" dirty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الدكتور أحمد المالح</a:t>
            </a:r>
            <a:r>
              <a:rPr lang="ar-SA" b="0" dirty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، البريد الإلكتروني: </a:t>
            </a:r>
            <a:r>
              <a:rPr lang="en-US" sz="18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ahmad.maleh@gmail.com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238069"/>
            <a:ext cx="7913347" cy="123110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sz="2000" dirty="0">
                <a:solidFill>
                  <a:srgbClr val="4374B7"/>
                </a:solidFill>
                <a:latin typeface="Helvetica Neue"/>
              </a:rPr>
              <a:t>     </a:t>
            </a:r>
            <a:r>
              <a:rPr lang="ar-SY" altLang="en-US" sz="2000" dirty="0" smtClean="0">
                <a:solidFill>
                  <a:srgbClr val="4374B7"/>
                </a:solidFill>
                <a:latin typeface="Helvetica Neue"/>
              </a:rPr>
              <a:t>ت</a:t>
            </a:r>
            <a:r>
              <a:rPr lang="ar-SY" altLang="en-US" sz="2000" dirty="0" smtClean="0">
                <a:solidFill>
                  <a:srgbClr val="000000"/>
                </a:solidFill>
                <a:latin typeface="Helvetica Neue"/>
              </a:rPr>
              <a:t>م </a:t>
            </a:r>
            <a:r>
              <a:rPr lang="ar-SY" altLang="en-US" sz="2000" dirty="0">
                <a:solidFill>
                  <a:srgbClr val="000000"/>
                </a:solidFill>
                <a:latin typeface="Helvetica Neue"/>
              </a:rPr>
              <a:t>هذا العمل ضمن التراخيص اللاتجارية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2487" y="4381394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36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Y" b="1" dirty="0" smtClean="0"/>
              <a:t>الأهداف الدراسية: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r" rtl="1">
              <a:buFont typeface="+mj-lt"/>
              <a:buAutoNum type="arabicPeriod"/>
            </a:pPr>
            <a:r>
              <a:rPr lang="ar-SY" sz="2400" dirty="0" smtClean="0"/>
              <a:t>معرفة ما هو المستشعر الفوق الصوتي «</a:t>
            </a:r>
            <a:r>
              <a:rPr lang="en-US" sz="2400" dirty="0"/>
              <a:t>Ultrasonic </a:t>
            </a:r>
            <a:r>
              <a:rPr lang="ar-SY" sz="2400" dirty="0" smtClean="0"/>
              <a:t>»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ar-SY" sz="2400" dirty="0" smtClean="0"/>
              <a:t>معرفة كيف تستعمل بلوك انتظر «</a:t>
            </a:r>
            <a:r>
              <a:rPr lang="en-US" sz="2400" dirty="0"/>
              <a:t>Wait </a:t>
            </a:r>
            <a:r>
              <a:rPr lang="ar-SY" sz="2400" dirty="0" smtClean="0"/>
              <a:t>» حتى الفوق صوتي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ar-SY" sz="2400" dirty="0" smtClean="0"/>
              <a:t>معرفة الفرق بين بلوك انتظر حتى الفوق صوتي وبلوك الفوق صوتي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2016 Last Update: (7/04/2016)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18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Y" b="1" dirty="0" smtClean="0"/>
              <a:t>ما هو المستشعر (الحساس)؟</a:t>
            </a:r>
            <a:endParaRPr lang="en-US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930166"/>
            <a:ext cx="8245474" cy="5195997"/>
          </a:xfrm>
        </p:spPr>
        <p:txBody>
          <a:bodyPr/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ar-SY" dirty="0" smtClean="0"/>
              <a:t>يُمكن المستشعر برنامج  </a:t>
            </a:r>
            <a:r>
              <a:rPr lang="en-GB" dirty="0" smtClean="0"/>
              <a:t>EV3</a:t>
            </a:r>
            <a:r>
              <a:rPr lang="ar-SY" dirty="0" smtClean="0"/>
              <a:t> قياس وتحصيل المعلومات المحيطية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ar-SY" dirty="0" smtClean="0"/>
              <a:t>تشمل المستشعرات:</a:t>
            </a:r>
          </a:p>
          <a:p>
            <a:pPr marL="800100" lvl="1" indent="-342900" algn="r" rtl="1"/>
            <a:r>
              <a:rPr lang="ar-SY" dirty="0" smtClean="0"/>
              <a:t>اللون – يقيس اللون و شدة الإضاءة</a:t>
            </a:r>
          </a:p>
          <a:p>
            <a:pPr marL="800100" lvl="1" indent="-342900" algn="r" rtl="1"/>
            <a:r>
              <a:rPr lang="ar-SY" dirty="0" smtClean="0"/>
              <a:t>الجيرو – يقيس دوران الروبوت</a:t>
            </a:r>
          </a:p>
          <a:p>
            <a:pPr marL="800100" lvl="1" indent="-342900" algn="r" rtl="1"/>
            <a:r>
              <a:rPr lang="ar-SY" dirty="0" smtClean="0"/>
              <a:t>الفوق صوتية – يقيس المسافة النسبية للسطوح المقابلة القريبة</a:t>
            </a:r>
          </a:p>
          <a:p>
            <a:pPr marL="800100" lvl="1" indent="-342900" algn="r" rtl="1"/>
            <a:r>
              <a:rPr lang="ar-SY" dirty="0" smtClean="0"/>
              <a:t>اللمس – يقيس حالة التماسات مع السطح</a:t>
            </a:r>
          </a:p>
          <a:p>
            <a:pPr marL="800100" lvl="1" indent="-342900" algn="r" rtl="1"/>
            <a:r>
              <a:rPr lang="ar-SY" dirty="0" smtClean="0"/>
              <a:t>تحت الحمراء – يقيس إشارات عن بعد لاشعة تحت الحمراء</a:t>
            </a:r>
            <a:endParaRPr lang="en-US" dirty="0" smtClean="0"/>
          </a:p>
          <a:p>
            <a:pPr marL="800100" lvl="1" indent="-342900"/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http://www.ucalgary.ca/IOSTEM/files/IOSTEM/media_crop/44/public/senso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6179" y="4297339"/>
            <a:ext cx="5715070" cy="1828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199" y="6280694"/>
            <a:ext cx="7369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Image from: </a:t>
            </a:r>
            <a:r>
              <a:rPr lang="en-US" sz="1100" dirty="0">
                <a:hlinkClick r:id="rId4"/>
              </a:rPr>
              <a:t>http://</a:t>
            </a:r>
            <a:r>
              <a:rPr lang="en-US" sz="1100" dirty="0" smtClean="0">
                <a:hlinkClick r:id="rId4"/>
              </a:rPr>
              <a:t>www.ucalgary.ca/IOSTEM/files/IOSTEM/media_crop/44/public/sensors.jpg</a:t>
            </a:r>
            <a:r>
              <a:rPr lang="en-US" sz="1100" dirty="0" smtClean="0"/>
              <a:t>  </a:t>
            </a:r>
            <a:endParaRPr lang="en-US" sz="11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37774" y="4297339"/>
            <a:ext cx="1587717" cy="17531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66976" y="5801527"/>
            <a:ext cx="1326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Infrared Sensor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65934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818243"/>
          </a:xfrm>
        </p:spPr>
        <p:txBody>
          <a:bodyPr/>
          <a:lstStyle/>
          <a:p>
            <a:pPr algn="r" rtl="1"/>
            <a:r>
              <a:rPr lang="ar-SY" b="1" dirty="0" smtClean="0"/>
              <a:t>الفوق صوتي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880" y="985991"/>
            <a:ext cx="8245474" cy="4373563"/>
          </a:xfrm>
        </p:spPr>
        <p:txBody>
          <a:bodyPr/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ar-SY" b="0" dirty="0" smtClean="0"/>
              <a:t>يقيس المستشعرالفوق صوتي المسافة</a:t>
            </a:r>
            <a:endParaRPr lang="en-US" b="0" dirty="0"/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ar-SY" b="0" dirty="0" smtClean="0"/>
              <a:t>تستخدمه عندما تكون بحاجة لتتأكد أن الروبوت على مسافة معينة بعيداً عن الهدف.</a:t>
            </a:r>
            <a:endParaRPr lang="en-US" b="0" dirty="0"/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ar-SY" b="0" dirty="0" smtClean="0"/>
              <a:t>نستطيع قياس المسافة بالسنتيميتر أوبالانش.</a:t>
            </a:r>
            <a:endParaRPr lang="en-US" b="0" dirty="0"/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ar-SY" b="0" dirty="0" smtClean="0"/>
              <a:t>لقراءة حساس الفوق صوتي، نستخدم بلوك الفوق صوتي. ولاستخدام الفوق صوتي للقيام بعمل حتى مسافة ما، نستخدم بلوك انتظر </a:t>
            </a:r>
            <a:r>
              <a:rPr lang="en-US" b="0" dirty="0"/>
              <a:t>“Wait Until</a:t>
            </a:r>
            <a:r>
              <a:rPr lang="en-US" b="0" dirty="0" smtClean="0"/>
              <a:t>”</a:t>
            </a:r>
            <a:r>
              <a:rPr lang="ar-SY" b="0" dirty="0" smtClean="0"/>
              <a:t> الفوق صوتي.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2016 Last Update: (7/04/2016)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244" y="3942043"/>
            <a:ext cx="1600518" cy="13736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" y="5214991"/>
            <a:ext cx="3114041" cy="12060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23626" y="3942042"/>
            <a:ext cx="3261753" cy="284483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762571" y="3434080"/>
            <a:ext cx="2092960" cy="3251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Wait for Ultrasonic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66647" y="3403600"/>
            <a:ext cx="1879600" cy="386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Read Ultrasonic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57010" y="3450828"/>
            <a:ext cx="94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203456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456" y="1263988"/>
            <a:ext cx="3823048" cy="37222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665184"/>
          </a:xfrm>
        </p:spPr>
        <p:txBody>
          <a:bodyPr/>
          <a:lstStyle/>
          <a:p>
            <a:pPr algn="r" rtl="1"/>
            <a:r>
              <a:rPr lang="ar-SY" b="1" dirty="0" smtClean="0"/>
              <a:t>التحدي 1 المستشعرالفوق صوتي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8337"/>
            <a:ext cx="4024891" cy="5189881"/>
          </a:xfrm>
        </p:spPr>
        <p:txBody>
          <a:bodyPr>
            <a:normAutofit/>
          </a:bodyPr>
          <a:lstStyle/>
          <a:p>
            <a:pPr algn="just" rtl="1"/>
            <a:r>
              <a:rPr lang="ar-SY" sz="2400" dirty="0" smtClean="0">
                <a:solidFill>
                  <a:srgbClr val="008000"/>
                </a:solidFill>
              </a:rPr>
              <a:t>التحدي: أجعل الروبوت ليتحرك حتى يصل إلى مسافة 20 سم عن الجدار.</a:t>
            </a:r>
            <a:endParaRPr lang="en-US" sz="2400" dirty="0">
              <a:solidFill>
                <a:srgbClr val="008000"/>
              </a:solidFill>
            </a:endParaRPr>
          </a:p>
          <a:p>
            <a:pPr algn="just" rtl="1"/>
            <a:r>
              <a:rPr lang="ar-SY" sz="2400" dirty="0" smtClean="0">
                <a:solidFill>
                  <a:srgbClr val="000000"/>
                </a:solidFill>
              </a:rPr>
              <a:t>الخطوة 1: صنع برنامج جديد</a:t>
            </a:r>
            <a:endParaRPr lang="en-US" sz="2400" dirty="0">
              <a:solidFill>
                <a:srgbClr val="000000"/>
              </a:solidFill>
            </a:endParaRPr>
          </a:p>
          <a:p>
            <a:pPr algn="just" rtl="1"/>
            <a:r>
              <a:rPr lang="ar-SY" sz="2400" dirty="0" smtClean="0">
                <a:solidFill>
                  <a:srgbClr val="000000"/>
                </a:solidFill>
              </a:rPr>
              <a:t>الخطوة 2: اختيار بلوك الحركة واضبطه بنمط  </a:t>
            </a:r>
            <a:r>
              <a:rPr lang="en-US" sz="2400" dirty="0" smtClean="0">
                <a:solidFill>
                  <a:srgbClr val="000000"/>
                </a:solidFill>
              </a:rPr>
              <a:t>“on</a:t>
            </a:r>
            <a:r>
              <a:rPr lang="en-US" sz="2400" dirty="0">
                <a:solidFill>
                  <a:srgbClr val="000000"/>
                </a:solidFill>
              </a:rPr>
              <a:t>”</a:t>
            </a:r>
          </a:p>
          <a:p>
            <a:pPr algn="just" rtl="1"/>
            <a:r>
              <a:rPr lang="ar-SY" sz="2400" dirty="0" smtClean="0">
                <a:solidFill>
                  <a:srgbClr val="000000"/>
                </a:solidFill>
              </a:rPr>
              <a:t>الخطوة 3: استخدام بلوك انتظر لمستشعر الفوق صوتي</a:t>
            </a:r>
            <a:endParaRPr lang="en-US" sz="2400" dirty="0">
              <a:solidFill>
                <a:srgbClr val="000000"/>
              </a:solidFill>
            </a:endParaRPr>
          </a:p>
          <a:p>
            <a:pPr algn="just" rtl="1"/>
            <a:r>
              <a:rPr lang="ar-SY" sz="2400" dirty="0" smtClean="0">
                <a:solidFill>
                  <a:srgbClr val="000000"/>
                </a:solidFill>
              </a:rPr>
              <a:t>الخطوة 4: اختيار بلوك الحركة وضبطه على </a:t>
            </a:r>
            <a:r>
              <a:rPr lang="en-US" sz="2400" dirty="0">
                <a:solidFill>
                  <a:srgbClr val="000000"/>
                </a:solidFill>
              </a:rPr>
              <a:t>“off</a:t>
            </a:r>
            <a:r>
              <a:rPr lang="en-US" sz="2400" dirty="0" smtClean="0">
                <a:solidFill>
                  <a:srgbClr val="000000"/>
                </a:solidFill>
              </a:rPr>
              <a:t>”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2016 Last Update: (7/04/2016)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98176" y="3425099"/>
            <a:ext cx="4205693" cy="707922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12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9"/>
            <a:ext cx="8245475" cy="711364"/>
          </a:xfrm>
        </p:spPr>
        <p:txBody>
          <a:bodyPr/>
          <a:lstStyle/>
          <a:p>
            <a:pPr algn="r" rtl="1"/>
            <a:r>
              <a:rPr lang="ar-SY" b="1" dirty="0" smtClean="0"/>
              <a:t>حل التحدي 1</a:t>
            </a:r>
            <a:endParaRPr lang="en-US" b="1" dirty="0"/>
          </a:p>
        </p:txBody>
      </p:sp>
      <p:pic>
        <p:nvPicPr>
          <p:cNvPr id="9" name="Content Placeholder 8" descr="Screen Clippi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230" y="1568171"/>
            <a:ext cx="6099049" cy="3538065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2016 Last Update: (7/04/2016)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35875" y="921840"/>
            <a:ext cx="40202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/>
            <a:r>
              <a:rPr lang="ar-SY" dirty="0">
                <a:solidFill>
                  <a:srgbClr val="008000"/>
                </a:solidFill>
              </a:rPr>
              <a:t>أجعل الروبوت ليتحرك حتى يصل إلى مسافة 20 سم عن الجدار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93080" y="5106236"/>
            <a:ext cx="1692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/>
            <a:r>
              <a:rPr lang="ar-SY" dirty="0">
                <a:solidFill>
                  <a:srgbClr val="000000"/>
                </a:solidFill>
              </a:rPr>
              <a:t>اختيار بلوك الحركة </a:t>
            </a:r>
            <a:r>
              <a:rPr lang="ar-SY" dirty="0" smtClean="0">
                <a:solidFill>
                  <a:srgbClr val="000000"/>
                </a:solidFill>
              </a:rPr>
              <a:t>وضبطه </a:t>
            </a:r>
            <a:r>
              <a:rPr lang="ar-SY" dirty="0">
                <a:solidFill>
                  <a:srgbClr val="000000"/>
                </a:solidFill>
              </a:rPr>
              <a:t>بنمط  </a:t>
            </a:r>
            <a:r>
              <a:rPr lang="en-US" dirty="0">
                <a:solidFill>
                  <a:srgbClr val="000000"/>
                </a:solidFill>
              </a:rPr>
              <a:t>“on”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1726" y="5140821"/>
            <a:ext cx="19849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/>
            <a:r>
              <a:rPr lang="ar-SY" dirty="0">
                <a:solidFill>
                  <a:srgbClr val="000000"/>
                </a:solidFill>
              </a:rPr>
              <a:t>بلوك انتظر لمستشعر الفوق </a:t>
            </a:r>
            <a:r>
              <a:rPr lang="ar-SY" dirty="0" smtClean="0">
                <a:solidFill>
                  <a:srgbClr val="000000"/>
                </a:solidFill>
              </a:rPr>
              <a:t>صوتي ، أقل من، 20 ، سم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76737" y="5202620"/>
            <a:ext cx="19645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/>
            <a:r>
              <a:rPr lang="ar-SY" dirty="0" smtClean="0">
                <a:solidFill>
                  <a:srgbClr val="000000"/>
                </a:solidFill>
              </a:rPr>
              <a:t>بلوك </a:t>
            </a:r>
            <a:r>
              <a:rPr lang="ar-SY" dirty="0">
                <a:solidFill>
                  <a:srgbClr val="000000"/>
                </a:solidFill>
              </a:rPr>
              <a:t>الحركة وضبطه على </a:t>
            </a:r>
            <a:r>
              <a:rPr lang="en-US" dirty="0">
                <a:solidFill>
                  <a:srgbClr val="000000"/>
                </a:solidFill>
              </a:rPr>
              <a:t>“off</a:t>
            </a:r>
            <a:r>
              <a:rPr lang="en-US" dirty="0" smtClean="0">
                <a:solidFill>
                  <a:srgbClr val="000000"/>
                </a:solidFill>
              </a:rPr>
              <a:t>”</a:t>
            </a:r>
            <a:r>
              <a:rPr lang="ar-SY" dirty="0" smtClean="0">
                <a:solidFill>
                  <a:srgbClr val="000000"/>
                </a:solidFill>
              </a:rPr>
              <a:t> يعني توقف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469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ar-SY" b="1" dirty="0" smtClean="0"/>
              <a:t>التحدي 2: استخدم القوة لتتحكم بالروبوت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2016 Last Update: (7/04/2016)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67563" y="2409596"/>
            <a:ext cx="3067045" cy="28946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2736" y="1472326"/>
            <a:ext cx="2857745" cy="27657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46559" y="3331840"/>
            <a:ext cx="2834963" cy="27653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66730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732185"/>
          </a:xfrm>
        </p:spPr>
        <p:txBody>
          <a:bodyPr/>
          <a:lstStyle/>
          <a:p>
            <a:pPr algn="r" rtl="1"/>
            <a:r>
              <a:rPr lang="ar-SY" b="1" dirty="0" smtClean="0"/>
              <a:t>التحدي 2: البسيكود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10" y="1249276"/>
            <a:ext cx="4123258" cy="4876888"/>
          </a:xfrm>
        </p:spPr>
        <p:txBody>
          <a:bodyPr>
            <a:normAutofit/>
          </a:bodyPr>
          <a:lstStyle/>
          <a:p>
            <a:pPr algn="r" rtl="1"/>
            <a:r>
              <a:rPr lang="ar-SY" dirty="0" smtClean="0">
                <a:solidFill>
                  <a:srgbClr val="FF0000"/>
                </a:solidFill>
              </a:rPr>
              <a:t>إذا كان الروبوت على مسافة أقل من 20 سم من يدك فعلى الروبوت الرجوع للخلف، أما إذا كانت المسافة اكبر من ذلك فانه يتحرك للامام.</a:t>
            </a:r>
          </a:p>
          <a:p>
            <a:pPr algn="r" rtl="1"/>
            <a:r>
              <a:rPr lang="ar-SY" dirty="0" smtClean="0"/>
              <a:t>الخطوة 1: سحب بلوك الحلقة من التبويب الاورنج</a:t>
            </a:r>
          </a:p>
          <a:p>
            <a:pPr algn="r" rtl="1"/>
            <a:r>
              <a:rPr lang="ar-SY" dirty="0" smtClean="0"/>
              <a:t>الخطوة 2: سحب لداخل الحلقة بلوك مفتاح الاختيار</a:t>
            </a:r>
          </a:p>
          <a:p>
            <a:pPr algn="r" rtl="1"/>
            <a:r>
              <a:rPr lang="ar-SY" dirty="0" smtClean="0"/>
              <a:t>الخطوة 3: ضبط بلوك الاختيار الى الفوق صوتي</a:t>
            </a:r>
          </a:p>
          <a:p>
            <a:pPr algn="r" rtl="1"/>
            <a:r>
              <a:rPr lang="ar-SY" dirty="0" smtClean="0"/>
              <a:t>الخطوة 4: ضبط بلوك الحركة الموجة على نمط «</a:t>
            </a:r>
            <a:r>
              <a:rPr lang="en-US" dirty="0"/>
              <a:t>ON </a:t>
            </a:r>
            <a:r>
              <a:rPr lang="ar-SY" dirty="0"/>
              <a:t>» </a:t>
            </a:r>
            <a:r>
              <a:rPr lang="ar-SY" dirty="0" smtClean="0"/>
              <a:t>للامام وأجعله بمكان الصحيح </a:t>
            </a:r>
            <a:r>
              <a:rPr lang="en-US" dirty="0" smtClean="0"/>
              <a:t>TRUE</a:t>
            </a:r>
            <a:r>
              <a:rPr lang="ar-SY" dirty="0" smtClean="0"/>
              <a:t> </a:t>
            </a:r>
          </a:p>
          <a:p>
            <a:pPr algn="r" rtl="1"/>
            <a:r>
              <a:rPr lang="ar-SY" dirty="0" smtClean="0"/>
              <a:t>الخطوة 5</a:t>
            </a:r>
            <a:r>
              <a:rPr lang="ar-SY" dirty="0"/>
              <a:t>: </a:t>
            </a:r>
            <a:r>
              <a:rPr lang="ar-SY" dirty="0" smtClean="0"/>
              <a:t>ضبط </a:t>
            </a:r>
            <a:r>
              <a:rPr lang="ar-SY" dirty="0"/>
              <a:t>بلوك الحركة الموجة </a:t>
            </a:r>
            <a:r>
              <a:rPr lang="ar-SY" dirty="0" smtClean="0"/>
              <a:t>على نمط «</a:t>
            </a:r>
            <a:r>
              <a:rPr lang="en-US" dirty="0"/>
              <a:t>ON </a:t>
            </a:r>
            <a:r>
              <a:rPr lang="ar-SY" dirty="0"/>
              <a:t>» </a:t>
            </a:r>
            <a:r>
              <a:rPr lang="ar-SY" dirty="0" smtClean="0"/>
              <a:t>للخلف وأجعله بمكان الخطأ </a:t>
            </a:r>
            <a:r>
              <a:rPr lang="en-US" dirty="0"/>
              <a:t>FALSE</a:t>
            </a:r>
            <a:endParaRPr lang="ar-SY" dirty="0" smtClean="0"/>
          </a:p>
          <a:p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2016 Last Update: (7/04/2016)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 descr="LEGO MINDSTORMS Education EV3 Teacher Editio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86768" y="768096"/>
            <a:ext cx="4343400" cy="543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092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700953"/>
          </a:xfrm>
        </p:spPr>
        <p:txBody>
          <a:bodyPr/>
          <a:lstStyle/>
          <a:p>
            <a:pPr algn="r" rtl="1"/>
            <a:r>
              <a:rPr lang="ar-SY" b="1" dirty="0" smtClean="0"/>
              <a:t>حل التحدي 2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2016 Last Update: (7/04/2016)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29" y="1036124"/>
            <a:ext cx="7841482" cy="52335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05141" y="5315528"/>
            <a:ext cx="947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Y" sz="1200" dirty="0" smtClean="0"/>
              <a:t>ضبط الحلقة ألى المالانهاية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71029" y="503607"/>
            <a:ext cx="2671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Y" sz="1200" dirty="0" smtClean="0"/>
              <a:t>التحدي: إذا كان الروبوت أقرب من 20 سم من يدك يتحرك للخلف، واذا كان عكس ذلك يتحرك للامام 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663908" y="5630567"/>
            <a:ext cx="1678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Y" sz="1200" dirty="0" smtClean="0"/>
              <a:t>ضبط بلوك الاختيار الى الفوق صوتي مقارنة بالسنتيمتر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118114" y="5594075"/>
            <a:ext cx="1383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Y" sz="1200" dirty="0" smtClean="0"/>
              <a:t>اذا الفوق صوتي اكبر من 20 سم تحرك للامام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886199" y="3652898"/>
            <a:ext cx="1495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Y" sz="1200" dirty="0" smtClean="0"/>
              <a:t>اذا الفوق صوتي اصغرمن 20 سم تحرك للخلف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988446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6587</TotalTime>
  <Words>608</Words>
  <Application>Microsoft Office PowerPoint</Application>
  <PresentationFormat>On-screen Show (4:3)</PresentationFormat>
  <Paragraphs>86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Helvetica Neue</vt:lpstr>
      <vt:lpstr>Arial</vt:lpstr>
      <vt:lpstr>Arial Black</vt:lpstr>
      <vt:lpstr>Calibri</vt:lpstr>
      <vt:lpstr>Calibri Light</vt:lpstr>
      <vt:lpstr>Simplified Arabic</vt:lpstr>
      <vt:lpstr>Tahoma</vt:lpstr>
      <vt:lpstr>beginner</vt:lpstr>
      <vt:lpstr>Custom Design</vt:lpstr>
      <vt:lpstr>برمجة المبتدئين</vt:lpstr>
      <vt:lpstr>الأهداف الدراسية:</vt:lpstr>
      <vt:lpstr>ما هو المستشعر (الحساس)؟</vt:lpstr>
      <vt:lpstr>الفوق صوتي</vt:lpstr>
      <vt:lpstr>التحدي 1 المستشعرالفوق صوتي</vt:lpstr>
      <vt:lpstr>حل التحدي 1</vt:lpstr>
      <vt:lpstr>التحدي 2: استخدم القوة لتتحكم بالروبوت</vt:lpstr>
      <vt:lpstr>التحدي 2: البسيكود</vt:lpstr>
      <vt:lpstr>حل التحدي 2</vt:lpstr>
      <vt:lpstr>تعلم كيف تظهر قوتك</vt:lpstr>
      <vt:lpstr>ائتمانات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maleh ahmad</cp:lastModifiedBy>
  <cp:revision>33</cp:revision>
  <cp:lastPrinted>2016-07-05T00:39:00Z</cp:lastPrinted>
  <dcterms:created xsi:type="dcterms:W3CDTF">2014-08-07T02:19:13Z</dcterms:created>
  <dcterms:modified xsi:type="dcterms:W3CDTF">2018-11-20T02:31:53Z</dcterms:modified>
</cp:coreProperties>
</file>