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1"/>
  </p:notesMasterIdLst>
  <p:handoutMasterIdLst>
    <p:handoutMasterId r:id="rId12"/>
  </p:handoutMasterIdLst>
  <p:sldIdLst>
    <p:sldId id="415" r:id="rId3"/>
    <p:sldId id="417" r:id="rId4"/>
    <p:sldId id="418" r:id="rId5"/>
    <p:sldId id="409" r:id="rId6"/>
    <p:sldId id="410" r:id="rId7"/>
    <p:sldId id="419" r:id="rId8"/>
    <p:sldId id="420" r:id="rId9"/>
    <p:sldId id="41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00"/>
    <a:srgbClr val="F6BD32"/>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1"/>
    <p:restoredTop sz="95680" autoAdjust="0"/>
  </p:normalViewPr>
  <p:slideViewPr>
    <p:cSldViewPr snapToGrid="0" snapToObjects="1">
      <p:cViewPr varScale="1">
        <p:scale>
          <a:sx n="52" d="100"/>
          <a:sy n="52" d="100"/>
        </p:scale>
        <p:origin x="1227" y="48"/>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11/20/2018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198639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535546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088053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a:p>
        </p:txBody>
      </p:sp>
    </p:spTree>
    <p:extLst>
      <p:ext uri="{BB962C8B-B14F-4D97-AF65-F5344CB8AC3E}">
        <p14:creationId xmlns:p14="http://schemas.microsoft.com/office/powerpoint/2010/main" val="1732038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2298833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5E8973-9027-A74F-ABAE-67AC455A3D77}" type="datetime1">
              <a:rPr lang="en-US" smtClean="0"/>
              <a:t>11/20/2018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smtClean="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392342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90DF2E-FF8A-5642-9321-6646BC955C6A}" type="datetime1">
              <a:rPr lang="en-US" smtClean="0"/>
              <a:t>11/20/2018</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00781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373E4D-0545-A940-96E7-DD24F70E702D}" type="datetime1">
              <a:rPr lang="en-US" smtClean="0"/>
              <a:t>11/20/2018</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3924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1EA6B7-806E-A64B-8D76-CD831928B7F9}" type="datetime1">
              <a:rPr lang="en-US" smtClean="0"/>
              <a:t>11/20/2018</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9667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07073-FC69-B749-8F35-84876826A8B1}" type="datetime1">
              <a:rPr lang="en-US" smtClean="0"/>
              <a:t>11/20/2018</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1668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98ECC1-EE49-4740-A7D3-10080220CBF4}" type="datetime1">
              <a:rPr lang="en-US" smtClean="0"/>
              <a:t>11/20/2018</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4001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9AAD41-234F-1841-8A11-744C35401E2A}" type="datetime1">
              <a:rPr lang="en-US" smtClean="0"/>
              <a:t>11/20/2018</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8517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54912-8244-ED41-88AC-C25C603CC970}" type="datetime1">
              <a:rPr lang="en-US" smtClean="0"/>
              <a:t>11/20/2018</a:t>
            </a:fld>
            <a:endParaRPr lang="en-US"/>
          </a:p>
        </p:txBody>
      </p:sp>
      <p:sp>
        <p:nvSpPr>
          <p:cNvPr id="8" name="Footer Placeholder 7"/>
          <p:cNvSpPr>
            <a:spLocks noGrp="1"/>
          </p:cNvSpPr>
          <p:nvPr>
            <p:ph type="ftr" sz="quarter" idx="11"/>
          </p:nvPr>
        </p:nvSpPr>
        <p:spPr/>
        <p:txBody>
          <a:bodyPr/>
          <a:lstStyle/>
          <a:p>
            <a:r>
              <a:rPr lang="en-US" smtClean="0"/>
              <a:t>© EV3Lessons.com, 2017, (Last edit: 5/15/2017)</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93569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648307-C87C-E84D-BEF0-4513B6FB012D}" type="datetime1">
              <a:rPr lang="en-US" smtClean="0"/>
              <a:t>11/20/2018</a:t>
            </a:fld>
            <a:endParaRPr lang="en-US"/>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67093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5BBD6-89D0-5442-9602-0E70865C576A}" type="datetime1">
              <a:rPr lang="en-US" smtClean="0"/>
              <a:t>11/20/2018</a:t>
            </a:fld>
            <a:endParaRPr lang="en-US"/>
          </a:p>
        </p:txBody>
      </p:sp>
      <p:sp>
        <p:nvSpPr>
          <p:cNvPr id="3" name="Footer Placeholder 2"/>
          <p:cNvSpPr>
            <a:spLocks noGrp="1"/>
          </p:cNvSpPr>
          <p:nvPr>
            <p:ph type="ftr" sz="quarter" idx="11"/>
          </p:nvPr>
        </p:nvSpPr>
        <p:spPr/>
        <p:txBody>
          <a:bodyPr/>
          <a:lstStyle/>
          <a:p>
            <a:r>
              <a:rPr lang="en-US" smtClean="0"/>
              <a:t>© EV3Lessons.com, 2017, (Last edit: 5/15/2017)</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8925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6DD50-9591-A448-B52A-75DA7C7139DD}" type="datetime1">
              <a:rPr lang="en-US" smtClean="0"/>
              <a:t>11/20/2018</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390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8E31FD-BAA6-4840-BA86-F62343F6B63D}" type="datetime1">
              <a:rPr lang="en-US" smtClean="0"/>
              <a:t>11/20/2018</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51423619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1AE78-45BE-EE49-9C17-F341712115D6}" type="datetime1">
              <a:rPr lang="en-US" smtClean="0"/>
              <a:t>11/20/2018</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43583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03238-3C3C-C84D-B808-E13322292E8A}" type="datetime1">
              <a:rPr lang="en-US" smtClean="0"/>
              <a:t>11/20/2018</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116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7D876-44F7-3C47-A0C4-154D29751644}" type="datetime1">
              <a:rPr lang="en-US" smtClean="0"/>
              <a:t>11/20/2018</a:t>
            </a:fld>
            <a:endParaRPr lang="en-US"/>
          </a:p>
        </p:txBody>
      </p:sp>
      <p:sp>
        <p:nvSpPr>
          <p:cNvPr id="5" name="Footer Placeholder 4"/>
          <p:cNvSpPr>
            <a:spLocks noGrp="1"/>
          </p:cNvSpPr>
          <p:nvPr>
            <p:ph type="ftr" sz="quarter" idx="11"/>
          </p:nvPr>
        </p:nvSpPr>
        <p:spPr/>
        <p:txBody>
          <a:bodyPr/>
          <a:lstStyle/>
          <a:p>
            <a:r>
              <a:rPr lang="en-US" smtClean="0"/>
              <a:t>© EV3Lessons.com, 2017, (Last edit: 5/15/2017)</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1750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0AC926E-E95B-8342-8181-9D5A46EE2E42}" type="datetime1">
              <a:rPr lang="en-US" smtClean="0"/>
              <a:t>11/20/2018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EV3Lessons.com, 2017, (Last edit: 5/15/2017)</a:t>
            </a:r>
            <a:endParaRPr lang="en-US"/>
          </a:p>
        </p:txBody>
      </p:sp>
    </p:spTree>
    <p:extLst>
      <p:ext uri="{BB962C8B-B14F-4D97-AF65-F5344CB8AC3E}">
        <p14:creationId xmlns:p14="http://schemas.microsoft.com/office/powerpoint/2010/main" val="208652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474409-F8D4-BD4C-97B8-C63054FC4264}" type="datetime1">
              <a:rPr lang="en-US" smtClean="0"/>
              <a:t>11/20/2018</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361622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C3AFD2-7519-8C42-B197-272BF4E1E585}" type="datetime1">
              <a:rPr lang="en-US" smtClean="0"/>
              <a:t>11/20/2018</a:t>
            </a:fld>
            <a:endParaRPr lang="en-US"/>
          </a:p>
        </p:txBody>
      </p:sp>
      <p:sp>
        <p:nvSpPr>
          <p:cNvPr id="8" name="Footer Placeholder 7"/>
          <p:cNvSpPr>
            <a:spLocks noGrp="1"/>
          </p:cNvSpPr>
          <p:nvPr>
            <p:ph type="ftr" sz="quarter" idx="11"/>
          </p:nvPr>
        </p:nvSpPr>
        <p:spPr/>
        <p:txBody>
          <a:bodyPr/>
          <a:lstStyle/>
          <a:p>
            <a:r>
              <a:rPr lang="en-US" smtClean="0"/>
              <a:t>© EV3Lessons.com, 2017, (Last edit: 5/15/2017)</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277098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7A1C0E-2459-7441-A858-BDBC51F04690}" type="datetime1">
              <a:rPr lang="en-US" smtClean="0"/>
              <a:t>11/20/2018</a:t>
            </a:fld>
            <a:endParaRPr lang="en-US"/>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59757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E955F-32DB-5E43-8CBD-A8254D423EFC}" type="datetime1">
              <a:rPr lang="en-US" smtClean="0"/>
              <a:t>11/20/2018</a:t>
            </a:fld>
            <a:endParaRPr lang="en-US"/>
          </a:p>
        </p:txBody>
      </p:sp>
      <p:sp>
        <p:nvSpPr>
          <p:cNvPr id="3" name="Footer Placeholder 2"/>
          <p:cNvSpPr>
            <a:spLocks noGrp="1"/>
          </p:cNvSpPr>
          <p:nvPr>
            <p:ph type="ftr" sz="quarter" idx="11"/>
          </p:nvPr>
        </p:nvSpPr>
        <p:spPr/>
        <p:txBody>
          <a:bodyPr/>
          <a:lstStyle/>
          <a:p>
            <a:r>
              <a:rPr lang="en-US" smtClean="0"/>
              <a:t>© EV3Lessons.com, 2017, (Last edit: 5/15/2017)</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23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18DF0-31DF-F94C-A673-452CEFBC0184}" type="datetime1">
              <a:rPr lang="en-US" smtClean="0"/>
              <a:t>11/20/2018</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261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3B702-1E0E-C344-BCCA-AEED6F3AF269}" type="datetime1">
              <a:rPr lang="en-US" smtClean="0"/>
              <a:t>11/20/2018</a:t>
            </a:fld>
            <a:endParaRPr lang="en-US"/>
          </a:p>
        </p:txBody>
      </p:sp>
      <p:sp>
        <p:nvSpPr>
          <p:cNvPr id="6" name="Footer Placeholder 5"/>
          <p:cNvSpPr>
            <a:spLocks noGrp="1"/>
          </p:cNvSpPr>
          <p:nvPr>
            <p:ph type="ftr" sz="quarter" idx="11"/>
          </p:nvPr>
        </p:nvSpPr>
        <p:spPr/>
        <p:txBody>
          <a:bodyPr/>
          <a:lstStyle/>
          <a:p>
            <a:r>
              <a:rPr lang="en-US" smtClean="0"/>
              <a:t>© EV3Lessons.com, 2017, (Last edit: 5/15/2017)</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88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554A2A4-4FD1-D94A-A3E9-6BDFD82056CB}" type="datetime1">
              <a:rPr lang="en-US" smtClean="0"/>
              <a:t>11/20/2018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EV3Lessons.com, 2017, (Last edit: 5/15/2017)</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99534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8C8D1-057C-E84F-B78C-70F66B69612D}" type="datetime1">
              <a:rPr lang="en-US" smtClean="0"/>
              <a:t>11/20/2018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EV3Lessons.com, 2017, (Last edit: 5/15/2017)</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815276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tiff"/><Relationship Id="rId5" Type="http://schemas.openxmlformats.org/officeDocument/2006/relationships/image" Target="../media/image8.tiff"/><Relationship Id="rId4" Type="http://schemas.openxmlformats.org/officeDocument/2006/relationships/image" Target="../media/image7.tiff"/></Relationships>
</file>

<file path=ppt/slides/_rels/slide8.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creativecommons.org/licenses/by-nc-sa/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82880" y="3427224"/>
            <a:ext cx="8437250" cy="914400"/>
          </a:xfrm>
        </p:spPr>
        <p:txBody>
          <a:bodyPr>
            <a:noAutofit/>
          </a:bodyPr>
          <a:lstStyle/>
          <a:p>
            <a:pPr rtl="1"/>
            <a:r>
              <a:rPr lang="ar-SY" sz="3200" b="1" dirty="0"/>
              <a:t>قراءة </a:t>
            </a:r>
            <a:r>
              <a:rPr lang="ar-SY" sz="3200" b="1" dirty="0" smtClean="0"/>
              <a:t>واستخدام </a:t>
            </a:r>
            <a:r>
              <a:rPr lang="ar-SY" sz="3200" b="1" dirty="0"/>
              <a:t>معطيات </a:t>
            </a:r>
            <a:r>
              <a:rPr lang="ar-SY" sz="3200" b="1" dirty="0" smtClean="0"/>
              <a:t>المستشعرات </a:t>
            </a:r>
            <a:r>
              <a:rPr lang="en-US" sz="2800" dirty="0" smtClean="0"/>
              <a:t>(NXT)</a:t>
            </a:r>
            <a:endParaRPr lang="en-US" sz="2800" dirty="0"/>
          </a:p>
        </p:txBody>
      </p:sp>
      <p:sp>
        <p:nvSpPr>
          <p:cNvPr id="3" name="Title 2"/>
          <p:cNvSpPr>
            <a:spLocks noGrp="1"/>
          </p:cNvSpPr>
          <p:nvPr>
            <p:ph type="ctrTitle"/>
          </p:nvPr>
        </p:nvSpPr>
        <p:spPr/>
        <p:txBody>
          <a:bodyPr/>
          <a:lstStyle/>
          <a:p>
            <a:pPr algn="ctr"/>
            <a:r>
              <a:rPr lang="ar-SY" sz="3600" b="1" dirty="0"/>
              <a:t>البرمجة للمبتدئين</a:t>
            </a:r>
            <a:endParaRPr lang="en-US" sz="3600"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711108" y="4592409"/>
            <a:ext cx="1700816" cy="1056435"/>
          </a:xfrm>
          <a:prstGeom prst="rect">
            <a:avLst/>
          </a:prstGeom>
        </p:spPr>
      </p:pic>
      <p:sp>
        <p:nvSpPr>
          <p:cNvPr id="5" name="TextBox 4"/>
          <p:cNvSpPr txBox="1"/>
          <p:nvPr/>
        </p:nvSpPr>
        <p:spPr>
          <a:xfrm>
            <a:off x="7136524" y="2792513"/>
            <a:ext cx="1234633" cy="523220"/>
          </a:xfrm>
          <a:prstGeom prst="rect">
            <a:avLst/>
          </a:prstGeom>
          <a:noFill/>
        </p:spPr>
        <p:txBody>
          <a:bodyPr wrap="none" rtlCol="0">
            <a:spAutoFit/>
          </a:bodyPr>
          <a:lstStyle/>
          <a:p>
            <a:r>
              <a:rPr lang="ar-SY" sz="2800" dirty="0" smtClean="0">
                <a:solidFill>
                  <a:schemeClr val="bg1"/>
                </a:solidFill>
              </a:rPr>
              <a:t>لنتعلم معاً</a:t>
            </a:r>
            <a:endParaRPr lang="en-US" sz="2800" dirty="0">
              <a:solidFill>
                <a:schemeClr val="bg1"/>
              </a:solidFill>
            </a:endParaRPr>
          </a:p>
        </p:txBody>
      </p:sp>
      <p:sp>
        <p:nvSpPr>
          <p:cNvPr id="6" name="TextBox 5"/>
          <p:cNvSpPr txBox="1"/>
          <p:nvPr/>
        </p:nvSpPr>
        <p:spPr>
          <a:xfrm>
            <a:off x="6706918" y="4857071"/>
            <a:ext cx="2093843" cy="400110"/>
          </a:xfrm>
          <a:prstGeom prst="rect">
            <a:avLst/>
          </a:prstGeom>
          <a:noFill/>
        </p:spPr>
        <p:txBody>
          <a:bodyPr wrap="none" rtlCol="0">
            <a:spAutoFit/>
          </a:bodyPr>
          <a:lstStyle/>
          <a:p>
            <a:r>
              <a:rPr lang="ar-SY" sz="2000" dirty="0" smtClean="0"/>
              <a:t>التعريب: د. أحمد المالح</a:t>
            </a:r>
            <a:endParaRPr lang="en-US" sz="2000" dirty="0"/>
          </a:p>
        </p:txBody>
      </p:sp>
    </p:spTree>
    <p:extLst>
      <p:ext uri="{BB962C8B-B14F-4D97-AF65-F5344CB8AC3E}">
        <p14:creationId xmlns:p14="http://schemas.microsoft.com/office/powerpoint/2010/main" val="162101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Y" b="1" dirty="0" smtClean="0"/>
              <a:t>الأهداف الدراسية</a:t>
            </a:r>
            <a:endParaRPr lang="en-US" b="1" dirty="0"/>
          </a:p>
        </p:txBody>
      </p:sp>
      <p:sp>
        <p:nvSpPr>
          <p:cNvPr id="3" name="Content Placeholder 2"/>
          <p:cNvSpPr>
            <a:spLocks noGrp="1"/>
          </p:cNvSpPr>
          <p:nvPr>
            <p:ph idx="1"/>
          </p:nvPr>
        </p:nvSpPr>
        <p:spPr/>
        <p:txBody>
          <a:bodyPr>
            <a:normAutofit/>
          </a:bodyPr>
          <a:lstStyle/>
          <a:p>
            <a:pPr marL="457200" indent="-457200" algn="r" rtl="1">
              <a:buFont typeface="+mj-lt"/>
              <a:buAutoNum type="arabicPeriod"/>
            </a:pPr>
            <a:r>
              <a:rPr lang="ar-SY" sz="2800" dirty="0" smtClean="0"/>
              <a:t>تعلم كيف يمكنك استيراد واستخدام المعطيات من المستشعرات</a:t>
            </a:r>
            <a:endParaRPr lang="en-US" sz="2800" dirty="0" smtClean="0"/>
          </a:p>
          <a:p>
            <a:pPr marL="457200" indent="-457200" algn="r" rtl="1">
              <a:buFont typeface="+mj-lt"/>
              <a:buAutoNum type="arabicPeriod"/>
            </a:pPr>
            <a:r>
              <a:rPr lang="ar-SY" sz="2800" dirty="0" smtClean="0"/>
              <a:t>تعلم  كيف يمكنك مشاهدة المدخل </a:t>
            </a:r>
            <a:r>
              <a:rPr lang="en-US" sz="2800" dirty="0"/>
              <a:t>Port View</a:t>
            </a:r>
            <a:r>
              <a:rPr lang="ar-SY" sz="2800" dirty="0" smtClean="0"/>
              <a:t> من على المتحكمة </a:t>
            </a:r>
            <a:r>
              <a:rPr lang="en-US" sz="2800" dirty="0"/>
              <a:t>NXT </a:t>
            </a:r>
            <a:endParaRPr lang="en-US" sz="2800" dirty="0" smtClean="0"/>
          </a:p>
          <a:p>
            <a:pPr marL="457200" indent="-457200" algn="r" rtl="1">
              <a:buFont typeface="+mj-lt"/>
              <a:buAutoNum type="arabicPeriod"/>
            </a:pPr>
            <a:r>
              <a:rPr lang="ar-SY" sz="2800" dirty="0" smtClean="0"/>
              <a:t>تعلم بعض الامثلة عن متى واين تصبح مشاهدة المدخل مفيدة</a:t>
            </a:r>
            <a:endParaRPr lang="en-US" sz="2800" dirty="0" smtClean="0"/>
          </a:p>
          <a:p>
            <a:pPr marL="457200" indent="-457200" algn="r" rtl="1">
              <a:buFont typeface="+mj-lt"/>
              <a:buAutoNum type="arabicPeriod"/>
            </a:pPr>
            <a:r>
              <a:rPr lang="ar-SY" sz="2800" dirty="0" smtClean="0"/>
              <a:t>حاول ايجاد حل لمشاكل عامة باستخدام مشاهد المدخل</a:t>
            </a:r>
            <a:endParaRPr lang="en-US" sz="2800"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373046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Y" b="1" dirty="0" smtClean="0"/>
              <a:t>لماذا تحتاج لمعطيات المستشعرات؟</a:t>
            </a:r>
            <a:endParaRPr lang="en-US" b="1" dirty="0"/>
          </a:p>
        </p:txBody>
      </p:sp>
      <p:sp>
        <p:nvSpPr>
          <p:cNvPr id="3" name="Content Placeholder 2"/>
          <p:cNvSpPr>
            <a:spLocks noGrp="1"/>
          </p:cNvSpPr>
          <p:nvPr>
            <p:ph idx="1"/>
          </p:nvPr>
        </p:nvSpPr>
        <p:spPr/>
        <p:txBody>
          <a:bodyPr>
            <a:noAutofit/>
          </a:bodyPr>
          <a:lstStyle/>
          <a:p>
            <a:pPr algn="r" rtl="1"/>
            <a:r>
              <a:rPr lang="ar-SY" sz="2800" dirty="0" smtClean="0"/>
              <a:t>يمكن لمعطيات المستشعر أن.....</a:t>
            </a:r>
            <a:endParaRPr lang="is-IS" sz="2800" dirty="0" smtClean="0"/>
          </a:p>
          <a:p>
            <a:pPr lvl="1" algn="r" rtl="1"/>
            <a:r>
              <a:rPr lang="ar-SY" sz="2800" dirty="0" smtClean="0"/>
              <a:t>تستخدم لمساعدة تسهيل البرنامج ( لا تخمين بعد ذلك )</a:t>
            </a:r>
          </a:p>
          <a:p>
            <a:pPr lvl="1" algn="r" rtl="1"/>
            <a:r>
              <a:rPr lang="ar-SY" sz="2800" dirty="0" smtClean="0"/>
              <a:t>تساعد البرنامج لتكون اكثر دقة</a:t>
            </a:r>
          </a:p>
          <a:p>
            <a:pPr lvl="1" algn="r" rtl="1"/>
            <a:r>
              <a:rPr lang="ar-SY" sz="2800" dirty="0" smtClean="0"/>
              <a:t>تستخدم لايجاد الاخطاء والتصحيح في الشيفرة </a:t>
            </a:r>
          </a:p>
          <a:p>
            <a:pPr marL="274320" lvl="1" indent="0" algn="r" rtl="1">
              <a:buNone/>
            </a:pPr>
            <a:endParaRPr lang="ar-SY" sz="2800" dirty="0"/>
          </a:p>
          <a:p>
            <a:pPr marL="274320" lvl="1" indent="0" algn="r" rtl="1">
              <a:buNone/>
            </a:pPr>
            <a:r>
              <a:rPr lang="ar-SY" sz="2800" b="1" dirty="0" smtClean="0"/>
              <a:t>قراءة المدخل</a:t>
            </a:r>
            <a:r>
              <a:rPr lang="en-US" sz="2800" dirty="0"/>
              <a:t>PORT VIEW </a:t>
            </a:r>
            <a:r>
              <a:rPr lang="ar-SY" sz="2800" dirty="0" smtClean="0"/>
              <a:t> هو اسهل طريقة لمعرفة معطيات المستشعر (الحساس)!</a:t>
            </a:r>
            <a:endParaRPr lang="en-US" sz="2800" dirty="0" smtClean="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Tree>
    <p:extLst>
      <p:ext uri="{BB962C8B-B14F-4D97-AF65-F5344CB8AC3E}">
        <p14:creationId xmlns:p14="http://schemas.microsoft.com/office/powerpoint/2010/main" val="11053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Y" b="1" dirty="0" smtClean="0"/>
              <a:t>كيف تستطيع مشاهدة القراءة؟</a:t>
            </a:r>
            <a:endParaRPr lang="en-US" b="1" dirty="0"/>
          </a:p>
        </p:txBody>
      </p:sp>
      <p:sp>
        <p:nvSpPr>
          <p:cNvPr id="3" name="Content Placeholder 2"/>
          <p:cNvSpPr>
            <a:spLocks noGrp="1"/>
          </p:cNvSpPr>
          <p:nvPr>
            <p:ph idx="1"/>
          </p:nvPr>
        </p:nvSpPr>
        <p:spPr>
          <a:xfrm>
            <a:off x="115614" y="974836"/>
            <a:ext cx="8535678" cy="2574772"/>
          </a:xfrm>
        </p:spPr>
        <p:txBody>
          <a:bodyPr>
            <a:noAutofit/>
          </a:bodyPr>
          <a:lstStyle/>
          <a:p>
            <a:pPr marL="342900" indent="-342900" algn="r" rtl="1">
              <a:spcBef>
                <a:spcPts val="0"/>
              </a:spcBef>
              <a:buFont typeface="Arial" charset="0"/>
              <a:buChar char="•"/>
            </a:pPr>
            <a:r>
              <a:rPr lang="ar-SY" sz="2400" dirty="0" smtClean="0">
                <a:solidFill>
                  <a:srgbClr val="00B900"/>
                </a:solidFill>
              </a:rPr>
              <a:t>الخطوة 1:</a:t>
            </a:r>
            <a:r>
              <a:rPr lang="en-US" sz="2400" b="0" dirty="0" smtClean="0">
                <a:solidFill>
                  <a:srgbClr val="00B900"/>
                </a:solidFill>
              </a:rPr>
              <a:t> </a:t>
            </a:r>
          </a:p>
          <a:p>
            <a:pPr marL="800100" lvl="1" indent="-342900" algn="r" rtl="1">
              <a:spcBef>
                <a:spcPts val="0"/>
              </a:spcBef>
              <a:buFont typeface="Arial" charset="0"/>
              <a:buChar char="•"/>
            </a:pPr>
            <a:r>
              <a:rPr lang="ar-SY" sz="2400" b="0" dirty="0" smtClean="0">
                <a:solidFill>
                  <a:srgbClr val="00B900"/>
                </a:solidFill>
              </a:rPr>
              <a:t>اضغط على ازرار اليمين او اليسار للمتحكمة حتى ترى </a:t>
            </a:r>
            <a:r>
              <a:rPr lang="en-US" sz="2400" dirty="0">
                <a:solidFill>
                  <a:srgbClr val="00B900"/>
                </a:solidFill>
              </a:rPr>
              <a:t>“View</a:t>
            </a:r>
            <a:r>
              <a:rPr lang="en-US" sz="2400" dirty="0" smtClean="0">
                <a:solidFill>
                  <a:srgbClr val="00B900"/>
                </a:solidFill>
              </a:rPr>
              <a:t>”</a:t>
            </a:r>
            <a:r>
              <a:rPr lang="ar-SY" sz="2400" dirty="0" smtClean="0">
                <a:solidFill>
                  <a:srgbClr val="00B900"/>
                </a:solidFill>
              </a:rPr>
              <a:t> </a:t>
            </a:r>
            <a:r>
              <a:rPr lang="ar-SY" sz="2400" b="0" dirty="0" smtClean="0">
                <a:solidFill>
                  <a:srgbClr val="00B900"/>
                </a:solidFill>
              </a:rPr>
              <a:t>مشاهدة </a:t>
            </a:r>
          </a:p>
          <a:p>
            <a:pPr marL="800100" lvl="1" indent="-342900" algn="r" rtl="1">
              <a:spcBef>
                <a:spcPts val="0"/>
              </a:spcBef>
              <a:buFont typeface="Arial" charset="0"/>
              <a:buChar char="•"/>
            </a:pPr>
            <a:r>
              <a:rPr lang="ar-SY" sz="2400" dirty="0" smtClean="0">
                <a:solidFill>
                  <a:srgbClr val="00B900"/>
                </a:solidFill>
              </a:rPr>
              <a:t>اختر بالضغط على الزر الاورنج</a:t>
            </a:r>
            <a:endParaRPr lang="en-US" sz="2400" dirty="0" smtClean="0">
              <a:solidFill>
                <a:srgbClr val="00B900"/>
              </a:solidFill>
            </a:endParaRPr>
          </a:p>
          <a:p>
            <a:pPr marL="342900" indent="-342900" algn="r" rtl="1">
              <a:spcBef>
                <a:spcPts val="0"/>
              </a:spcBef>
              <a:buFont typeface="Arial" charset="0"/>
              <a:buChar char="•"/>
            </a:pPr>
            <a:r>
              <a:rPr lang="ar-SY" sz="2400" dirty="0" smtClean="0">
                <a:solidFill>
                  <a:srgbClr val="7030A0"/>
                </a:solidFill>
              </a:rPr>
              <a:t>الخطوة 2:</a:t>
            </a:r>
            <a:r>
              <a:rPr lang="en-US" sz="2400" dirty="0" smtClean="0">
                <a:solidFill>
                  <a:srgbClr val="7030A0"/>
                </a:solidFill>
              </a:rPr>
              <a:t> </a:t>
            </a:r>
          </a:p>
          <a:p>
            <a:pPr marL="800100" lvl="1" indent="-342900" algn="r" rtl="1">
              <a:spcBef>
                <a:spcPts val="0"/>
              </a:spcBef>
              <a:buFont typeface="Arial" charset="0"/>
              <a:buChar char="•"/>
            </a:pPr>
            <a:r>
              <a:rPr lang="ar-SY" sz="2400" dirty="0" smtClean="0">
                <a:solidFill>
                  <a:srgbClr val="7030A0"/>
                </a:solidFill>
              </a:rPr>
              <a:t>استخدم الازرار يمينا أو يسارا حتى تصل إلى معطيات المستشعر (الحساس) الذي ترغب قراءته</a:t>
            </a:r>
            <a:endParaRPr lang="en-US" sz="2400" dirty="0"/>
          </a:p>
          <a:p>
            <a:pPr marL="342900" indent="-342900" algn="r" rtl="1">
              <a:spcBef>
                <a:spcPts val="0"/>
              </a:spcBef>
              <a:buFont typeface="Arial" charset="0"/>
              <a:buChar char="•"/>
            </a:pPr>
            <a:r>
              <a:rPr lang="ar-SY" sz="2400" dirty="0" smtClean="0">
                <a:solidFill>
                  <a:srgbClr val="FF0000"/>
                </a:solidFill>
              </a:rPr>
              <a:t>الخطوة 3:</a:t>
            </a:r>
            <a:endParaRPr lang="en-US" sz="2400" dirty="0">
              <a:solidFill>
                <a:srgbClr val="FF0000"/>
              </a:solidFill>
            </a:endParaRPr>
          </a:p>
          <a:p>
            <a:pPr marL="800100" lvl="1" indent="-342900" algn="r" rtl="1">
              <a:spcBef>
                <a:spcPts val="0"/>
              </a:spcBef>
              <a:buFont typeface="Arial" charset="0"/>
              <a:buChar char="•"/>
            </a:pPr>
            <a:r>
              <a:rPr lang="ar-SY" sz="2400" dirty="0" smtClean="0">
                <a:solidFill>
                  <a:srgbClr val="FF0000"/>
                </a:solidFill>
              </a:rPr>
              <a:t>استخدم الازرار يمينا او يسارا لاختيار رقم المدخل الذي يتصل اليه المستشعر</a:t>
            </a:r>
            <a:endParaRPr lang="en-US" sz="2400"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pic>
        <p:nvPicPr>
          <p:cNvPr id="6" name="Picture 5"/>
          <p:cNvPicPr>
            <a:picLocks noChangeAspect="1"/>
          </p:cNvPicPr>
          <p:nvPr/>
        </p:nvPicPr>
        <p:blipFill>
          <a:blip r:embed="rId3"/>
          <a:stretch>
            <a:fillRect/>
          </a:stretch>
        </p:blipFill>
        <p:spPr>
          <a:xfrm>
            <a:off x="1179098" y="4450552"/>
            <a:ext cx="6285683" cy="1802445"/>
          </a:xfrm>
          <a:prstGeom prst="rect">
            <a:avLst/>
          </a:prstGeom>
        </p:spPr>
      </p:pic>
      <p:sp>
        <p:nvSpPr>
          <p:cNvPr id="7" name="TextBox 6"/>
          <p:cNvSpPr txBox="1"/>
          <p:nvPr/>
        </p:nvSpPr>
        <p:spPr>
          <a:xfrm>
            <a:off x="1087395" y="6191791"/>
            <a:ext cx="6764507" cy="307777"/>
          </a:xfrm>
          <a:prstGeom prst="rect">
            <a:avLst/>
          </a:prstGeom>
          <a:noFill/>
        </p:spPr>
        <p:txBody>
          <a:bodyPr wrap="square" rtlCol="0">
            <a:spAutoFit/>
          </a:bodyPr>
          <a:lstStyle/>
          <a:p>
            <a:r>
              <a:rPr lang="en-US" sz="1400" dirty="0"/>
              <a:t>Image Credit: http://</a:t>
            </a:r>
            <a:r>
              <a:rPr lang="en-US" sz="1400" dirty="0" err="1"/>
              <a:t>dkc.squarespace.com</a:t>
            </a:r>
            <a:r>
              <a:rPr lang="en-US" sz="1400" dirty="0"/>
              <a:t>/</a:t>
            </a:r>
            <a:r>
              <a:rPr lang="en-US" sz="1400" dirty="0" err="1"/>
              <a:t>waddlebot</a:t>
            </a:r>
            <a:r>
              <a:rPr lang="en-US" sz="1400" dirty="0"/>
              <a:t>/</a:t>
            </a:r>
          </a:p>
        </p:txBody>
      </p:sp>
    </p:spTree>
    <p:extLst>
      <p:ext uri="{BB962C8B-B14F-4D97-AF65-F5344CB8AC3E}">
        <p14:creationId xmlns:p14="http://schemas.microsoft.com/office/powerpoint/2010/main" val="196079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001"/>
            <a:ext cx="8245475" cy="1371600"/>
          </a:xfrm>
        </p:spPr>
        <p:txBody>
          <a:bodyPr/>
          <a:lstStyle/>
          <a:p>
            <a:pPr algn="r" rtl="1"/>
            <a:r>
              <a:rPr lang="ar-SY" b="1" dirty="0" smtClean="0"/>
              <a:t>ماذا ترى من معطيات؟</a:t>
            </a:r>
            <a:endParaRPr lang="en-US" b="1" dirty="0"/>
          </a:p>
        </p:txBody>
      </p:sp>
      <p:sp>
        <p:nvSpPr>
          <p:cNvPr id="3" name="Content Placeholder 2"/>
          <p:cNvSpPr>
            <a:spLocks noGrp="1"/>
          </p:cNvSpPr>
          <p:nvPr>
            <p:ph idx="1"/>
          </p:nvPr>
        </p:nvSpPr>
        <p:spPr>
          <a:xfrm>
            <a:off x="154004" y="1543436"/>
            <a:ext cx="3641537" cy="3608366"/>
          </a:xfrm>
        </p:spPr>
        <p:txBody>
          <a:bodyPr>
            <a:noAutofit/>
          </a:bodyPr>
          <a:lstStyle/>
          <a:p>
            <a:pPr marL="342900" indent="-342900" algn="just" rtl="1">
              <a:buFont typeface="Arial" charset="0"/>
              <a:buChar char="•"/>
            </a:pPr>
            <a:r>
              <a:rPr lang="ar-SY" sz="2400" b="0" dirty="0" smtClean="0"/>
              <a:t>سوف تجد قيمة قراءة المستشعر</a:t>
            </a:r>
          </a:p>
          <a:p>
            <a:pPr marL="342900" indent="-342900" algn="just" rtl="1">
              <a:buFont typeface="Arial" charset="0"/>
              <a:buChar char="•"/>
            </a:pPr>
            <a:r>
              <a:rPr lang="ar-SY" sz="2400" b="0" dirty="0" smtClean="0"/>
              <a:t>سوف تتمكن من تحديد القيمة التي تستخدمها في البرنامج اكثر دقة</a:t>
            </a:r>
          </a:p>
          <a:p>
            <a:pPr marL="342900" indent="-342900" algn="just" rtl="1">
              <a:buFont typeface="Arial" charset="0"/>
              <a:buChar char="•"/>
            </a:pPr>
            <a:r>
              <a:rPr lang="ar-SY" sz="2400" b="0" dirty="0" smtClean="0"/>
              <a:t>او انك تستطيع استخدام هذه القيمة لفحص صحة، فيما إذا كانت قراءة الحساس كما هو مفترض.</a:t>
            </a:r>
          </a:p>
        </p:txBody>
      </p:sp>
      <p:sp>
        <p:nvSpPr>
          <p:cNvPr id="4" name="Footer Placeholder 3"/>
          <p:cNvSpPr>
            <a:spLocks noGrp="1"/>
          </p:cNvSpPr>
          <p:nvPr>
            <p:ph type="ftr" sz="quarter" idx="11"/>
          </p:nvPr>
        </p:nvSpPr>
        <p:spPr/>
        <p:txBody>
          <a:bodyPr/>
          <a:lstStyle/>
          <a:p>
            <a:r>
              <a:rPr lang="en-US" smtClean="0"/>
              <a:t>© EV3Lessons.com, 2017, (Last edit: 5/15/2017)</a:t>
            </a:r>
            <a:endParaRPr lang="en-US"/>
          </a:p>
        </p:txBody>
      </p:sp>
      <p:pic>
        <p:nvPicPr>
          <p:cNvPr id="8" name="Picture 7"/>
          <p:cNvPicPr>
            <a:picLocks noChangeAspect="1"/>
          </p:cNvPicPr>
          <p:nvPr/>
        </p:nvPicPr>
        <p:blipFill>
          <a:blip r:embed="rId2"/>
          <a:stretch>
            <a:fillRect/>
          </a:stretch>
        </p:blipFill>
        <p:spPr>
          <a:xfrm>
            <a:off x="3795542" y="1543436"/>
            <a:ext cx="4907133" cy="2050742"/>
          </a:xfrm>
          <a:prstGeom prst="rect">
            <a:avLst/>
          </a:prstGeom>
        </p:spPr>
      </p:pic>
      <p:sp>
        <p:nvSpPr>
          <p:cNvPr id="32" name="Content Placeholder 2"/>
          <p:cNvSpPr txBox="1">
            <a:spLocks/>
          </p:cNvSpPr>
          <p:nvPr/>
        </p:nvSpPr>
        <p:spPr>
          <a:xfrm>
            <a:off x="4056992" y="3952994"/>
            <a:ext cx="4372305" cy="212164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just" rtl="1"/>
            <a:r>
              <a:rPr lang="ar-SY" sz="2400" b="0" dirty="0" smtClean="0"/>
              <a:t>في هذا المثال، انت تقرأ قيم الضوء المنعكس من المدخل 3 لحساس الضوء. تم وضع الحساس فوق المساحة السوداء ثم فوق المساحة البيضاء وبعد مقارنة القيم يمكن للمبرمج تحديد قيمة العتبة  بدقة. </a:t>
            </a:r>
          </a:p>
        </p:txBody>
      </p:sp>
      <p:sp>
        <p:nvSpPr>
          <p:cNvPr id="34" name="TextBox 33"/>
          <p:cNvSpPr txBox="1"/>
          <p:nvPr/>
        </p:nvSpPr>
        <p:spPr>
          <a:xfrm>
            <a:off x="3628122" y="3588221"/>
            <a:ext cx="6764507" cy="307777"/>
          </a:xfrm>
          <a:prstGeom prst="rect">
            <a:avLst/>
          </a:prstGeom>
          <a:noFill/>
        </p:spPr>
        <p:txBody>
          <a:bodyPr wrap="square" rtlCol="0">
            <a:spAutoFit/>
          </a:bodyPr>
          <a:lstStyle/>
          <a:p>
            <a:r>
              <a:rPr lang="en-US" sz="1400" dirty="0"/>
              <a:t>Image Credit: http://</a:t>
            </a:r>
            <a:r>
              <a:rPr lang="en-US" sz="1400" dirty="0" err="1"/>
              <a:t>dkc.squarespace.com</a:t>
            </a:r>
            <a:r>
              <a:rPr lang="en-US" sz="1400" dirty="0"/>
              <a:t>/</a:t>
            </a:r>
            <a:r>
              <a:rPr lang="en-US" sz="1400" dirty="0" err="1"/>
              <a:t>waddlebot</a:t>
            </a:r>
            <a:r>
              <a:rPr lang="en-US" sz="1400" dirty="0"/>
              <a:t>/</a:t>
            </a:r>
          </a:p>
        </p:txBody>
      </p:sp>
    </p:spTree>
    <p:extLst>
      <p:ext uri="{BB962C8B-B14F-4D97-AF65-F5344CB8AC3E}">
        <p14:creationId xmlns:p14="http://schemas.microsoft.com/office/powerpoint/2010/main" val="6030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Y" b="1" dirty="0" smtClean="0"/>
              <a:t>قراءة المدخل فعالة</a:t>
            </a:r>
            <a:endParaRPr lang="en-US" b="1" dirty="0"/>
          </a:p>
        </p:txBody>
      </p:sp>
      <p:sp>
        <p:nvSpPr>
          <p:cNvPr id="3" name="Content Placeholder 2"/>
          <p:cNvSpPr>
            <a:spLocks noGrp="1"/>
          </p:cNvSpPr>
          <p:nvPr>
            <p:ph idx="1"/>
          </p:nvPr>
        </p:nvSpPr>
        <p:spPr>
          <a:xfrm>
            <a:off x="457200" y="1219200"/>
            <a:ext cx="8245474" cy="4906963"/>
          </a:xfrm>
        </p:spPr>
        <p:txBody>
          <a:bodyPr>
            <a:normAutofit/>
          </a:bodyPr>
          <a:lstStyle/>
          <a:p>
            <a:pPr algn="r" rtl="1"/>
            <a:r>
              <a:rPr lang="ar-SY" sz="2800" dirty="0" smtClean="0"/>
              <a:t>كما تعرفت على مختلف الدروس </a:t>
            </a:r>
            <a:r>
              <a:rPr lang="en-US" sz="2800" dirty="0" smtClean="0"/>
              <a:t>EV3Lessons.com</a:t>
            </a:r>
            <a:r>
              <a:rPr lang="ar-SY" sz="2800" dirty="0" smtClean="0"/>
              <a:t> عادة ستستعمل قراءة المدخل</a:t>
            </a:r>
          </a:p>
          <a:p>
            <a:pPr algn="r" rtl="1"/>
            <a:r>
              <a:rPr lang="ar-SY" sz="2800" dirty="0" smtClean="0"/>
              <a:t>وعندما تكمل كل تحدي، فكر كيف يمكن </a:t>
            </a:r>
            <a:r>
              <a:rPr lang="ar-SY" sz="2800" dirty="0"/>
              <a:t>ان تساعدك </a:t>
            </a:r>
            <a:r>
              <a:rPr lang="ar-SY" sz="2800" dirty="0" smtClean="0"/>
              <a:t>قراءة المدخل في ايجاد الحل افضل</a:t>
            </a:r>
          </a:p>
          <a:p>
            <a:pPr algn="r" rtl="1"/>
            <a:r>
              <a:rPr lang="ar-SY" sz="2800" dirty="0" smtClean="0"/>
              <a:t>تحتوي الصفحة التالية على عدد من الامثلة حاول ان تتفاعل معها</a:t>
            </a:r>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6</a:t>
            </a:fld>
            <a:endParaRPr lang="en-US" dirty="0"/>
          </a:p>
        </p:txBody>
      </p:sp>
    </p:spTree>
    <p:extLst>
      <p:ext uri="{BB962C8B-B14F-4D97-AF65-F5344CB8AC3E}">
        <p14:creationId xmlns:p14="http://schemas.microsoft.com/office/powerpoint/2010/main" val="3998070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rtl="1"/>
            <a:r>
              <a:rPr lang="ar-SY" sz="2000" b="1" dirty="0" smtClean="0"/>
              <a:t>مسائل أخرى يمكن أن نجد حل لها من خلال مشاهدة المدخل</a:t>
            </a:r>
            <a:endParaRPr lang="en-US" sz="2000" b="1" dirty="0"/>
          </a:p>
        </p:txBody>
      </p:sp>
      <p:sp>
        <p:nvSpPr>
          <p:cNvPr id="3" name="Content Placeholder 2"/>
          <p:cNvSpPr>
            <a:spLocks noGrp="1"/>
          </p:cNvSpPr>
          <p:nvPr>
            <p:ph idx="1"/>
          </p:nvPr>
        </p:nvSpPr>
        <p:spPr>
          <a:xfrm>
            <a:off x="830317" y="654388"/>
            <a:ext cx="7987863" cy="4945117"/>
          </a:xfrm>
        </p:spPr>
        <p:txBody>
          <a:bodyPr>
            <a:noAutofit/>
          </a:bodyPr>
          <a:lstStyle/>
          <a:p>
            <a:pPr algn="r" rtl="1"/>
            <a:r>
              <a:rPr lang="ar-SY" sz="1800" dirty="0" smtClean="0"/>
              <a:t>التحدي 1: برمج اسهل/ اكثر دقة</a:t>
            </a:r>
          </a:p>
          <a:p>
            <a:pPr algn="r" rtl="1"/>
            <a:r>
              <a:rPr lang="ar-SY" sz="1800" dirty="0" smtClean="0"/>
              <a:t>اريد أن أذهب من نقطة البداية حتى موديل الليغو. استمر بالتوقع والتحقق. كيف يمكن أن أتحقق من صحة موديل الليغو؟</a:t>
            </a:r>
          </a:p>
          <a:p>
            <a:pPr algn="r" rtl="1"/>
            <a:r>
              <a:rPr lang="ar-SY" sz="1800" dirty="0" smtClean="0"/>
              <a:t>التحدي2</a:t>
            </a:r>
            <a:r>
              <a:rPr lang="ar-SY" sz="1800" dirty="0"/>
              <a:t>: برمج اسهل/ اكثر </a:t>
            </a:r>
            <a:r>
              <a:rPr lang="ar-SY" sz="1800" dirty="0" smtClean="0"/>
              <a:t>دقة</a:t>
            </a:r>
          </a:p>
          <a:p>
            <a:pPr algn="r" rtl="1"/>
            <a:r>
              <a:rPr lang="ar-SY" sz="1800" dirty="0" smtClean="0"/>
              <a:t>اريد أن يلتف الروبوت 90 درجة. إن الدوران 90 درجة بالواقع هو ليس ببلوك الحركة. لهذا، كم يجب على الروبوت أن يدور من أجل أن يصنع زاوية 90 درجة؟</a:t>
            </a:r>
          </a:p>
          <a:p>
            <a:pPr algn="r" rtl="1"/>
            <a:r>
              <a:rPr lang="ar-SY" sz="1800" dirty="0" smtClean="0"/>
              <a:t>التحدي 3: تصحيح الشيفرة</a:t>
            </a:r>
          </a:p>
          <a:p>
            <a:pPr algn="r" rtl="1"/>
            <a:r>
              <a:rPr lang="ar-SY" sz="1800" dirty="0" smtClean="0"/>
              <a:t>لا يقوم الروبوت بملاحقة الخط الأخضر الذي برمجته ليقوم بذلك. لماذا؟ ما هو اللون الذي يظنه الروبوت للخط الأخضر؟ حاول وضع الروبوت على اجسام مختلفة وأجزاء من صورة_ ما الالوان أو قيم شدة الضوء المنعكسة التي استطاع الروبوت قرأتها وهل هي متطابقة مع الواقع؟</a:t>
            </a:r>
          </a:p>
          <a:p>
            <a:pPr algn="r" rtl="1"/>
            <a:r>
              <a:rPr lang="ar-SY" sz="1800" dirty="0" smtClean="0"/>
              <a:t>التحدي 4: افحص البناء</a:t>
            </a:r>
          </a:p>
          <a:p>
            <a:pPr algn="r" rtl="1"/>
            <a:r>
              <a:rPr lang="ar-SY" sz="1800" dirty="0" smtClean="0"/>
              <a:t>صنعت روبوتي بمستشعرلمس متواجد إلى الداخل قليلاً في الروبوت</a:t>
            </a:r>
            <a:r>
              <a:rPr lang="ar-SY" sz="1800" dirty="0"/>
              <a:t>. </a:t>
            </a:r>
            <a:r>
              <a:rPr lang="ar-SY" sz="1800" dirty="0" smtClean="0"/>
              <a:t>كيف يمكن أن أتأكد أن الحساس مضغوط.</a:t>
            </a:r>
          </a:p>
          <a:p>
            <a:pPr algn="r" rtl="1"/>
            <a:r>
              <a:rPr lang="ar-SY" sz="1800" dirty="0" smtClean="0"/>
              <a:t>التحدي 5: اختبر المستشعرات (الحساسات)</a:t>
            </a:r>
          </a:p>
          <a:p>
            <a:pPr algn="r" rtl="1"/>
            <a:r>
              <a:rPr lang="ar-SY" sz="1800" dirty="0" smtClean="0"/>
              <a:t>قمت ببرمجة روبوتي على أن يتوقف عندما يكون المستشعر الفوق صوتي على مسافة 20 سم. لكنه يتوقف قبل ذلك. هل يا ترى يعمل الحساس بشكل صحيح؟ كيف يمكن أن ارى ماذا يقرأ المستشعر؟</a:t>
            </a:r>
            <a:endParaRPr lang="ar-SY" sz="1800" dirty="0"/>
          </a:p>
        </p:txBody>
      </p:sp>
      <p:sp>
        <p:nvSpPr>
          <p:cNvPr id="4" name="Footer Placeholder 3"/>
          <p:cNvSpPr>
            <a:spLocks noGrp="1"/>
          </p:cNvSpPr>
          <p:nvPr>
            <p:ph type="ftr" sz="quarter" idx="11"/>
          </p:nvPr>
        </p:nvSpPr>
        <p:spPr/>
        <p:txBody>
          <a:bodyPr/>
          <a:lstStyle/>
          <a:p>
            <a:r>
              <a:rPr lang="en-US" dirty="0" smtClean="0"/>
              <a:t>© EV3Lessons.com, 2016, (Last edit: 7/04/2016)</a:t>
            </a:r>
            <a:endParaRPr lang="en-US" dirty="0"/>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dirty="0"/>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9111" y="3825144"/>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8009" y="4997859"/>
            <a:ext cx="964140" cy="601646"/>
          </a:xfrm>
          <a:prstGeom prst="rect">
            <a:avLst/>
          </a:prstGeom>
        </p:spPr>
      </p:pic>
      <p:cxnSp>
        <p:nvCxnSpPr>
          <p:cNvPr id="12" name="Straight Connector 11"/>
          <p:cNvCxnSpPr/>
          <p:nvPr/>
        </p:nvCxnSpPr>
        <p:spPr>
          <a:xfrm flipV="1">
            <a:off x="298010" y="2749102"/>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98010" y="1348284"/>
            <a:ext cx="783440" cy="783440"/>
          </a:xfrm>
          <a:prstGeom prst="rect">
            <a:avLst/>
          </a:prstGeom>
        </p:spPr>
      </p:pic>
      <p:pic>
        <p:nvPicPr>
          <p:cNvPr id="7" name="Picture 6"/>
          <p:cNvPicPr>
            <a:picLocks noChangeAspect="1"/>
          </p:cNvPicPr>
          <p:nvPr/>
        </p:nvPicPr>
        <p:blipFill>
          <a:blip r:embed="rId6"/>
          <a:stretch>
            <a:fillRect/>
          </a:stretch>
        </p:blipFill>
        <p:spPr>
          <a:xfrm>
            <a:off x="298010" y="472787"/>
            <a:ext cx="964140" cy="642760"/>
          </a:xfrm>
          <a:prstGeom prst="rect">
            <a:avLst/>
          </a:prstGeom>
        </p:spPr>
      </p:pic>
    </p:spTree>
    <p:extLst>
      <p:ext uri="{BB962C8B-B14F-4D97-AF65-F5344CB8AC3E}">
        <p14:creationId xmlns:p14="http://schemas.microsoft.com/office/powerpoint/2010/main" val="262344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Y" b="1" dirty="0"/>
              <a:t>ائتمانات</a:t>
            </a:r>
            <a:endParaRPr lang="en-US" b="1" dirty="0"/>
          </a:p>
        </p:txBody>
      </p:sp>
      <p:sp>
        <p:nvSpPr>
          <p:cNvPr id="3" name="Content Placeholder 2"/>
          <p:cNvSpPr>
            <a:spLocks noGrp="1"/>
          </p:cNvSpPr>
          <p:nvPr>
            <p:ph idx="1"/>
          </p:nvPr>
        </p:nvSpPr>
        <p:spPr>
          <a:xfrm>
            <a:off x="457200" y="1365162"/>
            <a:ext cx="8245474" cy="4761002"/>
          </a:xfrm>
        </p:spPr>
        <p:txBody>
          <a:bodyPr/>
          <a:lstStyle/>
          <a:p>
            <a:pPr marL="342900" indent="-342900" algn="r" rtl="1">
              <a:buFont typeface="Arial" charset="0"/>
              <a:buChar char="•"/>
            </a:pPr>
            <a:r>
              <a:rPr lang="ar-SY" dirty="0"/>
              <a:t>صممت هذه الدروس التعليمية من قبل سانجي سهشان و ارفيند سهشان</a:t>
            </a:r>
          </a:p>
          <a:p>
            <a:pPr marL="342900" indent="-342900">
              <a:buFont typeface="Arial" charset="0"/>
              <a:buChar char="•"/>
            </a:pPr>
            <a:r>
              <a:rPr lang="en-US" dirty="0" smtClean="0"/>
              <a:t>This </a:t>
            </a:r>
            <a:r>
              <a:rPr lang="en-US" dirty="0"/>
              <a:t>tutorial was created by Sanjay </a:t>
            </a:r>
            <a:r>
              <a:rPr lang="en-US" dirty="0" err="1"/>
              <a:t>Seshan</a:t>
            </a:r>
            <a:r>
              <a:rPr lang="en-US" dirty="0"/>
              <a:t> and Arvind </a:t>
            </a:r>
            <a:r>
              <a:rPr lang="en-US" dirty="0" err="1" smtClean="0"/>
              <a:t>Seshan</a:t>
            </a:r>
            <a:endParaRPr lang="en-US" dirty="0" smtClean="0"/>
          </a:p>
          <a:p>
            <a:pPr marL="342900" indent="-342900" algn="r" rtl="1">
              <a:buFont typeface="Arial" charset="0"/>
              <a:buChar char="•"/>
            </a:pPr>
            <a:r>
              <a:rPr lang="ar-SY" dirty="0" smtClean="0"/>
              <a:t>يوجد العديد </a:t>
            </a:r>
            <a:r>
              <a:rPr lang="ar-SY" dirty="0"/>
              <a:t>من الدروس على الموقع </a:t>
            </a:r>
            <a:r>
              <a:rPr lang="en-US" dirty="0"/>
              <a:t>www.ev3lessons.com</a:t>
            </a:r>
          </a:p>
          <a:p>
            <a:pPr marL="342900" indent="-342900">
              <a:buFont typeface="Arial" charset="0"/>
              <a:buChar char="•"/>
            </a:pPr>
            <a:r>
              <a:rPr lang="en-US" dirty="0" smtClean="0"/>
              <a:t> </a:t>
            </a:r>
            <a:r>
              <a:rPr lang="en-US" dirty="0"/>
              <a:t>More lessons at </a:t>
            </a:r>
            <a:r>
              <a:rPr lang="en-US" dirty="0" smtClean="0">
                <a:hlinkClick r:id="rId3"/>
              </a:rPr>
              <a:t>www.ev3lessons.com</a:t>
            </a:r>
            <a:endParaRPr lang="ar-SY" dirty="0" smtClean="0"/>
          </a:p>
          <a:p>
            <a:pPr marL="342900" indent="-342900" algn="r" rtl="1">
              <a:buFont typeface="Arial" charset="0"/>
              <a:buChar char="•"/>
            </a:pPr>
            <a:r>
              <a:rPr lang="ar-SA" b="0" dirty="0">
                <a:latin typeface="Simplified Arabic" panose="02020603050405020304" pitchFamily="18" charset="-78"/>
                <a:cs typeface="Simplified Arabic" panose="02020603050405020304" pitchFamily="18" charset="-78"/>
              </a:rPr>
              <a:t>قام بتعريب هذا العمل </a:t>
            </a:r>
            <a:r>
              <a:rPr lang="ar-SY" b="0" dirty="0">
                <a:latin typeface="Simplified Arabic" panose="02020603050405020304" pitchFamily="18" charset="-78"/>
                <a:cs typeface="Simplified Arabic" panose="02020603050405020304" pitchFamily="18" charset="-78"/>
              </a:rPr>
              <a:t>الدكتور أحمد المالح</a:t>
            </a:r>
            <a:r>
              <a:rPr lang="ar-SA" b="0" dirty="0">
                <a:latin typeface="Simplified Arabic" panose="02020603050405020304" pitchFamily="18" charset="-78"/>
                <a:cs typeface="Simplified Arabic" panose="02020603050405020304" pitchFamily="18" charset="-78"/>
              </a:rPr>
              <a:t>، البريد الإلكتروني: </a:t>
            </a:r>
            <a:r>
              <a:rPr lang="en-US" sz="1800" dirty="0">
                <a:latin typeface="Simplified Arabic" panose="02020603050405020304" pitchFamily="18" charset="-78"/>
                <a:cs typeface="Simplified Arabic" panose="02020603050405020304" pitchFamily="18" charset="-78"/>
              </a:rPr>
              <a:t>ahmad.maleh@gmail.com</a:t>
            </a:r>
            <a:endParaRPr lang="en-US" dirty="0"/>
          </a:p>
          <a:p>
            <a:pPr marL="342900" indent="-342900">
              <a:buFont typeface="Arial" charset="0"/>
              <a:buChar char="•"/>
            </a:pPr>
            <a:endParaRPr lang="en-US" dirty="0"/>
          </a:p>
        </p:txBody>
      </p:sp>
      <p:sp>
        <p:nvSpPr>
          <p:cNvPr id="4" name="Footer Placeholder 3"/>
          <p:cNvSpPr>
            <a:spLocks noGrp="1"/>
          </p:cNvSpPr>
          <p:nvPr>
            <p:ph type="ftr" sz="quarter" idx="11"/>
          </p:nvPr>
        </p:nvSpPr>
        <p:spPr/>
        <p:txBody>
          <a:bodyPr/>
          <a:lstStyle/>
          <a:p>
            <a:r>
              <a:rPr lang="sk-SK" smtClean="0"/>
              <a:t>© 2016 EV3Lessons.com, Last Edit 7/07/2016</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8</a:t>
            </a:fld>
            <a:endParaRPr lang="en-US"/>
          </a:p>
        </p:txBody>
      </p:sp>
      <p:sp>
        <p:nvSpPr>
          <p:cNvPr id="5" name="Rectangle 1"/>
          <p:cNvSpPr>
            <a:spLocks noChangeArrowheads="1"/>
          </p:cNvSpPr>
          <p:nvPr/>
        </p:nvSpPr>
        <p:spPr bwMode="auto">
          <a:xfrm>
            <a:off x="457199" y="5238069"/>
            <a:ext cx="7913347" cy="1231106"/>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lang="en-US" altLang="en-US" sz="2000" dirty="0">
                <a:solidFill>
                  <a:srgbClr val="4374B7"/>
                </a:solidFill>
                <a:latin typeface="Helvetica Neue"/>
              </a:rPr>
              <a:t>     </a:t>
            </a:r>
            <a:r>
              <a:rPr lang="ar-SY" altLang="en-US" sz="2000" dirty="0" smtClean="0">
                <a:solidFill>
                  <a:srgbClr val="4374B7"/>
                </a:solidFill>
                <a:latin typeface="Helvetica Neue"/>
              </a:rPr>
              <a:t>ت</a:t>
            </a:r>
            <a:r>
              <a:rPr lang="ar-SY" altLang="en-US" sz="2000" dirty="0" smtClean="0">
                <a:solidFill>
                  <a:srgbClr val="000000"/>
                </a:solidFill>
                <a:latin typeface="Helvetica Neue"/>
              </a:rPr>
              <a:t>م </a:t>
            </a:r>
            <a:r>
              <a:rPr lang="ar-SY" altLang="en-US" sz="2000" dirty="0">
                <a:solidFill>
                  <a:srgbClr val="000000"/>
                </a:solidFill>
                <a:latin typeface="Helvetica Neue"/>
              </a:rPr>
              <a:t>هذا العمل ضمن التراخيص اللاتجارية</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Helvetica Neue"/>
              </a:rPr>
              <a:t> </a:t>
            </a:r>
            <a:r>
              <a:rPr kumimoji="0" lang="en-US" altLang="en-US" sz="2000" b="0" i="0" u="none" strike="noStrike" cap="none" normalizeH="0" baseline="0" dirty="0">
                <a:ln>
                  <a:noFill/>
                </a:ln>
                <a:solidFill>
                  <a:srgbClr val="4374B7"/>
                </a:solidFill>
                <a:effectLst/>
                <a:latin typeface="Helvetica Neue"/>
                <a:hlinkClick r:id="rId4"/>
              </a:rPr>
              <a:t>Creative Commons Attribution-</a:t>
            </a:r>
            <a:r>
              <a:rPr kumimoji="0" lang="en-US" altLang="en-US" sz="2000" b="0" i="0" u="none" strike="noStrike" cap="none" normalizeH="0" baseline="0" dirty="0" err="1">
                <a:ln>
                  <a:noFill/>
                </a:ln>
                <a:solidFill>
                  <a:srgbClr val="4374B7"/>
                </a:solidFill>
                <a:effectLst/>
                <a:latin typeface="Helvetica Neue"/>
                <a:hlinkClick r:id="rId4"/>
              </a:rPr>
              <a:t>NonCommercial</a:t>
            </a:r>
            <a:r>
              <a:rPr kumimoji="0" lang="en-US" altLang="en-US" sz="2000" b="0" i="0" u="none" strike="noStrike" cap="none" normalizeH="0" baseline="0" dirty="0">
                <a:ln>
                  <a:noFill/>
                </a:ln>
                <a:solidFill>
                  <a:srgbClr val="4374B7"/>
                </a:solidFill>
                <a:effectLst/>
                <a:latin typeface="Helvetica Neue"/>
                <a:hlinkClick r:id="rId4"/>
              </a:rPr>
              <a:t>-</a:t>
            </a:r>
            <a:r>
              <a:rPr kumimoji="0" lang="en-US" altLang="en-US" sz="2000" b="0" i="0" u="none" strike="noStrike" cap="none" normalizeH="0" baseline="0" dirty="0" err="1">
                <a:ln>
                  <a:noFill/>
                </a:ln>
                <a:solidFill>
                  <a:srgbClr val="4374B7"/>
                </a:solidFill>
                <a:effectLst/>
                <a:latin typeface="Helvetica Neue"/>
                <a:hlinkClick r:id="rId4"/>
              </a:rPr>
              <a:t>ShareAlike</a:t>
            </a:r>
            <a:r>
              <a:rPr kumimoji="0" lang="en-US" altLang="en-US" sz="2000" b="0" i="0" u="none" strike="noStrike" cap="none" normalizeH="0" baseline="0" dirty="0">
                <a:ln>
                  <a:noFill/>
                </a:ln>
                <a:solidFill>
                  <a:srgbClr val="4374B7"/>
                </a:solidFill>
                <a:effectLst/>
                <a:latin typeface="Helvetica Neue"/>
                <a:hlinkClick r:id="rId4"/>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2878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beginner</Template>
  <TotalTime>7039</TotalTime>
  <Words>621</Words>
  <Application>Microsoft Office PowerPoint</Application>
  <PresentationFormat>On-screen Show (4:3)</PresentationFormat>
  <Paragraphs>71</Paragraphs>
  <Slides>8</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Helvetica Neue</vt:lpstr>
      <vt:lpstr>Arial</vt:lpstr>
      <vt:lpstr>Arial Black</vt:lpstr>
      <vt:lpstr>Calibri</vt:lpstr>
      <vt:lpstr>Calibri Light</vt:lpstr>
      <vt:lpstr>Simplified Arabic</vt:lpstr>
      <vt:lpstr>Tahoma</vt:lpstr>
      <vt:lpstr>beginner</vt:lpstr>
      <vt:lpstr>Custom Design</vt:lpstr>
      <vt:lpstr>البرمجة للمبتدئين</vt:lpstr>
      <vt:lpstr>الأهداف الدراسية</vt:lpstr>
      <vt:lpstr>لماذا تحتاج لمعطيات المستشعرات؟</vt:lpstr>
      <vt:lpstr>كيف تستطيع مشاهدة القراءة؟</vt:lpstr>
      <vt:lpstr>ماذا ترى من معطيات؟</vt:lpstr>
      <vt:lpstr>قراءة المدخل فعالة</vt:lpstr>
      <vt:lpstr>مسائل أخرى يمكن أن نجد حل لها من خلال مشاهدة المدخل</vt:lpstr>
      <vt:lpstr>ائتمانات</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ahmad maleh</dc:creator>
  <cp:lastModifiedBy>maleh ahmad</cp:lastModifiedBy>
  <cp:revision>52</cp:revision>
  <cp:lastPrinted>2017-05-15T13:19:28Z</cp:lastPrinted>
  <dcterms:created xsi:type="dcterms:W3CDTF">2014-08-07T02:19:13Z</dcterms:created>
  <dcterms:modified xsi:type="dcterms:W3CDTF">2018-11-20T02:32:12Z</dcterms:modified>
</cp:coreProperties>
</file>