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8"/>
  </p:notesMasterIdLst>
  <p:sldIdLst>
    <p:sldId id="256" r:id="rId3"/>
    <p:sldId id="407" r:id="rId4"/>
    <p:sldId id="419" r:id="rId5"/>
    <p:sldId id="420" r:id="rId6"/>
    <p:sldId id="409" r:id="rId7"/>
    <p:sldId id="421" r:id="rId8"/>
    <p:sldId id="422" r:id="rId9"/>
    <p:sldId id="423" r:id="rId10"/>
    <p:sldId id="344" r:id="rId11"/>
    <p:sldId id="424" r:id="rId12"/>
    <p:sldId id="425" r:id="rId13"/>
    <p:sldId id="426" r:id="rId14"/>
    <p:sldId id="427" r:id="rId15"/>
    <p:sldId id="428" r:id="rId16"/>
    <p:sldId id="4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4"/>
    <p:restoredTop sz="94613"/>
  </p:normalViewPr>
  <p:slideViewPr>
    <p:cSldViewPr snapToGrid="0" snapToObjects="1">
      <p:cViewPr>
        <p:scale>
          <a:sx n="69" d="100"/>
          <a:sy n="69" d="100"/>
        </p:scale>
        <p:origin x="576"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B67714-547E-8A4E-AE1C-9E3378A836DF}" type="slidenum">
              <a:rPr lang="en-US" smtClean="0"/>
              <a:t>1</a:t>
            </a:fld>
            <a:endParaRPr lang="en-US"/>
          </a:p>
        </p:txBody>
      </p:sp>
    </p:spTree>
    <p:extLst>
      <p:ext uri="{BB962C8B-B14F-4D97-AF65-F5344CB8AC3E}">
        <p14:creationId xmlns:p14="http://schemas.microsoft.com/office/powerpoint/2010/main" val="997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343985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15</a:t>
            </a:fld>
            <a:endParaRPr lang="en-US"/>
          </a:p>
        </p:txBody>
      </p:sp>
    </p:spTree>
    <p:extLst>
      <p:ext uri="{BB962C8B-B14F-4D97-AF65-F5344CB8AC3E}">
        <p14:creationId xmlns:p14="http://schemas.microsoft.com/office/powerpoint/2010/main" val="109725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877"/>
            <a:ext cx="4208318" cy="282095"/>
          </a:xfrm>
        </p:spPr>
        <p:txBody>
          <a:bodyPr/>
          <a:lstStyle/>
          <a:p>
            <a:r>
              <a:rPr lang="en-US"/>
              <a:t>© EV3Tutorials.com, 2019, (Last edit: 5/25/2019)</a:t>
            </a:r>
          </a:p>
        </p:txBody>
      </p:sp>
      <p:sp>
        <p:nvSpPr>
          <p:cNvPr id="6" name="Slide Number Placeholder 5"/>
          <p:cNvSpPr>
            <a:spLocks noGrp="1"/>
          </p:cNvSpPr>
          <p:nvPr>
            <p:ph type="sldNum" sz="quarter" idx="12"/>
          </p:nvPr>
        </p:nvSpPr>
        <p:spPr>
          <a:xfrm>
            <a:off x="8484243" y="6341735"/>
            <a:ext cx="588319"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14" name="Title 1"/>
          <p:cNvSpPr>
            <a:spLocks noGrp="1"/>
          </p:cNvSpPr>
          <p:nvPr>
            <p:ph type="ctrTitle"/>
          </p:nvPr>
        </p:nvSpPr>
        <p:spPr>
          <a:xfrm>
            <a:off x="502904" y="5741852"/>
            <a:ext cx="8117227" cy="602769"/>
          </a:xfrm>
        </p:spPr>
        <p:txBody>
          <a:bodyPr>
            <a:noAutofit/>
          </a:bodyPr>
          <a:lstStyle>
            <a:lvl1pPr>
              <a:defRPr sz="2800"/>
            </a:lvl1pPr>
          </a:lstStyle>
          <a:p>
            <a:pPr algn="ctr"/>
            <a:r>
              <a:rPr lang="en-US" sz="3200" dirty="0"/>
              <a:t>Click to edit Master title style</a:t>
            </a:r>
          </a:p>
        </p:txBody>
      </p:sp>
      <p:sp>
        <p:nvSpPr>
          <p:cNvPr id="15" name="TextBox 14"/>
          <p:cNvSpPr txBox="1"/>
          <p:nvPr/>
        </p:nvSpPr>
        <p:spPr>
          <a:xfrm>
            <a:off x="2078569" y="4119917"/>
            <a:ext cx="4965896" cy="369332"/>
          </a:xfrm>
          <a:prstGeom prst="rect">
            <a:avLst/>
          </a:prstGeom>
          <a:noFill/>
        </p:spPr>
        <p:txBody>
          <a:bodyPr wrap="square" rtlCol="0">
            <a:spAutoFit/>
          </a:bodyPr>
          <a:lstStyle/>
          <a:p>
            <a:pPr algn="ctr"/>
            <a:r>
              <a:rPr lang="en-US" sz="1800" dirty="0"/>
              <a:t>By Sanjay and Arvind </a:t>
            </a:r>
            <a:r>
              <a:rPr lang="en-US" sz="1800" dirty="0" err="1"/>
              <a:t>Seshan</a:t>
            </a:r>
            <a:endParaRPr lang="en-US" sz="1800" dirty="0"/>
          </a:p>
        </p:txBody>
      </p:sp>
      <p:pic>
        <p:nvPicPr>
          <p:cNvPr id="8" name="Picture 7">
            <a:extLst>
              <a:ext uri="{FF2B5EF4-FFF2-40B4-BE49-F238E27FC236}">
                <a16:creationId xmlns:a16="http://schemas.microsoft.com/office/drawing/2014/main" id="{6614EEE2-666E-8F4C-A948-25052E174EB9}"/>
              </a:ext>
            </a:extLst>
          </p:cNvPr>
          <p:cNvPicPr>
            <a:picLocks noChangeAspect="1"/>
          </p:cNvPicPr>
          <p:nvPr userDrawn="1"/>
        </p:nvPicPr>
        <p:blipFill>
          <a:blip r:embed="rId2"/>
          <a:stretch>
            <a:fillRect/>
          </a:stretch>
        </p:blipFill>
        <p:spPr>
          <a:xfrm>
            <a:off x="-143732" y="-328030"/>
            <a:ext cx="9410497" cy="3738992"/>
          </a:xfrm>
          <a:prstGeom prst="rect">
            <a:avLst/>
          </a:prstGeom>
        </p:spPr>
      </p:pic>
      <p:sp>
        <p:nvSpPr>
          <p:cNvPr id="16" name="Rectangle 15">
            <a:extLst>
              <a:ext uri="{FF2B5EF4-FFF2-40B4-BE49-F238E27FC236}">
                <a16:creationId xmlns:a16="http://schemas.microsoft.com/office/drawing/2014/main" id="{E80A9705-5526-0E49-83A1-9B5AAA5A885D}"/>
              </a:ext>
            </a:extLst>
          </p:cNvPr>
          <p:cNvSpPr/>
          <p:nvPr userDrawn="1"/>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9CFCD34-0109-8E49-9E2E-2D983E2A35D7}"/>
              </a:ext>
            </a:extLst>
          </p:cNvPr>
          <p:cNvSpPr/>
          <p:nvPr userDrawn="1"/>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1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644C55E1-FADC-7B44-8F17-038B2B774C72}"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1427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FE284031-FB67-4946-8905-780CFE4D56D3}"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4772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B984B9-9B16-A34A-BC96-2627578E6C97}"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154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4B0EFC-E2C9-C247-AEA6-A8AE439B93C0}"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089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6E433-FD96-DF42-A23B-272DA32401C5}"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12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523754-2C7C-9A45-BC11-C677D388A697}"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68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774FF4-3A7E-EF40-A7E6-EC690EC50CA5}" type="datetime1">
              <a:rPr lang="en-US" smtClean="0"/>
              <a:t>5/25/19</a:t>
            </a:fld>
            <a:endParaRPr lang="en-US"/>
          </a:p>
        </p:txBody>
      </p:sp>
      <p:sp>
        <p:nvSpPr>
          <p:cNvPr id="8" name="Footer Placeholder 7"/>
          <p:cNvSpPr>
            <a:spLocks noGrp="1"/>
          </p:cNvSpPr>
          <p:nvPr>
            <p:ph type="ftr" sz="quarter" idx="11"/>
          </p:nvPr>
        </p:nvSpPr>
        <p:spPr/>
        <p:txBody>
          <a:bodyPr/>
          <a:lstStyle/>
          <a:p>
            <a:r>
              <a:rPr lang="en-US"/>
              <a:t>© EV3Tutorials.com, 2019, (Last edit: 5/25/2019)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703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741325-7A0D-2A4F-B656-7662E96128FB}" type="datetime1">
              <a:rPr lang="en-US" smtClean="0"/>
              <a:t>5/25/19</a:t>
            </a:fld>
            <a:endParaRPr lang="en-US"/>
          </a:p>
        </p:txBody>
      </p:sp>
      <p:sp>
        <p:nvSpPr>
          <p:cNvPr id="4" name="Footer Placeholder 3"/>
          <p:cNvSpPr>
            <a:spLocks noGrp="1"/>
          </p:cNvSpPr>
          <p:nvPr>
            <p:ph type="ftr" sz="quarter" idx="11"/>
          </p:nvPr>
        </p:nvSpPr>
        <p:spPr/>
        <p:txBody>
          <a:bodyPr/>
          <a:lstStyle/>
          <a:p>
            <a:r>
              <a:rPr lang="en-US"/>
              <a:t>© EV3Tutorials.com, 2019, (Last edit: 5/25/2019)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8406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7DF26-4D5A-D740-B7B6-923C703D11BB}" type="datetime1">
              <a:rPr lang="en-US" smtClean="0"/>
              <a:t>5/25/19</a:t>
            </a:fld>
            <a:endParaRPr lang="en-US"/>
          </a:p>
        </p:txBody>
      </p:sp>
      <p:sp>
        <p:nvSpPr>
          <p:cNvPr id="3" name="Footer Placeholder 2"/>
          <p:cNvSpPr>
            <a:spLocks noGrp="1"/>
          </p:cNvSpPr>
          <p:nvPr>
            <p:ph type="ftr" sz="quarter" idx="11"/>
          </p:nvPr>
        </p:nvSpPr>
        <p:spPr/>
        <p:txBody>
          <a:bodyPr/>
          <a:lstStyle/>
          <a:p>
            <a:r>
              <a:rPr lang="en-US"/>
              <a:t>© EV3Tutorials.com, 2019, (Last edit: 5/25/2019)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18265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59482-4DB0-9443-8349-7302339D7185}"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774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2"/>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A8A19E51-8B26-C24B-BADF-82C5519D813A}" type="datetime1">
              <a:rPr lang="en-US" smtClean="0"/>
              <a:t>5/25/19</a:t>
            </a:fld>
            <a:endParaRPr lang="en-US"/>
          </a:p>
        </p:txBody>
      </p:sp>
      <p:sp>
        <p:nvSpPr>
          <p:cNvPr id="5" name="Footer Placeholder 4"/>
          <p:cNvSpPr>
            <a:spLocks noGrp="1"/>
          </p:cNvSpPr>
          <p:nvPr>
            <p:ph type="ftr" sz="quarter" idx="11"/>
          </p:nvPr>
        </p:nvSpPr>
        <p:spPr>
          <a:xfrm>
            <a:off x="457199" y="6492877"/>
            <a:ext cx="3667991" cy="283845"/>
          </a:xfrm>
        </p:spPr>
        <p:txBody>
          <a:bodyPr/>
          <a:lstStyle/>
          <a:p>
            <a:r>
              <a:rPr lang="en-US"/>
              <a:t>© EV3Tutorials.com, 2019, (Last edit: 5/25/2019)</a:t>
            </a:r>
          </a:p>
        </p:txBody>
      </p:sp>
      <p:sp>
        <p:nvSpPr>
          <p:cNvPr id="6" name="Slide Number Placeholder 5"/>
          <p:cNvSpPr>
            <a:spLocks noGrp="1"/>
          </p:cNvSpPr>
          <p:nvPr>
            <p:ph type="sldNum" sz="quarter" idx="12"/>
          </p:nvPr>
        </p:nvSpPr>
        <p:spPr>
          <a:xfrm>
            <a:off x="8457384" y="6376459"/>
            <a:ext cx="627256"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103146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10883A-D6DB-CF4D-8AC1-18D4A08A14C7}"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162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3E5A0-9220-2347-929D-BA36B301963A}"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75346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A490C-E0AC-4E4D-94B2-F4BE47794175}" type="datetime1">
              <a:rPr lang="en-US" smtClean="0"/>
              <a:t>5/25/19</a:t>
            </a:fld>
            <a:endParaRPr lang="en-US"/>
          </a:p>
        </p:txBody>
      </p:sp>
      <p:sp>
        <p:nvSpPr>
          <p:cNvPr id="5" name="Footer Placeholder 4"/>
          <p:cNvSpPr>
            <a:spLocks noGrp="1"/>
          </p:cNvSpPr>
          <p:nvPr>
            <p:ph type="ftr" sz="quarter" idx="11"/>
          </p:nvPr>
        </p:nvSpPr>
        <p:spPr/>
        <p:txBody>
          <a:bodyPr/>
          <a:lstStyle/>
          <a:p>
            <a:r>
              <a:rPr lang="en-US"/>
              <a:t>© EV3Tutorials.com, 2019, (Last edit: 5/25/2019)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883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2"/>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FC0C6490-9AA5-BC42-B781-3410FB78217A}" type="datetime1">
              <a:rPr lang="en-US" smtClean="0"/>
              <a:t>5/25/19</a:t>
            </a:fld>
            <a:endParaRPr lang="en-US"/>
          </a:p>
        </p:txBody>
      </p:sp>
      <p:sp>
        <p:nvSpPr>
          <p:cNvPr id="8" name="Slide Number Placeholder 7"/>
          <p:cNvSpPr>
            <a:spLocks noGrp="1"/>
          </p:cNvSpPr>
          <p:nvPr>
            <p:ph type="sldNum" sz="quarter" idx="11"/>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9" name="Footer Placeholder 8"/>
          <p:cNvSpPr>
            <a:spLocks noGrp="1"/>
          </p:cNvSpPr>
          <p:nvPr>
            <p:ph type="ftr" sz="quarter" idx="12"/>
          </p:nvPr>
        </p:nvSpPr>
        <p:spPr/>
        <p:txBody>
          <a:bodyPr/>
          <a:lstStyle/>
          <a:p>
            <a:r>
              <a:rPr lang="en-US"/>
              <a:t>© EV3Tutorials.com, 2019, (Last edit: 5/25/2019)</a:t>
            </a:r>
          </a:p>
        </p:txBody>
      </p:sp>
    </p:spTree>
    <p:extLst>
      <p:ext uri="{BB962C8B-B14F-4D97-AF65-F5344CB8AC3E}">
        <p14:creationId xmlns:p14="http://schemas.microsoft.com/office/powerpoint/2010/main" val="599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1"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4"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ACFE2F1C-0620-B44F-8E8D-5CC91CAE4DAE}"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3301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A8AA1EED-A959-5A42-962C-3E5CE6CC71BF}" type="datetime1">
              <a:rPr lang="en-US" smtClean="0"/>
              <a:t>5/25/19</a:t>
            </a:fld>
            <a:endParaRPr lang="en-US"/>
          </a:p>
        </p:txBody>
      </p:sp>
      <p:sp>
        <p:nvSpPr>
          <p:cNvPr id="8" name="Footer Placeholder 7"/>
          <p:cNvSpPr>
            <a:spLocks noGrp="1"/>
          </p:cNvSpPr>
          <p:nvPr>
            <p:ph type="ftr" sz="quarter" idx="11"/>
          </p:nvPr>
        </p:nvSpPr>
        <p:spPr/>
        <p:txBody>
          <a:bodyPr/>
          <a:lstStyle/>
          <a:p>
            <a:r>
              <a:rPr lang="en-US"/>
              <a:t>© EV3Tutorials.com, 2019, (Last edit: 5/25/2019)</a:t>
            </a:r>
          </a:p>
        </p:txBody>
      </p:sp>
      <p:sp>
        <p:nvSpPr>
          <p:cNvPr id="10"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795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A58DB300-61FF-DC45-BDFB-CD1B8EA8DD42}" type="datetime1">
              <a:rPr lang="en-US" smtClean="0"/>
              <a:t>5/25/19</a:t>
            </a:fld>
            <a:endParaRPr lang="en-US"/>
          </a:p>
        </p:txBody>
      </p:sp>
      <p:sp>
        <p:nvSpPr>
          <p:cNvPr id="4" name="Footer Placeholder 3"/>
          <p:cNvSpPr>
            <a:spLocks noGrp="1"/>
          </p:cNvSpPr>
          <p:nvPr>
            <p:ph type="ftr" sz="quarter" idx="11"/>
          </p:nvPr>
        </p:nvSpPr>
        <p:spPr/>
        <p:txBody>
          <a:bodyPr/>
          <a:lstStyle/>
          <a:p>
            <a:r>
              <a:rPr lang="en-US"/>
              <a:t>© EV3Tutorials.com, 2019, (Last edit: 5/25/2019)</a:t>
            </a:r>
          </a:p>
        </p:txBody>
      </p:sp>
      <p:sp>
        <p:nvSpPr>
          <p:cNvPr id="6"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78341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1"/>
            <a:ext cx="3429000" cy="304800"/>
          </a:xfrm>
          <a:prstGeom prst="rect">
            <a:avLst/>
          </a:prstGeom>
        </p:spPr>
        <p:txBody>
          <a:bodyPr/>
          <a:lstStyle/>
          <a:p>
            <a:fld id="{731380A9-B584-6B4C-8740-AB34D2208410}" type="datetime1">
              <a:rPr lang="en-US" smtClean="0"/>
              <a:t>5/25/19</a:t>
            </a:fld>
            <a:endParaRPr lang="en-US"/>
          </a:p>
        </p:txBody>
      </p:sp>
      <p:sp>
        <p:nvSpPr>
          <p:cNvPr id="3" name="Footer Placeholder 2"/>
          <p:cNvSpPr>
            <a:spLocks noGrp="1"/>
          </p:cNvSpPr>
          <p:nvPr>
            <p:ph type="ftr" sz="quarter" idx="11"/>
          </p:nvPr>
        </p:nvSpPr>
        <p:spPr/>
        <p:txBody>
          <a:bodyPr/>
          <a:lstStyle/>
          <a:p>
            <a:r>
              <a:rPr lang="en-US"/>
              <a:t>© EV3Tutorials.com, 2019, (Last edit: 5/25/2019)</a:t>
            </a:r>
          </a:p>
        </p:txBody>
      </p:sp>
      <p:sp>
        <p:nvSpPr>
          <p:cNvPr id="4" name="Slide Number Placeholder 3"/>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48232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CCCB582E-5625-5C4C-A000-DFF5E851FA7A}"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541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35EF28AC-B7C4-7948-8C78-E2F1AB845B2C}" type="datetime1">
              <a:rPr lang="en-US" smtClean="0"/>
              <a:t>5/25/19</a:t>
            </a:fld>
            <a:endParaRPr lang="en-US"/>
          </a:p>
        </p:txBody>
      </p:sp>
      <p:sp>
        <p:nvSpPr>
          <p:cNvPr id="6" name="Footer Placeholder 5"/>
          <p:cNvSpPr>
            <a:spLocks noGrp="1"/>
          </p:cNvSpPr>
          <p:nvPr>
            <p:ph type="ftr" sz="quarter" idx="11"/>
          </p:nvPr>
        </p:nvSpPr>
        <p:spPr/>
        <p:txBody>
          <a:bodyPr/>
          <a:lstStyle/>
          <a:p>
            <a:r>
              <a:rPr lang="en-US"/>
              <a:t>© EV3Tutorials.com, 2019, (Last edit: 5/25/2019)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20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492877"/>
            <a:ext cx="3699164" cy="283845"/>
          </a:xfrm>
          <a:prstGeom prst="rect">
            <a:avLst/>
          </a:prstGeom>
        </p:spPr>
        <p:txBody>
          <a:bodyPr vert="horz" lIns="91440" tIns="45720" rIns="91440" bIns="45720" rtlCol="0" anchor="t"/>
          <a:lstStyle>
            <a:lvl1pPr algn="l">
              <a:defRPr sz="1000">
                <a:solidFill>
                  <a:schemeClr val="tx1"/>
                </a:solidFill>
              </a:defRPr>
            </a:lvl1pPr>
          </a:lstStyle>
          <a:p>
            <a:r>
              <a:rPr lang="en-US"/>
              <a:t>© EV3Tutorials.com, 2019, (Last edit: 5/25/2019)</a:t>
            </a:r>
          </a:p>
        </p:txBody>
      </p:sp>
      <p:sp>
        <p:nvSpPr>
          <p:cNvPr id="9" name="Slide Number Placeholder 6"/>
          <p:cNvSpPr>
            <a:spLocks noGrp="1"/>
          </p:cNvSpPr>
          <p:nvPr>
            <p:ph type="sldNum" sz="quarter" idx="4"/>
          </p:nvPr>
        </p:nvSpPr>
        <p:spPr>
          <a:xfrm>
            <a:off x="8477026" y="6358108"/>
            <a:ext cx="666974" cy="365125"/>
          </a:xfrm>
          <a:prstGeom prst="rect">
            <a:avLst/>
          </a:prstGeom>
        </p:spPr>
        <p:txBody>
          <a:bodyPr/>
          <a:lstStyle/>
          <a:p>
            <a:fld id="{BBD74847-7BE4-4E4D-8159-51DF7B93C616}" type="slidenum">
              <a:rPr lang="en-US" smtClean="0"/>
              <a:t>‹#›</a:t>
            </a:fld>
            <a:endParaRPr lang="en-US"/>
          </a:p>
        </p:txBody>
      </p:sp>
      <p:sp>
        <p:nvSpPr>
          <p:cNvPr id="10" name="Rectangle 9"/>
          <p:cNvSpPr/>
          <p:nvPr/>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3274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B5156-5C67-D149-81AE-839FDFB30EC4}" type="datetime1">
              <a:rPr lang="en-US" smtClean="0"/>
              <a:t>5/25/19</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EV3Tutorials.com, 2019, (Last edit: 5/25/2019)</a:t>
            </a: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415687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75436" y="3427224"/>
            <a:ext cx="6858000" cy="914400"/>
          </a:xfrm>
        </p:spPr>
        <p:txBody>
          <a:bodyPr/>
          <a:lstStyle/>
          <a:p>
            <a:r>
              <a:rPr lang="en-US" dirty="0"/>
              <a:t>Moving Straight</a:t>
            </a:r>
          </a:p>
        </p:txBody>
      </p:sp>
      <p:sp>
        <p:nvSpPr>
          <p:cNvPr id="3" name="Title 2"/>
          <p:cNvSpPr>
            <a:spLocks noGrp="1"/>
          </p:cNvSpPr>
          <p:nvPr>
            <p:ph type="ctrTitle"/>
          </p:nvPr>
        </p:nvSpPr>
        <p:spPr/>
        <p:txBody>
          <a:bodyPr/>
          <a:lstStyle/>
          <a:p>
            <a:pPr algn="ctr"/>
            <a:r>
              <a:rPr lang="en-US" dirty="0"/>
              <a:t>BEGINNER PROGRAMMING LESSON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pic>
        <p:nvPicPr>
          <p:cNvPr id="5" name="Picture 4">
            <a:extLst>
              <a:ext uri="{FF2B5EF4-FFF2-40B4-BE49-F238E27FC236}">
                <a16:creationId xmlns:a16="http://schemas.microsoft.com/office/drawing/2014/main" id="{C8897EDD-95E7-9D4F-82C0-36B4EFF971F1}"/>
              </a:ext>
            </a:extLst>
          </p:cNvPr>
          <p:cNvPicPr>
            <a:picLocks noChangeAspect="1"/>
          </p:cNvPicPr>
          <p:nvPr/>
        </p:nvPicPr>
        <p:blipFill>
          <a:blip r:embed="rId4" cstate="print">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3046948" y="3155380"/>
            <a:ext cx="850408" cy="850408"/>
          </a:xfrm>
          <a:prstGeom prst="rect">
            <a:avLst/>
          </a:prstGeom>
        </p:spPr>
      </p:pic>
    </p:spTree>
    <p:extLst>
      <p:ext uri="{BB962C8B-B14F-4D97-AF65-F5344CB8AC3E}">
        <p14:creationId xmlns:p14="http://schemas.microsoft.com/office/powerpoint/2010/main" val="175913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 Solution: Move Straight (3 SECONDS)</a:t>
            </a:r>
          </a:p>
        </p:txBody>
      </p:sp>
      <p:sp>
        <p:nvSpPr>
          <p:cNvPr id="4" name="Content Placeholder 3">
            <a:extLst>
              <a:ext uri="{FF2B5EF4-FFF2-40B4-BE49-F238E27FC236}">
                <a16:creationId xmlns:a16="http://schemas.microsoft.com/office/drawing/2014/main" id="{9B7A60BC-E4DC-1C44-AB27-D4A7F698903E}"/>
              </a:ext>
            </a:extLst>
          </p:cNvPr>
          <p:cNvSpPr>
            <a:spLocks noGrp="1"/>
          </p:cNvSpPr>
          <p:nvPr>
            <p:ph idx="1"/>
          </p:nvPr>
        </p:nvSpPr>
        <p:spPr>
          <a:xfrm>
            <a:off x="773330" y="1474808"/>
            <a:ext cx="8016002" cy="3386559"/>
          </a:xfrm>
          <a:solidFill>
            <a:schemeClr val="tx1"/>
          </a:solidFill>
        </p:spPr>
        <p:txBody>
          <a:bodyPr>
            <a:normAutofit fontScale="70000" lnSpcReduction="20000"/>
          </a:bodyPr>
          <a:lstStyle/>
          <a:p>
            <a:r>
              <a:rPr lang="en-US" sz="1400" b="0" dirty="0">
                <a:solidFill>
                  <a:srgbClr val="598A43"/>
                </a:solidFill>
                <a:latin typeface="Menlo-Regular" panose="020B0609030804020204" pitchFamily="49" charset="0"/>
              </a:rPr>
              <a:t>#!/</a:t>
            </a:r>
            <a:r>
              <a:rPr lang="en-US" sz="1400" b="0" dirty="0" err="1">
                <a:solidFill>
                  <a:srgbClr val="598A43"/>
                </a:solidFill>
                <a:latin typeface="Menlo-Regular" panose="020B0609030804020204" pitchFamily="49" charset="0"/>
              </a:rPr>
              <a:t>usr</a:t>
            </a:r>
            <a:r>
              <a:rPr lang="en-US" sz="1400" b="0" dirty="0">
                <a:solidFill>
                  <a:srgbClr val="598A43"/>
                </a:solidFill>
                <a:latin typeface="Menlo-Regular" panose="020B0609030804020204" pitchFamily="49" charset="0"/>
              </a:rPr>
              <a:t>/bin/env </a:t>
            </a:r>
            <a:r>
              <a:rPr lang="en-US" sz="1400" b="0" dirty="0" err="1">
                <a:solidFill>
                  <a:srgbClr val="598A43"/>
                </a:solidFill>
                <a:latin typeface="Menlo-Regular" panose="020B0609030804020204" pitchFamily="49" charset="0"/>
              </a:rPr>
              <a:t>pybricks-micropython</a:t>
            </a:r>
            <a:br>
              <a:rPr lang="en-US" sz="1400" b="0" dirty="0">
                <a:solidFill>
                  <a:srgbClr val="598A43"/>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ev3brick </a:t>
            </a:r>
            <a:r>
              <a:rPr lang="en-US" sz="1400" b="0" dirty="0">
                <a:solidFill>
                  <a:srgbClr val="B76FB3"/>
                </a:solidFill>
                <a:latin typeface="Menlo-Regular" panose="020B0609030804020204" pitchFamily="49" charset="0"/>
              </a:rPr>
              <a:t>as</a:t>
            </a:r>
            <a:r>
              <a:rPr lang="en-US" sz="1400" b="0" dirty="0">
                <a:solidFill>
                  <a:srgbClr val="CACACA"/>
                </a:solidFill>
                <a:latin typeface="Menlo-Regular" panose="020B0609030804020204" pitchFamily="49" charset="0"/>
              </a:rPr>
              <a:t> brick</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pybricks.ev3devices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Motor,TouchSensor,ColorSensor,InfraredSensor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UltrasonicSensor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GyroSensor</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pybricks.parameters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Port,Stop,Direction,Button,Color,SoundFile,ImageFile,Align</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pybricks.tools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a:solidFill>
                  <a:srgbClr val="D4D69A"/>
                </a:solidFill>
                <a:latin typeface="Menlo-Regular" panose="020B0609030804020204" pitchFamily="49" charset="0"/>
              </a:rPr>
              <a:t>print</a:t>
            </a:r>
            <a:r>
              <a:rPr lang="en-US" sz="1400" b="0" dirty="0">
                <a:solidFill>
                  <a:srgbClr val="CACACA"/>
                </a:solidFill>
                <a:latin typeface="Menlo-Regular" panose="020B0609030804020204" pitchFamily="49" charset="0"/>
              </a:rPr>
              <a:t>, wait, </a:t>
            </a:r>
            <a:r>
              <a:rPr lang="en-US" sz="1400" b="0" dirty="0" err="1">
                <a:solidFill>
                  <a:srgbClr val="CACACA"/>
                </a:solidFill>
                <a:latin typeface="Menlo-Regular" panose="020B0609030804020204" pitchFamily="49" charset="0"/>
              </a:rPr>
              <a:t>StopWatch</a:t>
            </a:r>
            <a:br>
              <a:rPr lang="en-US" sz="1400" b="0" dirty="0">
                <a:solidFill>
                  <a:srgbClr val="CACACA"/>
                </a:solidFill>
                <a:latin typeface="Menlo-Regular" panose="020B0609030804020204" pitchFamily="49" charset="0"/>
              </a:rPr>
            </a:br>
            <a:r>
              <a:rPr lang="en-US" sz="1400" b="0" dirty="0">
                <a:solidFill>
                  <a:srgbClr val="B76FB3"/>
                </a:solidFill>
                <a:latin typeface="Menlo-Regular" panose="020B0609030804020204" pitchFamily="49" charset="0"/>
              </a:rPr>
              <a:t>from</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pybricks.robotics</a:t>
            </a:r>
            <a:r>
              <a:rPr lang="en-US" sz="1400" b="0" dirty="0">
                <a:solidFill>
                  <a:srgbClr val="CACACA"/>
                </a:solidFill>
                <a:latin typeface="Menlo-Regular" panose="020B0609030804020204" pitchFamily="49" charset="0"/>
              </a:rPr>
              <a:t> </a:t>
            </a:r>
            <a:r>
              <a:rPr lang="en-US" sz="1400" b="0" dirty="0">
                <a:solidFill>
                  <a:srgbClr val="B76FB3"/>
                </a:solidFill>
                <a:latin typeface="Menlo-Regular" panose="020B0609030804020204" pitchFamily="49" charset="0"/>
              </a:rPr>
              <a:t>import</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DriveBase</a:t>
            </a:r>
            <a:endParaRPr lang="en-US" sz="1400" b="0" dirty="0">
              <a:solidFill>
                <a:srgbClr val="CACACA"/>
              </a:solidFill>
              <a:latin typeface="Menlo-Regular" panose="020B0609030804020204" pitchFamily="49" charset="0"/>
            </a:endParaRPr>
          </a:p>
          <a:p>
            <a:r>
              <a:rPr lang="en-US" sz="1400" b="0" dirty="0">
                <a:solidFill>
                  <a:srgbClr val="598A43"/>
                </a:solidFill>
                <a:latin typeface="Menlo-Regular" panose="020B0609030804020204" pitchFamily="49" charset="0"/>
              </a:rPr>
              <a:t># Initialize two motors with default settings on Port B and Port C. </a:t>
            </a:r>
            <a:br>
              <a:rPr lang="en-US" sz="1400" b="0" dirty="0">
                <a:solidFill>
                  <a:srgbClr val="598A43"/>
                </a:solidFill>
                <a:latin typeface="Menlo-Regular" panose="020B0609030804020204" pitchFamily="49" charset="0"/>
              </a:rPr>
            </a:br>
            <a:r>
              <a:rPr lang="en-US" sz="1400" b="0" dirty="0" err="1">
                <a:solidFill>
                  <a:srgbClr val="CACACA"/>
                </a:solidFill>
                <a:latin typeface="Menlo-Regular" panose="020B0609030804020204" pitchFamily="49" charset="0"/>
              </a:rPr>
              <a:t>left_motor</a:t>
            </a:r>
            <a:r>
              <a:rPr lang="en-US" sz="1400" b="0" dirty="0">
                <a:solidFill>
                  <a:srgbClr val="CACACA"/>
                </a:solidFill>
                <a:latin typeface="Menlo-Regular" panose="020B0609030804020204" pitchFamily="49" charset="0"/>
              </a:rPr>
              <a:t> = Motor(</a:t>
            </a:r>
            <a:r>
              <a:rPr lang="en-US" sz="1400" b="0" dirty="0" err="1">
                <a:solidFill>
                  <a:srgbClr val="CACACA"/>
                </a:solidFill>
                <a:latin typeface="Menlo-Regular" panose="020B0609030804020204" pitchFamily="49" charset="0"/>
              </a:rPr>
              <a:t>Port.B</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err="1">
                <a:solidFill>
                  <a:srgbClr val="CACACA"/>
                </a:solidFill>
                <a:latin typeface="Menlo-Regular" panose="020B0609030804020204" pitchFamily="49" charset="0"/>
              </a:rPr>
              <a:t>right_motor</a:t>
            </a:r>
            <a:r>
              <a:rPr lang="en-US" sz="1400" b="0" dirty="0">
                <a:solidFill>
                  <a:srgbClr val="CACACA"/>
                </a:solidFill>
                <a:latin typeface="Menlo-Regular" panose="020B0609030804020204" pitchFamily="49" charset="0"/>
              </a:rPr>
              <a:t> = Motor(</a:t>
            </a:r>
            <a:r>
              <a:rPr lang="en-US" sz="1400" b="0" dirty="0" err="1">
                <a:solidFill>
                  <a:srgbClr val="CACACA"/>
                </a:solidFill>
                <a:latin typeface="Menlo-Regular" panose="020B0609030804020204" pitchFamily="49" charset="0"/>
              </a:rPr>
              <a:t>Port.C</a:t>
            </a:r>
            <a:r>
              <a:rPr lang="en-US" sz="1400" b="0" dirty="0">
                <a:solidFill>
                  <a:srgbClr val="CACACA"/>
                </a:solidFill>
                <a:latin typeface="Menlo-Regular" panose="020B0609030804020204" pitchFamily="49" charset="0"/>
              </a:rPr>
              <a:t>)</a:t>
            </a:r>
            <a:br>
              <a:rPr lang="en-US" sz="1400" b="0" dirty="0">
                <a:solidFill>
                  <a:srgbClr val="CACACA"/>
                </a:solidFill>
                <a:latin typeface="Menlo-Regular" panose="020B0609030804020204" pitchFamily="49" charset="0"/>
              </a:rPr>
            </a:br>
            <a:r>
              <a:rPr lang="en-US" sz="1400" b="0" dirty="0">
                <a:solidFill>
                  <a:srgbClr val="598A43"/>
                </a:solidFill>
                <a:latin typeface="Menlo-Regular" panose="020B0609030804020204" pitchFamily="49" charset="0"/>
              </a:rPr>
              <a:t># setup wheel diameter and </a:t>
            </a:r>
            <a:r>
              <a:rPr lang="en-US" sz="1400" b="0" dirty="0" err="1">
                <a:solidFill>
                  <a:srgbClr val="598A43"/>
                </a:solidFill>
                <a:latin typeface="Menlo-Regular" panose="020B0609030804020204" pitchFamily="49" charset="0"/>
              </a:rPr>
              <a:t>axle_track</a:t>
            </a:r>
            <a:br>
              <a:rPr lang="en-US" sz="1400" b="0" dirty="0">
                <a:solidFill>
                  <a:srgbClr val="598A43"/>
                </a:solidFill>
                <a:latin typeface="Menlo-Regular" panose="020B0609030804020204" pitchFamily="49" charset="0"/>
              </a:rPr>
            </a:br>
            <a:r>
              <a:rPr lang="en-US" sz="1400" b="0" dirty="0" err="1">
                <a:solidFill>
                  <a:srgbClr val="CACACA"/>
                </a:solidFill>
                <a:latin typeface="Menlo-Regular" panose="020B0609030804020204" pitchFamily="49" charset="0"/>
              </a:rPr>
              <a:t>wheel_diameter</a:t>
            </a:r>
            <a:r>
              <a:rPr lang="en-US" sz="1400" b="0" dirty="0">
                <a:solidFill>
                  <a:srgbClr val="CACACA"/>
                </a:solidFill>
                <a:latin typeface="Menlo-Regular" panose="020B0609030804020204" pitchFamily="49" charset="0"/>
              </a:rPr>
              <a:t> = </a:t>
            </a:r>
            <a:r>
              <a:rPr lang="en-US" sz="1400" b="0" dirty="0">
                <a:solidFill>
                  <a:srgbClr val="A7C598"/>
                </a:solidFill>
                <a:latin typeface="Menlo-Regular" panose="020B0609030804020204" pitchFamily="49" charset="0"/>
              </a:rPr>
              <a:t>56</a:t>
            </a:r>
            <a:br>
              <a:rPr lang="en-US" sz="1400" b="0" dirty="0">
                <a:solidFill>
                  <a:srgbClr val="A7C598"/>
                </a:solidFill>
                <a:latin typeface="Menlo-Regular" panose="020B0609030804020204" pitchFamily="49" charset="0"/>
              </a:rPr>
            </a:br>
            <a:r>
              <a:rPr lang="en-US" sz="1400" b="0" dirty="0" err="1">
                <a:solidFill>
                  <a:srgbClr val="CACACA"/>
                </a:solidFill>
                <a:latin typeface="Menlo-Regular" panose="020B0609030804020204" pitchFamily="49" charset="0"/>
              </a:rPr>
              <a:t>axle_track</a:t>
            </a:r>
            <a:r>
              <a:rPr lang="en-US" sz="1400" b="0" dirty="0">
                <a:solidFill>
                  <a:srgbClr val="CACACA"/>
                </a:solidFill>
                <a:latin typeface="Menlo-Regular" panose="020B0609030804020204" pitchFamily="49" charset="0"/>
              </a:rPr>
              <a:t> = </a:t>
            </a:r>
            <a:r>
              <a:rPr lang="en-US" sz="1400" b="0" dirty="0">
                <a:solidFill>
                  <a:srgbClr val="A7C598"/>
                </a:solidFill>
                <a:latin typeface="Menlo-Regular" panose="020B0609030804020204" pitchFamily="49" charset="0"/>
              </a:rPr>
              <a:t>114</a:t>
            </a:r>
          </a:p>
          <a:p>
            <a:r>
              <a:rPr lang="en-US" sz="1400" b="0" dirty="0">
                <a:solidFill>
                  <a:srgbClr val="598A43"/>
                </a:solidFill>
                <a:latin typeface="Menlo-Regular" panose="020B0609030804020204" pitchFamily="49" charset="0"/>
              </a:rPr>
              <a:t># setup </a:t>
            </a:r>
            <a:r>
              <a:rPr lang="en-US" sz="1400" b="0" dirty="0" err="1">
                <a:solidFill>
                  <a:srgbClr val="598A43"/>
                </a:solidFill>
                <a:latin typeface="Menlo-Regular" panose="020B0609030804020204" pitchFamily="49" charset="0"/>
              </a:rPr>
              <a:t>DriveBase</a:t>
            </a:r>
            <a:r>
              <a:rPr lang="en-US" sz="1400" b="0" dirty="0">
                <a:solidFill>
                  <a:srgbClr val="598A43"/>
                </a:solidFill>
                <a:latin typeface="Menlo-Regular" panose="020B0609030804020204" pitchFamily="49" charset="0"/>
              </a:rPr>
              <a:t> </a:t>
            </a:r>
            <a:br>
              <a:rPr lang="en-US" sz="1400" b="0" dirty="0">
                <a:solidFill>
                  <a:srgbClr val="598A43"/>
                </a:solidFill>
                <a:latin typeface="Menlo-Regular" panose="020B0609030804020204" pitchFamily="49" charset="0"/>
              </a:rPr>
            </a:br>
            <a:r>
              <a:rPr lang="en-US" sz="1400" b="0" dirty="0">
                <a:solidFill>
                  <a:srgbClr val="CACACA"/>
                </a:solidFill>
                <a:latin typeface="Menlo-Regular" panose="020B0609030804020204" pitchFamily="49" charset="0"/>
              </a:rPr>
              <a:t>robot = </a:t>
            </a:r>
            <a:r>
              <a:rPr lang="en-US" sz="1400" b="0" dirty="0" err="1">
                <a:solidFill>
                  <a:srgbClr val="CACACA"/>
                </a:solidFill>
                <a:latin typeface="Menlo-Regular" panose="020B0609030804020204" pitchFamily="49" charset="0"/>
              </a:rPr>
              <a:t>DriveBase</a:t>
            </a:r>
            <a:r>
              <a:rPr lang="en-US" sz="1400" b="0" dirty="0">
                <a:solidFill>
                  <a:srgbClr val="CACACA"/>
                </a:solidFill>
                <a:latin typeface="Menlo-Regular" panose="020B0609030804020204" pitchFamily="49" charset="0"/>
              </a:rPr>
              <a:t>(</a:t>
            </a:r>
            <a:r>
              <a:rPr lang="en-US" sz="1400" b="0" dirty="0" err="1">
                <a:solidFill>
                  <a:srgbClr val="CACACA"/>
                </a:solidFill>
                <a:latin typeface="Menlo-Regular" panose="020B0609030804020204" pitchFamily="49" charset="0"/>
              </a:rPr>
              <a:t>left_motor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right_motor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wheel_diameter</a:t>
            </a:r>
            <a:r>
              <a:rPr lang="en-US" sz="1400" b="0" dirty="0">
                <a:solidFill>
                  <a:srgbClr val="CACACA"/>
                </a:solidFill>
                <a:latin typeface="Menlo-Regular" panose="020B0609030804020204" pitchFamily="49" charset="0"/>
              </a:rPr>
              <a:t>, </a:t>
            </a:r>
            <a:r>
              <a:rPr lang="en-US" sz="1400" b="0" dirty="0" err="1">
                <a:solidFill>
                  <a:srgbClr val="CACACA"/>
                </a:solidFill>
                <a:latin typeface="Menlo-Regular" panose="020B0609030804020204" pitchFamily="49" charset="0"/>
              </a:rPr>
              <a:t>axle_track</a:t>
            </a:r>
            <a:r>
              <a:rPr lang="en-US" sz="1400" b="0" dirty="0">
                <a:solidFill>
                  <a:srgbClr val="CACACA"/>
                </a:solidFill>
                <a:latin typeface="Menlo-Regular" panose="020B0609030804020204" pitchFamily="49" charset="0"/>
              </a:rPr>
              <a:t>)</a:t>
            </a:r>
          </a:p>
          <a:p>
            <a:r>
              <a:rPr lang="en-US" sz="2600" b="0" dirty="0">
                <a:solidFill>
                  <a:srgbClr val="598A43"/>
                </a:solidFill>
                <a:latin typeface="Menlo-Regular" panose="020B0609030804020204" pitchFamily="49" charset="0"/>
              </a:rPr>
              <a:t># This drives straight at 500 mm/sec for 3 seconds</a:t>
            </a:r>
            <a:br>
              <a:rPr lang="en-US" sz="2600" b="0" dirty="0">
                <a:solidFill>
                  <a:srgbClr val="598A43"/>
                </a:solidFill>
                <a:latin typeface="Menlo-Regular" panose="020B0609030804020204" pitchFamily="49" charset="0"/>
              </a:rPr>
            </a:br>
            <a:r>
              <a:rPr lang="en-US" sz="2600" b="0" dirty="0" err="1">
                <a:solidFill>
                  <a:srgbClr val="CACACA"/>
                </a:solidFill>
                <a:latin typeface="Menlo-Regular" panose="020B0609030804020204" pitchFamily="49" charset="0"/>
              </a:rPr>
              <a:t>robot.drive_time</a:t>
            </a:r>
            <a:r>
              <a:rPr lang="en-US" sz="2600" b="0" dirty="0">
                <a:solidFill>
                  <a:srgbClr val="CACACA"/>
                </a:solidFill>
                <a:latin typeface="Menlo-Regular" panose="020B0609030804020204" pitchFamily="49" charset="0"/>
              </a:rPr>
              <a:t>(</a:t>
            </a:r>
            <a:r>
              <a:rPr lang="en-US" sz="2600" b="0" dirty="0">
                <a:solidFill>
                  <a:srgbClr val="A7C598"/>
                </a:solidFill>
                <a:latin typeface="Menlo-Regular" panose="020B0609030804020204" pitchFamily="49" charset="0"/>
              </a:rPr>
              <a:t>500</a:t>
            </a:r>
            <a:r>
              <a:rPr lang="en-US" sz="2600" b="0" dirty="0">
                <a:solidFill>
                  <a:srgbClr val="CACACA"/>
                </a:solidFill>
                <a:latin typeface="Menlo-Regular" panose="020B0609030804020204" pitchFamily="49" charset="0"/>
              </a:rPr>
              <a:t>, </a:t>
            </a:r>
            <a:r>
              <a:rPr lang="en-US" sz="2600" b="0" dirty="0">
                <a:solidFill>
                  <a:srgbClr val="A7C598"/>
                </a:solidFill>
                <a:latin typeface="Menlo-Regular" panose="020B0609030804020204" pitchFamily="49" charset="0"/>
              </a:rPr>
              <a:t>0</a:t>
            </a:r>
            <a:r>
              <a:rPr lang="en-US" sz="2600" b="0" dirty="0">
                <a:solidFill>
                  <a:srgbClr val="CACACA"/>
                </a:solidFill>
                <a:latin typeface="Menlo-Regular" panose="020B0609030804020204" pitchFamily="49" charset="0"/>
              </a:rPr>
              <a:t>, </a:t>
            </a:r>
            <a:r>
              <a:rPr lang="en-US" sz="2600" b="0" dirty="0">
                <a:solidFill>
                  <a:srgbClr val="A7C598"/>
                </a:solidFill>
                <a:latin typeface="Menlo-Regular" panose="020B0609030804020204" pitchFamily="49" charset="0"/>
              </a:rPr>
              <a:t>3000</a:t>
            </a:r>
            <a:r>
              <a:rPr lang="en-US" sz="2600" b="0" dirty="0">
                <a:solidFill>
                  <a:srgbClr val="CACACA"/>
                </a:solidFill>
                <a:latin typeface="Menlo-Regular" panose="020B0609030804020204" pitchFamily="49" charset="0"/>
              </a:rPr>
              <a:t>) </a:t>
            </a:r>
          </a:p>
          <a:p>
            <a:r>
              <a:rPr lang="en-US" sz="2600" b="0" dirty="0">
                <a:solidFill>
                  <a:srgbClr val="598A43"/>
                </a:solidFill>
                <a:latin typeface="Menlo-Regular" panose="020B0609030804020204" pitchFamily="49" charset="0"/>
              </a:rPr>
              <a:t># This stops the motor and brakes for accuracy</a:t>
            </a:r>
            <a:br>
              <a:rPr lang="en-US" sz="2600" b="0" dirty="0">
                <a:solidFill>
                  <a:srgbClr val="598A43"/>
                </a:solidFill>
                <a:latin typeface="Menlo-Regular" panose="020B0609030804020204" pitchFamily="49" charset="0"/>
              </a:rPr>
            </a:br>
            <a:r>
              <a:rPr lang="en-US" sz="2600" b="0" dirty="0" err="1">
                <a:solidFill>
                  <a:srgbClr val="CACACA"/>
                </a:solidFill>
                <a:latin typeface="Menlo-Regular" panose="020B0609030804020204" pitchFamily="49" charset="0"/>
              </a:rPr>
              <a:t>robot.stop</a:t>
            </a:r>
            <a:r>
              <a:rPr lang="en-US" sz="2600" b="0" dirty="0">
                <a:solidFill>
                  <a:srgbClr val="CACACA"/>
                </a:solidFill>
                <a:latin typeface="Menlo-Regular" panose="020B0609030804020204" pitchFamily="49" charset="0"/>
              </a:rPr>
              <a:t>(</a:t>
            </a:r>
            <a:r>
              <a:rPr lang="en-US" sz="2600" b="0" dirty="0" err="1">
                <a:solidFill>
                  <a:srgbClr val="CACACA"/>
                </a:solidFill>
                <a:latin typeface="Menlo-Regular" panose="020B0609030804020204" pitchFamily="49" charset="0"/>
              </a:rPr>
              <a:t>Stop.BRAKE</a:t>
            </a:r>
            <a:r>
              <a:rPr lang="en-US" sz="2600" b="0" dirty="0">
                <a:solidFill>
                  <a:srgbClr val="CACACA"/>
                </a:solidFill>
                <a:latin typeface="Menlo-Regular" panose="020B0609030804020204" pitchFamily="49" charset="0"/>
              </a:rPr>
              <a:t>)</a:t>
            </a:r>
            <a:endParaRPr lang="en-US" sz="2600" b="0" dirty="0"/>
          </a:p>
        </p:txBody>
      </p:sp>
      <p:sp>
        <p:nvSpPr>
          <p:cNvPr id="8" name="Slide Number Placeholder 7"/>
          <p:cNvSpPr>
            <a:spLocks noGrp="1"/>
          </p:cNvSpPr>
          <p:nvPr>
            <p:ph type="sldNum" sz="quarter" idx="12"/>
          </p:nvPr>
        </p:nvSpPr>
        <p:spPr/>
        <p:txBody>
          <a:bodyPr/>
          <a:lstStyle/>
          <a:p>
            <a:fld id="{4DBC7FC8-25FB-FC45-8177-2B991DA6778C}" type="slidenum">
              <a:rPr lang="en-US" smtClean="0"/>
              <a:t>10</a:t>
            </a:fld>
            <a:endParaRPr lang="en-US"/>
          </a:p>
        </p:txBody>
      </p:sp>
      <p:sp>
        <p:nvSpPr>
          <p:cNvPr id="15" name="Oval 14">
            <a:extLst>
              <a:ext uri="{FF2B5EF4-FFF2-40B4-BE49-F238E27FC236}">
                <a16:creationId xmlns:a16="http://schemas.microsoft.com/office/drawing/2014/main" id="{A10F7114-13BD-054A-997D-1A6FB715AB0E}"/>
              </a:ext>
            </a:extLst>
          </p:cNvPr>
          <p:cNvSpPr/>
          <p:nvPr/>
        </p:nvSpPr>
        <p:spPr>
          <a:xfrm>
            <a:off x="354669" y="3883118"/>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F8347076-7DFA-AC41-8405-224FC3DA5054}"/>
              </a:ext>
            </a:extLst>
          </p:cNvPr>
          <p:cNvSpPr/>
          <p:nvPr/>
        </p:nvSpPr>
        <p:spPr>
          <a:xfrm>
            <a:off x="141515" y="2448033"/>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Left Brace 17">
            <a:extLst>
              <a:ext uri="{FF2B5EF4-FFF2-40B4-BE49-F238E27FC236}">
                <a16:creationId xmlns:a16="http://schemas.microsoft.com/office/drawing/2014/main" id="{55972168-F8E1-6944-83C3-C4C045D32BCF}"/>
              </a:ext>
            </a:extLst>
          </p:cNvPr>
          <p:cNvSpPr/>
          <p:nvPr/>
        </p:nvSpPr>
        <p:spPr>
          <a:xfrm>
            <a:off x="510655" y="1529655"/>
            <a:ext cx="311972" cy="201098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8CACEA99-530D-9E43-802D-892D6E588E23}"/>
              </a:ext>
            </a:extLst>
          </p:cNvPr>
          <p:cNvSpPr/>
          <p:nvPr/>
        </p:nvSpPr>
        <p:spPr>
          <a:xfrm>
            <a:off x="354669" y="4457287"/>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TextBox 19">
            <a:extLst>
              <a:ext uri="{FF2B5EF4-FFF2-40B4-BE49-F238E27FC236}">
                <a16:creationId xmlns:a16="http://schemas.microsoft.com/office/drawing/2014/main" id="{537F492D-1FC8-354A-81C8-9978070AE69A}"/>
              </a:ext>
            </a:extLst>
          </p:cNvPr>
          <p:cNvSpPr txBox="1"/>
          <p:nvPr/>
        </p:nvSpPr>
        <p:spPr>
          <a:xfrm>
            <a:off x="738975" y="4835012"/>
            <a:ext cx="7724865" cy="1754326"/>
          </a:xfrm>
          <a:prstGeom prst="rect">
            <a:avLst/>
          </a:prstGeom>
          <a:noFill/>
        </p:spPr>
        <p:txBody>
          <a:bodyPr wrap="square" rtlCol="0">
            <a:spAutoFit/>
          </a:bodyPr>
          <a:lstStyle/>
          <a:p>
            <a:r>
              <a:rPr lang="en-US" dirty="0"/>
              <a:t>1) above is basically the framework code described earlier. It is needed to setup the program</a:t>
            </a:r>
          </a:p>
          <a:p>
            <a:endParaRPr lang="en-US" dirty="0"/>
          </a:p>
          <a:p>
            <a:r>
              <a:rPr lang="en-US" dirty="0"/>
              <a:t>2) runs the motor for 3 seconds at 500mm/sec</a:t>
            </a:r>
          </a:p>
          <a:p>
            <a:endParaRPr lang="en-US" dirty="0"/>
          </a:p>
          <a:p>
            <a:r>
              <a:rPr lang="en-US" dirty="0"/>
              <a:t>3) Stops the robot and brakes</a:t>
            </a:r>
          </a:p>
        </p:txBody>
      </p:sp>
      <p:sp>
        <p:nvSpPr>
          <p:cNvPr id="3" name="Footer Placeholder 2">
            <a:extLst>
              <a:ext uri="{FF2B5EF4-FFF2-40B4-BE49-F238E27FC236}">
                <a16:creationId xmlns:a16="http://schemas.microsoft.com/office/drawing/2014/main" id="{FC364275-B0DF-5B49-909A-7F3EB77ABEA9}"/>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11574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en-US" dirty="0"/>
              <a:t>How do travel a set distance?</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549984" y="1327972"/>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will reset the rotation sensor on the left motor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left_motor.reset_angle</a:t>
            </a:r>
            <a:r>
              <a:rPr lang="en-US" b="0" dirty="0">
                <a:solidFill>
                  <a:srgbClr val="D4D4D4"/>
                </a:solidFill>
                <a:latin typeface="Menlo" panose="020B0609030804020204" pitchFamily="49" charset="0"/>
              </a:rPr>
              <a:t>(0)</a:t>
            </a:r>
          </a:p>
          <a:p>
            <a:r>
              <a:rPr lang="en-US" b="0" dirty="0">
                <a:solidFill>
                  <a:srgbClr val="6A9955"/>
                </a:solidFill>
                <a:latin typeface="Menlo" panose="020B0609030804020204" pitchFamily="49" charset="0"/>
              </a:rPr>
              <a:t># this command reads the left motor’s rotation sensor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left_motor.angle</a:t>
            </a:r>
            <a:r>
              <a:rPr lang="en-US" b="0" dirty="0">
                <a:solidFill>
                  <a:srgbClr val="D4D4D4"/>
                </a:solidFill>
                <a:latin typeface="Menlo" panose="020B0609030804020204" pitchFamily="49" charset="0"/>
              </a:rPr>
              <a:t>()</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699572"/>
            <a:ext cx="7927041" cy="3658534"/>
          </a:xfrm>
        </p:spPr>
        <p:txBody>
          <a:bodyPr>
            <a:noAutofit/>
          </a:bodyPr>
          <a:lstStyle/>
          <a:p>
            <a:r>
              <a:rPr lang="en-US" sz="2000" b="0" dirty="0" err="1"/>
              <a:t>drive_time</a:t>
            </a:r>
            <a:r>
              <a:rPr lang="en-US" sz="2000" b="0" dirty="0"/>
              <a:t>() will finish after the requested time. You can use the time and speed (in mm/sec) to estimate a distance traveled. </a:t>
            </a:r>
          </a:p>
          <a:p>
            <a:r>
              <a:rPr lang="en-US" sz="2000" b="0" dirty="0"/>
              <a:t>If you want to move a specific number of motor degrees, you will need to read the rotation sensor and use some additional python commands</a:t>
            </a:r>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3" name="Footer Placeholder 2">
            <a:extLst>
              <a:ext uri="{FF2B5EF4-FFF2-40B4-BE49-F238E27FC236}">
                <a16:creationId xmlns:a16="http://schemas.microsoft.com/office/drawing/2014/main" id="{46975B18-E3EE-3F4A-B12E-6B2E90A8F29D}"/>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45785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2: Move Straight (720 Degrees)</a:t>
            </a:r>
          </a:p>
        </p:txBody>
      </p:sp>
      <p:sp>
        <p:nvSpPr>
          <p:cNvPr id="3" name="TextBox 2"/>
          <p:cNvSpPr txBox="1"/>
          <p:nvPr/>
        </p:nvSpPr>
        <p:spPr>
          <a:xfrm>
            <a:off x="5115615" y="1614650"/>
            <a:ext cx="3540450" cy="2862322"/>
          </a:xfrm>
          <a:prstGeom prst="rect">
            <a:avLst/>
          </a:prstGeom>
          <a:noFill/>
        </p:spPr>
        <p:txBody>
          <a:bodyPr wrap="square" rtlCol="0">
            <a:spAutoFit/>
          </a:bodyPr>
          <a:lstStyle/>
          <a:p>
            <a:r>
              <a:rPr lang="en-US" dirty="0"/>
              <a:t>The goal is to write a python program that moves the robot for 720 degrees forward and stops accurately.</a:t>
            </a:r>
          </a:p>
          <a:p>
            <a:endParaRPr lang="en-US" dirty="0"/>
          </a:p>
          <a:p>
            <a:r>
              <a:rPr lang="en-US" dirty="0"/>
              <a:t>This is similar to the green block on the left. Note that the green block power is not in mm/sec but in 10s of degrees/sec. 50 power is the same as 500 degrees/sec.</a:t>
            </a:r>
          </a:p>
        </p:txBody>
      </p:sp>
      <p:pic>
        <p:nvPicPr>
          <p:cNvPr id="11" name="Picture 10" descr="Screen Shot 2014-08-07 at 10.59.55 A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03712" y="1806552"/>
            <a:ext cx="1322170" cy="1165162"/>
          </a:xfrm>
          <a:prstGeom prst="rect">
            <a:avLst/>
          </a:prstGeom>
        </p:spPr>
      </p:pic>
      <p:sp>
        <p:nvSpPr>
          <p:cNvPr id="12" name="Oval 11"/>
          <p:cNvSpPr/>
          <p:nvPr/>
        </p:nvSpPr>
        <p:spPr>
          <a:xfrm>
            <a:off x="416315" y="2416207"/>
            <a:ext cx="1496964" cy="36437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cxnSpLocks/>
          </p:cNvCxnSpPr>
          <p:nvPr/>
        </p:nvCxnSpPr>
        <p:spPr>
          <a:xfrm>
            <a:off x="1746356" y="2580858"/>
            <a:ext cx="661952" cy="19972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4DBC7FC8-25FB-FC45-8177-2B991DA6778C}" type="slidenum">
              <a:rPr lang="en-US" smtClean="0"/>
              <a:t>12</a:t>
            </a:fld>
            <a:endParaRPr lang="en-US"/>
          </a:p>
        </p:txBody>
      </p:sp>
      <p:sp>
        <p:nvSpPr>
          <p:cNvPr id="4" name="Footer Placeholder 3">
            <a:extLst>
              <a:ext uri="{FF2B5EF4-FFF2-40B4-BE49-F238E27FC236}">
                <a16:creationId xmlns:a16="http://schemas.microsoft.com/office/drawing/2014/main" id="{8AB6986C-BBC9-EF4E-BA02-B16AC3C50BFE}"/>
              </a:ext>
            </a:extLst>
          </p:cNvPr>
          <p:cNvSpPr>
            <a:spLocks noGrp="1"/>
          </p:cNvSpPr>
          <p:nvPr>
            <p:ph type="ftr" sz="quarter" idx="11"/>
          </p:nvPr>
        </p:nvSpPr>
        <p:spPr/>
        <p:txBody>
          <a:bodyPr/>
          <a:lstStyle/>
          <a:p>
            <a:r>
              <a:rPr lang="en-US"/>
              <a:t>© EV3Tutorials.com, 2019, (Last edit: 5/25/2019)</a:t>
            </a:r>
          </a:p>
        </p:txBody>
      </p:sp>
      <p:pic>
        <p:nvPicPr>
          <p:cNvPr id="9" name="Picture 8">
            <a:extLst>
              <a:ext uri="{FF2B5EF4-FFF2-40B4-BE49-F238E27FC236}">
                <a16:creationId xmlns:a16="http://schemas.microsoft.com/office/drawing/2014/main" id="{A57F867F-8667-1B4E-A393-D26623E3C4EF}"/>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08308" y="1697316"/>
            <a:ext cx="2619910" cy="1358900"/>
          </a:xfrm>
          <a:prstGeom prst="rect">
            <a:avLst/>
          </a:prstGeom>
        </p:spPr>
      </p:pic>
      <p:sp>
        <p:nvSpPr>
          <p:cNvPr id="13" name="Rectangle 12"/>
          <p:cNvSpPr/>
          <p:nvPr/>
        </p:nvSpPr>
        <p:spPr>
          <a:xfrm>
            <a:off x="3896870" y="2484151"/>
            <a:ext cx="380662" cy="55848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0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SOLUTION: Move Straight (720 Degrees)</a:t>
            </a:r>
          </a:p>
        </p:txBody>
      </p:sp>
      <p:sp>
        <p:nvSpPr>
          <p:cNvPr id="4" name="Content Placeholder 3">
            <a:extLst>
              <a:ext uri="{FF2B5EF4-FFF2-40B4-BE49-F238E27FC236}">
                <a16:creationId xmlns:a16="http://schemas.microsoft.com/office/drawing/2014/main" id="{9B7A60BC-E4DC-1C44-AB27-D4A7F698903E}"/>
              </a:ext>
            </a:extLst>
          </p:cNvPr>
          <p:cNvSpPr>
            <a:spLocks noGrp="1"/>
          </p:cNvSpPr>
          <p:nvPr>
            <p:ph idx="1"/>
          </p:nvPr>
        </p:nvSpPr>
        <p:spPr>
          <a:xfrm>
            <a:off x="773330" y="1251516"/>
            <a:ext cx="8016002" cy="3386559"/>
          </a:xfrm>
          <a:solidFill>
            <a:schemeClr val="tx1"/>
          </a:solidFill>
        </p:spPr>
        <p:txBody>
          <a:bodyPr>
            <a:normAutofit fontScale="85000" lnSpcReduction="20000"/>
          </a:bodyPr>
          <a:lstStyle/>
          <a:p>
            <a:r>
              <a:rPr lang="en-US" sz="900" b="0" dirty="0">
                <a:solidFill>
                  <a:srgbClr val="598A43"/>
                </a:solidFill>
                <a:latin typeface="Menlo-Regular" panose="020B0609030804020204" pitchFamily="49" charset="0"/>
              </a:rPr>
              <a:t>#!/</a:t>
            </a:r>
            <a:r>
              <a:rPr lang="en-US" sz="900" b="0" dirty="0" err="1">
                <a:solidFill>
                  <a:srgbClr val="598A43"/>
                </a:solidFill>
                <a:latin typeface="Menlo-Regular" panose="020B0609030804020204" pitchFamily="49" charset="0"/>
              </a:rPr>
              <a:t>usr</a:t>
            </a:r>
            <a:r>
              <a:rPr lang="en-US" sz="900" b="0" dirty="0">
                <a:solidFill>
                  <a:srgbClr val="598A43"/>
                </a:solidFill>
                <a:latin typeface="Menlo-Regular" panose="020B0609030804020204" pitchFamily="49" charset="0"/>
              </a:rPr>
              <a:t>/bin/env </a:t>
            </a:r>
            <a:r>
              <a:rPr lang="en-US" sz="900" b="0" dirty="0" err="1">
                <a:solidFill>
                  <a:srgbClr val="598A43"/>
                </a:solidFill>
                <a:latin typeface="Menlo-Regular" panose="020B0609030804020204" pitchFamily="49" charset="0"/>
              </a:rPr>
              <a:t>pybricks-micropython</a:t>
            </a:r>
            <a:br>
              <a:rPr lang="en-US" sz="900" b="0" dirty="0">
                <a:solidFill>
                  <a:srgbClr val="598A43"/>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ev3brick </a:t>
            </a:r>
            <a:r>
              <a:rPr lang="en-US" sz="900" b="0" dirty="0">
                <a:solidFill>
                  <a:srgbClr val="B76FB3"/>
                </a:solidFill>
                <a:latin typeface="Menlo-Regular" panose="020B0609030804020204" pitchFamily="49" charset="0"/>
              </a:rPr>
              <a:t>as</a:t>
            </a:r>
            <a:r>
              <a:rPr lang="en-US" sz="900" b="0" dirty="0">
                <a:solidFill>
                  <a:srgbClr val="CACACA"/>
                </a:solidFill>
                <a:latin typeface="Menlo-Regular" panose="020B0609030804020204" pitchFamily="49" charset="0"/>
              </a:rPr>
              <a:t> brick</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pybricks.ev3devices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Motor,TouchSensor,ColorSensor,InfraredSensor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UltrasonicSensor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GyroSensor</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pybricks.parameters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Port,Stop,Direction,Button,Color,SoundFile,ImageFile,Align</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pybricks.tools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a:solidFill>
                  <a:srgbClr val="D4D69A"/>
                </a:solidFill>
                <a:latin typeface="Menlo-Regular" panose="020B0609030804020204" pitchFamily="49" charset="0"/>
              </a:rPr>
              <a:t>print</a:t>
            </a:r>
            <a:r>
              <a:rPr lang="en-US" sz="900" b="0" dirty="0">
                <a:solidFill>
                  <a:srgbClr val="CACACA"/>
                </a:solidFill>
                <a:latin typeface="Menlo-Regular" panose="020B0609030804020204" pitchFamily="49" charset="0"/>
              </a:rPr>
              <a:t>, wait, </a:t>
            </a:r>
            <a:r>
              <a:rPr lang="en-US" sz="900" b="0" dirty="0" err="1">
                <a:solidFill>
                  <a:srgbClr val="CACACA"/>
                </a:solidFill>
                <a:latin typeface="Menlo-Regular" panose="020B0609030804020204" pitchFamily="49" charset="0"/>
              </a:rPr>
              <a:t>StopWatch</a:t>
            </a:r>
            <a:br>
              <a:rPr lang="en-US" sz="900" b="0" dirty="0">
                <a:solidFill>
                  <a:srgbClr val="CACACA"/>
                </a:solidFill>
                <a:latin typeface="Menlo-Regular" panose="020B0609030804020204" pitchFamily="49" charset="0"/>
              </a:rPr>
            </a:br>
            <a:r>
              <a:rPr lang="en-US" sz="900" b="0" dirty="0">
                <a:solidFill>
                  <a:srgbClr val="B76FB3"/>
                </a:solidFill>
                <a:latin typeface="Menlo-Regular" panose="020B0609030804020204" pitchFamily="49" charset="0"/>
              </a:rPr>
              <a:t>from</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pybricks.robotics</a:t>
            </a:r>
            <a:r>
              <a:rPr lang="en-US" sz="900" b="0" dirty="0">
                <a:solidFill>
                  <a:srgbClr val="CACACA"/>
                </a:solidFill>
                <a:latin typeface="Menlo-Regular" panose="020B0609030804020204" pitchFamily="49" charset="0"/>
              </a:rPr>
              <a:t> </a:t>
            </a:r>
            <a:r>
              <a:rPr lang="en-US" sz="900" b="0" dirty="0">
                <a:solidFill>
                  <a:srgbClr val="B76FB3"/>
                </a:solidFill>
                <a:latin typeface="Menlo-Regular" panose="020B0609030804020204" pitchFamily="49" charset="0"/>
              </a:rPr>
              <a:t>import</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DriveBase</a:t>
            </a:r>
            <a:endParaRPr lang="en-US" sz="900" b="0" dirty="0">
              <a:solidFill>
                <a:srgbClr val="CACACA"/>
              </a:solidFill>
              <a:latin typeface="Menlo-Regular" panose="020B0609030804020204" pitchFamily="49" charset="0"/>
            </a:endParaRPr>
          </a:p>
          <a:p>
            <a:r>
              <a:rPr lang="en-US" sz="900" b="0" dirty="0">
                <a:solidFill>
                  <a:srgbClr val="598A43"/>
                </a:solidFill>
                <a:latin typeface="Menlo-Regular" panose="020B0609030804020204" pitchFamily="49" charset="0"/>
              </a:rPr>
              <a:t># Initialize two motors with default settings on Port B and Port C. </a:t>
            </a:r>
            <a:br>
              <a:rPr lang="en-US" sz="900" b="0" dirty="0">
                <a:solidFill>
                  <a:srgbClr val="598A43"/>
                </a:solidFill>
                <a:latin typeface="Menlo-Regular" panose="020B0609030804020204" pitchFamily="49" charset="0"/>
              </a:rPr>
            </a:br>
            <a:r>
              <a:rPr lang="en-US" sz="900" b="0" dirty="0" err="1">
                <a:solidFill>
                  <a:srgbClr val="CACACA"/>
                </a:solidFill>
                <a:latin typeface="Menlo-Regular" panose="020B0609030804020204" pitchFamily="49" charset="0"/>
              </a:rPr>
              <a:t>left_motor</a:t>
            </a:r>
            <a:r>
              <a:rPr lang="en-US" sz="900" b="0" dirty="0">
                <a:solidFill>
                  <a:srgbClr val="CACACA"/>
                </a:solidFill>
                <a:latin typeface="Menlo-Regular" panose="020B0609030804020204" pitchFamily="49" charset="0"/>
              </a:rPr>
              <a:t> = Motor(</a:t>
            </a:r>
            <a:r>
              <a:rPr lang="en-US" sz="900" b="0" dirty="0" err="1">
                <a:solidFill>
                  <a:srgbClr val="CACACA"/>
                </a:solidFill>
                <a:latin typeface="Menlo-Regular" panose="020B0609030804020204" pitchFamily="49" charset="0"/>
              </a:rPr>
              <a:t>Port.B</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err="1">
                <a:solidFill>
                  <a:srgbClr val="CACACA"/>
                </a:solidFill>
                <a:latin typeface="Menlo-Regular" panose="020B0609030804020204" pitchFamily="49" charset="0"/>
              </a:rPr>
              <a:t>right_motor</a:t>
            </a:r>
            <a:r>
              <a:rPr lang="en-US" sz="900" b="0" dirty="0">
                <a:solidFill>
                  <a:srgbClr val="CACACA"/>
                </a:solidFill>
                <a:latin typeface="Menlo-Regular" panose="020B0609030804020204" pitchFamily="49" charset="0"/>
              </a:rPr>
              <a:t> = Motor(</a:t>
            </a:r>
            <a:r>
              <a:rPr lang="en-US" sz="900" b="0" dirty="0" err="1">
                <a:solidFill>
                  <a:srgbClr val="CACACA"/>
                </a:solidFill>
                <a:latin typeface="Menlo-Regular" panose="020B0609030804020204" pitchFamily="49" charset="0"/>
              </a:rPr>
              <a:t>Port.C</a:t>
            </a:r>
            <a:r>
              <a:rPr lang="en-US" sz="900" b="0" dirty="0">
                <a:solidFill>
                  <a:srgbClr val="CACACA"/>
                </a:solidFill>
                <a:latin typeface="Menlo-Regular" panose="020B0609030804020204" pitchFamily="49" charset="0"/>
              </a:rPr>
              <a:t>)</a:t>
            </a:r>
            <a:br>
              <a:rPr lang="en-US" sz="900" b="0" dirty="0">
                <a:solidFill>
                  <a:srgbClr val="CACACA"/>
                </a:solidFill>
                <a:latin typeface="Menlo-Regular" panose="020B0609030804020204" pitchFamily="49" charset="0"/>
              </a:rPr>
            </a:br>
            <a:r>
              <a:rPr lang="en-US" sz="900" b="0" dirty="0">
                <a:solidFill>
                  <a:srgbClr val="598A43"/>
                </a:solidFill>
                <a:latin typeface="Menlo-Regular" panose="020B0609030804020204" pitchFamily="49" charset="0"/>
              </a:rPr>
              <a:t># setup wheel diameter and </a:t>
            </a:r>
            <a:r>
              <a:rPr lang="en-US" sz="900" b="0" dirty="0" err="1">
                <a:solidFill>
                  <a:srgbClr val="598A43"/>
                </a:solidFill>
                <a:latin typeface="Menlo-Regular" panose="020B0609030804020204" pitchFamily="49" charset="0"/>
              </a:rPr>
              <a:t>axle_track</a:t>
            </a:r>
            <a:br>
              <a:rPr lang="en-US" sz="900" b="0" dirty="0">
                <a:solidFill>
                  <a:srgbClr val="598A43"/>
                </a:solidFill>
                <a:latin typeface="Menlo-Regular" panose="020B0609030804020204" pitchFamily="49" charset="0"/>
              </a:rPr>
            </a:br>
            <a:r>
              <a:rPr lang="en-US" sz="900" b="0" dirty="0" err="1">
                <a:solidFill>
                  <a:srgbClr val="CACACA"/>
                </a:solidFill>
                <a:latin typeface="Menlo-Regular" panose="020B0609030804020204" pitchFamily="49" charset="0"/>
              </a:rPr>
              <a:t>wheel_diameter</a:t>
            </a:r>
            <a:r>
              <a:rPr lang="en-US" sz="900" b="0" dirty="0">
                <a:solidFill>
                  <a:srgbClr val="CACACA"/>
                </a:solidFill>
                <a:latin typeface="Menlo-Regular" panose="020B0609030804020204" pitchFamily="49" charset="0"/>
              </a:rPr>
              <a:t> = </a:t>
            </a:r>
            <a:r>
              <a:rPr lang="en-US" sz="900" b="0" dirty="0">
                <a:solidFill>
                  <a:srgbClr val="A7C598"/>
                </a:solidFill>
                <a:latin typeface="Menlo-Regular" panose="020B0609030804020204" pitchFamily="49" charset="0"/>
              </a:rPr>
              <a:t>56</a:t>
            </a:r>
            <a:br>
              <a:rPr lang="en-US" sz="900" b="0" dirty="0">
                <a:solidFill>
                  <a:srgbClr val="A7C598"/>
                </a:solidFill>
                <a:latin typeface="Menlo-Regular" panose="020B0609030804020204" pitchFamily="49" charset="0"/>
              </a:rPr>
            </a:br>
            <a:r>
              <a:rPr lang="en-US" sz="900" b="0" dirty="0" err="1">
                <a:solidFill>
                  <a:srgbClr val="CACACA"/>
                </a:solidFill>
                <a:latin typeface="Menlo-Regular" panose="020B0609030804020204" pitchFamily="49" charset="0"/>
              </a:rPr>
              <a:t>axle_track</a:t>
            </a:r>
            <a:r>
              <a:rPr lang="en-US" sz="900" b="0" dirty="0">
                <a:solidFill>
                  <a:srgbClr val="CACACA"/>
                </a:solidFill>
                <a:latin typeface="Menlo-Regular" panose="020B0609030804020204" pitchFamily="49" charset="0"/>
              </a:rPr>
              <a:t> = </a:t>
            </a:r>
            <a:r>
              <a:rPr lang="en-US" sz="900" b="0" dirty="0">
                <a:solidFill>
                  <a:srgbClr val="A7C598"/>
                </a:solidFill>
                <a:latin typeface="Menlo-Regular" panose="020B0609030804020204" pitchFamily="49" charset="0"/>
              </a:rPr>
              <a:t>114</a:t>
            </a:r>
          </a:p>
          <a:p>
            <a:r>
              <a:rPr lang="en-US" sz="900" b="0" dirty="0">
                <a:solidFill>
                  <a:srgbClr val="598A43"/>
                </a:solidFill>
                <a:latin typeface="Menlo-Regular" panose="020B0609030804020204" pitchFamily="49" charset="0"/>
              </a:rPr>
              <a:t># setup </a:t>
            </a:r>
            <a:r>
              <a:rPr lang="en-US" sz="900" b="0" dirty="0" err="1">
                <a:solidFill>
                  <a:srgbClr val="598A43"/>
                </a:solidFill>
                <a:latin typeface="Menlo-Regular" panose="020B0609030804020204" pitchFamily="49" charset="0"/>
              </a:rPr>
              <a:t>DriveBase</a:t>
            </a:r>
            <a:r>
              <a:rPr lang="en-US" sz="900" b="0" dirty="0">
                <a:solidFill>
                  <a:srgbClr val="598A43"/>
                </a:solidFill>
                <a:latin typeface="Menlo-Regular" panose="020B0609030804020204" pitchFamily="49" charset="0"/>
              </a:rPr>
              <a:t> </a:t>
            </a:r>
            <a:br>
              <a:rPr lang="en-US" sz="900" b="0" dirty="0">
                <a:solidFill>
                  <a:srgbClr val="598A43"/>
                </a:solidFill>
                <a:latin typeface="Menlo-Regular" panose="020B0609030804020204" pitchFamily="49" charset="0"/>
              </a:rPr>
            </a:br>
            <a:r>
              <a:rPr lang="en-US" sz="900" b="0" dirty="0">
                <a:solidFill>
                  <a:srgbClr val="CACACA"/>
                </a:solidFill>
                <a:latin typeface="Menlo-Regular" panose="020B0609030804020204" pitchFamily="49" charset="0"/>
              </a:rPr>
              <a:t>robot = </a:t>
            </a:r>
            <a:r>
              <a:rPr lang="en-US" sz="900" b="0" dirty="0" err="1">
                <a:solidFill>
                  <a:srgbClr val="CACACA"/>
                </a:solidFill>
                <a:latin typeface="Menlo-Regular" panose="020B0609030804020204" pitchFamily="49" charset="0"/>
              </a:rPr>
              <a:t>DriveBase</a:t>
            </a:r>
            <a:r>
              <a:rPr lang="en-US" sz="900" b="0" dirty="0">
                <a:solidFill>
                  <a:srgbClr val="CACACA"/>
                </a:solidFill>
                <a:latin typeface="Menlo-Regular" panose="020B0609030804020204" pitchFamily="49" charset="0"/>
              </a:rPr>
              <a:t>(</a:t>
            </a:r>
            <a:r>
              <a:rPr lang="en-US" sz="900" b="0" dirty="0" err="1">
                <a:solidFill>
                  <a:srgbClr val="CACACA"/>
                </a:solidFill>
                <a:latin typeface="Menlo-Regular" panose="020B0609030804020204" pitchFamily="49" charset="0"/>
              </a:rPr>
              <a:t>left_motor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right_motor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wheel_diameter</a:t>
            </a:r>
            <a:r>
              <a:rPr lang="en-US" sz="900" b="0" dirty="0">
                <a:solidFill>
                  <a:srgbClr val="CACACA"/>
                </a:solidFill>
                <a:latin typeface="Menlo-Regular" panose="020B0609030804020204" pitchFamily="49" charset="0"/>
              </a:rPr>
              <a:t>, </a:t>
            </a:r>
            <a:r>
              <a:rPr lang="en-US" sz="900" b="0" dirty="0" err="1">
                <a:solidFill>
                  <a:srgbClr val="CACACA"/>
                </a:solidFill>
                <a:latin typeface="Menlo-Regular" panose="020B0609030804020204" pitchFamily="49" charset="0"/>
              </a:rPr>
              <a:t>axle_track</a:t>
            </a:r>
            <a:r>
              <a:rPr lang="en-US" sz="900" b="0" dirty="0">
                <a:solidFill>
                  <a:srgbClr val="CACACA"/>
                </a:solidFill>
                <a:latin typeface="Menlo-Regular" panose="020B0609030804020204" pitchFamily="49" charset="0"/>
              </a:rPr>
              <a:t>)</a:t>
            </a:r>
          </a:p>
          <a:p>
            <a:r>
              <a:rPr lang="en-US" sz="1400" dirty="0">
                <a:solidFill>
                  <a:srgbClr val="598A43"/>
                </a:solidFill>
                <a:latin typeface="Menlo-Regular" panose="020B0609030804020204" pitchFamily="49" charset="0"/>
              </a:rPr>
              <a:t># first reset the rotation sensor</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left_motor.reset_angle</a:t>
            </a:r>
            <a:r>
              <a:rPr lang="en-US" sz="1400" dirty="0">
                <a:solidFill>
                  <a:srgbClr val="CACACA"/>
                </a:solidFill>
                <a:latin typeface="Menlo-Regular" panose="020B0609030804020204" pitchFamily="49" charset="0"/>
              </a:rPr>
              <a:t>(</a:t>
            </a:r>
            <a:r>
              <a:rPr lang="en-US" sz="1400" dirty="0">
                <a:solidFill>
                  <a:srgbClr val="A7C598"/>
                </a:solidFill>
                <a:latin typeface="Menlo-Regular" panose="020B0609030804020204" pitchFamily="49" charset="0"/>
              </a:rPr>
              <a:t>0</a:t>
            </a:r>
            <a:r>
              <a:rPr lang="en-US" sz="1400" dirty="0">
                <a:solidFill>
                  <a:srgbClr val="CACACA"/>
                </a:solidFill>
                <a:latin typeface="Menlo-Regular" panose="020B0609030804020204" pitchFamily="49" charset="0"/>
              </a:rPr>
              <a:t>)</a:t>
            </a:r>
            <a:br>
              <a:rPr lang="en-US" sz="1400" dirty="0">
                <a:solidFill>
                  <a:srgbClr val="CACACA"/>
                </a:solidFill>
                <a:latin typeface="Menlo-Regular" panose="020B0609030804020204" pitchFamily="49" charset="0"/>
              </a:rPr>
            </a:br>
            <a:r>
              <a:rPr lang="en-US" sz="1400" dirty="0">
                <a:solidFill>
                  <a:srgbClr val="598A43"/>
                </a:solidFill>
                <a:latin typeface="Menlo-Regular" panose="020B0609030804020204" pitchFamily="49" charset="0"/>
              </a:rPr>
              <a:t># start the robot driving</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robot.drive</a:t>
            </a:r>
            <a:r>
              <a:rPr lang="en-US" sz="1400" dirty="0">
                <a:solidFill>
                  <a:srgbClr val="CACACA"/>
                </a:solidFill>
                <a:latin typeface="Menlo-Regular" panose="020B0609030804020204" pitchFamily="49" charset="0"/>
              </a:rPr>
              <a:t> (</a:t>
            </a:r>
            <a:r>
              <a:rPr lang="en-US" sz="1400" dirty="0">
                <a:solidFill>
                  <a:srgbClr val="A7C598"/>
                </a:solidFill>
                <a:latin typeface="Menlo-Regular" panose="020B0609030804020204" pitchFamily="49" charset="0"/>
              </a:rPr>
              <a:t>200</a:t>
            </a:r>
            <a:r>
              <a:rPr lang="en-US" sz="1400" dirty="0">
                <a:solidFill>
                  <a:srgbClr val="CACACA"/>
                </a:solidFill>
                <a:latin typeface="Menlo-Regular" panose="020B0609030804020204" pitchFamily="49" charset="0"/>
              </a:rPr>
              <a:t>, </a:t>
            </a:r>
            <a:r>
              <a:rPr lang="en-US" sz="1400" dirty="0">
                <a:solidFill>
                  <a:srgbClr val="A7C598"/>
                </a:solidFill>
                <a:latin typeface="Menlo-Regular" panose="020B0609030804020204" pitchFamily="49" charset="0"/>
              </a:rPr>
              <a:t>0</a:t>
            </a:r>
            <a:r>
              <a:rPr lang="en-US" sz="1400" dirty="0">
                <a:solidFill>
                  <a:srgbClr val="CACACA"/>
                </a:solidFill>
                <a:latin typeface="Menlo-Regular" panose="020B0609030804020204" pitchFamily="49" charset="0"/>
              </a:rPr>
              <a:t>)</a:t>
            </a:r>
          </a:p>
          <a:p>
            <a:r>
              <a:rPr lang="en-US" sz="1400" dirty="0">
                <a:solidFill>
                  <a:srgbClr val="598A43"/>
                </a:solidFill>
                <a:latin typeface="Menlo-Regular" panose="020B0609030804020204" pitchFamily="49" charset="0"/>
              </a:rPr>
              <a:t># use a loop to wait for rotation sensor to reach 720</a:t>
            </a:r>
            <a:br>
              <a:rPr lang="en-US" sz="1400" dirty="0">
                <a:solidFill>
                  <a:srgbClr val="598A43"/>
                </a:solidFill>
                <a:latin typeface="Menlo-Regular" panose="020B0609030804020204" pitchFamily="49" charset="0"/>
              </a:rPr>
            </a:br>
            <a:r>
              <a:rPr lang="en-US" sz="1400" dirty="0">
                <a:solidFill>
                  <a:srgbClr val="B76FB3"/>
                </a:solidFill>
                <a:latin typeface="Menlo-Regular" panose="020B0609030804020204" pitchFamily="49" charset="0"/>
              </a:rPr>
              <a:t>while</a:t>
            </a:r>
            <a:r>
              <a:rPr lang="en-US" sz="1400" dirty="0">
                <a:solidFill>
                  <a:srgbClr val="CACACA"/>
                </a:solidFill>
                <a:latin typeface="Menlo-Regular" panose="020B0609030804020204" pitchFamily="49" charset="0"/>
              </a:rPr>
              <a:t> </a:t>
            </a:r>
            <a:r>
              <a:rPr lang="en-US" sz="1400" dirty="0" err="1">
                <a:solidFill>
                  <a:srgbClr val="CACACA"/>
                </a:solidFill>
                <a:latin typeface="Menlo-Regular" panose="020B0609030804020204" pitchFamily="49" charset="0"/>
              </a:rPr>
              <a:t>left_motor.angle</a:t>
            </a:r>
            <a:r>
              <a:rPr lang="en-US" sz="1400" dirty="0">
                <a:solidFill>
                  <a:srgbClr val="CACACA"/>
                </a:solidFill>
                <a:latin typeface="Menlo-Regular" panose="020B0609030804020204" pitchFamily="49" charset="0"/>
              </a:rPr>
              <a:t>() &lt; </a:t>
            </a:r>
            <a:r>
              <a:rPr lang="en-US" sz="1400" dirty="0">
                <a:solidFill>
                  <a:srgbClr val="A7C598"/>
                </a:solidFill>
                <a:latin typeface="Menlo-Regular" panose="020B0609030804020204" pitchFamily="49" charset="0"/>
              </a:rPr>
              <a:t>720</a:t>
            </a:r>
            <a:r>
              <a:rPr lang="en-US" sz="1400" dirty="0">
                <a:solidFill>
                  <a:srgbClr val="CACACA"/>
                </a:solidFill>
                <a:latin typeface="Menlo-Regular" panose="020B0609030804020204" pitchFamily="49" charset="0"/>
              </a:rPr>
              <a:t>:</a:t>
            </a:r>
            <a:br>
              <a:rPr lang="en-US" sz="1400" dirty="0">
                <a:solidFill>
                  <a:srgbClr val="CACACA"/>
                </a:solidFill>
                <a:latin typeface="Menlo-Regular" panose="020B0609030804020204" pitchFamily="49" charset="0"/>
              </a:rPr>
            </a:br>
            <a:r>
              <a:rPr lang="en-US" sz="1400" dirty="0">
                <a:solidFill>
                  <a:srgbClr val="CACACA"/>
                </a:solidFill>
                <a:latin typeface="Menlo-Regular" panose="020B0609030804020204" pitchFamily="49" charset="0"/>
              </a:rPr>
              <a:t>     </a:t>
            </a:r>
            <a:r>
              <a:rPr lang="en-US" sz="1400" dirty="0">
                <a:solidFill>
                  <a:srgbClr val="B76FB3"/>
                </a:solidFill>
                <a:latin typeface="Menlo-Regular" panose="020B0609030804020204" pitchFamily="49" charset="0"/>
              </a:rPr>
              <a:t>pass</a:t>
            </a:r>
            <a:br>
              <a:rPr lang="en-US" sz="1400" dirty="0">
                <a:solidFill>
                  <a:srgbClr val="B76FB3"/>
                </a:solidFill>
                <a:latin typeface="Menlo-Regular" panose="020B0609030804020204" pitchFamily="49" charset="0"/>
              </a:rPr>
            </a:br>
            <a:r>
              <a:rPr lang="en-US" sz="1400" dirty="0">
                <a:solidFill>
                  <a:srgbClr val="598A43"/>
                </a:solidFill>
                <a:latin typeface="Menlo-Regular" panose="020B0609030804020204" pitchFamily="49" charset="0"/>
              </a:rPr>
              <a:t># stop the motor</a:t>
            </a:r>
            <a:br>
              <a:rPr lang="en-US" sz="1400" dirty="0">
                <a:solidFill>
                  <a:srgbClr val="598A43"/>
                </a:solidFill>
                <a:latin typeface="Menlo-Regular" panose="020B0609030804020204" pitchFamily="49" charset="0"/>
              </a:rPr>
            </a:br>
            <a:r>
              <a:rPr lang="en-US" sz="1400" dirty="0" err="1">
                <a:solidFill>
                  <a:srgbClr val="CACACA"/>
                </a:solidFill>
                <a:latin typeface="Menlo-Regular" panose="020B0609030804020204" pitchFamily="49" charset="0"/>
              </a:rPr>
              <a:t>robot.stop</a:t>
            </a:r>
            <a:r>
              <a:rPr lang="en-US" sz="1400" dirty="0">
                <a:solidFill>
                  <a:srgbClr val="CACACA"/>
                </a:solidFill>
                <a:latin typeface="Menlo-Regular" panose="020B0609030804020204" pitchFamily="49" charset="0"/>
              </a:rPr>
              <a:t>(</a:t>
            </a:r>
            <a:r>
              <a:rPr lang="en-US" sz="1400" dirty="0" err="1">
                <a:solidFill>
                  <a:srgbClr val="CACACA"/>
                </a:solidFill>
                <a:latin typeface="Menlo-Regular" panose="020B0609030804020204" pitchFamily="49" charset="0"/>
              </a:rPr>
              <a:t>Stop.BRAKE</a:t>
            </a:r>
            <a:r>
              <a:rPr lang="en-US" sz="1400" dirty="0">
                <a:solidFill>
                  <a:srgbClr val="CACACA"/>
                </a:solidFill>
                <a:latin typeface="Menlo-Regular" panose="020B0609030804020204" pitchFamily="49" charset="0"/>
              </a:rPr>
              <a:t>)</a:t>
            </a:r>
            <a:endParaRPr lang="en-US" sz="1400" b="0" dirty="0">
              <a:solidFill>
                <a:srgbClr val="CACACA"/>
              </a:solidFill>
              <a:latin typeface="Menlo-Regular" panose="020B0609030804020204" pitchFamily="49" charset="0"/>
            </a:endParaRPr>
          </a:p>
          <a:p>
            <a:endParaRPr lang="en-US" sz="1400" b="0" dirty="0">
              <a:solidFill>
                <a:srgbClr val="CACACA"/>
              </a:solidFill>
              <a:latin typeface="Menlo-Regular" panose="020B0609030804020204" pitchFamily="49" charset="0"/>
            </a:endParaRPr>
          </a:p>
        </p:txBody>
      </p:sp>
      <p:sp>
        <p:nvSpPr>
          <p:cNvPr id="8" name="Slide Number Placeholder 7"/>
          <p:cNvSpPr>
            <a:spLocks noGrp="1"/>
          </p:cNvSpPr>
          <p:nvPr>
            <p:ph type="sldNum" sz="quarter" idx="12"/>
          </p:nvPr>
        </p:nvSpPr>
        <p:spPr/>
        <p:txBody>
          <a:bodyPr/>
          <a:lstStyle/>
          <a:p>
            <a:fld id="{4DBC7FC8-25FB-FC45-8177-2B991DA6778C}" type="slidenum">
              <a:rPr lang="en-US" smtClean="0"/>
              <a:t>13</a:t>
            </a:fld>
            <a:endParaRPr lang="en-US"/>
          </a:p>
        </p:txBody>
      </p:sp>
      <p:sp>
        <p:nvSpPr>
          <p:cNvPr id="15" name="Oval 14">
            <a:extLst>
              <a:ext uri="{FF2B5EF4-FFF2-40B4-BE49-F238E27FC236}">
                <a16:creationId xmlns:a16="http://schemas.microsoft.com/office/drawing/2014/main" id="{A10F7114-13BD-054A-997D-1A6FB715AB0E}"/>
              </a:ext>
            </a:extLst>
          </p:cNvPr>
          <p:cNvSpPr/>
          <p:nvPr/>
        </p:nvSpPr>
        <p:spPr>
          <a:xfrm>
            <a:off x="408014" y="313048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F8347076-7DFA-AC41-8405-224FC3DA5054}"/>
              </a:ext>
            </a:extLst>
          </p:cNvPr>
          <p:cNvSpPr/>
          <p:nvPr/>
        </p:nvSpPr>
        <p:spPr>
          <a:xfrm>
            <a:off x="141515" y="2224741"/>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Left Brace 17">
            <a:extLst>
              <a:ext uri="{FF2B5EF4-FFF2-40B4-BE49-F238E27FC236}">
                <a16:creationId xmlns:a16="http://schemas.microsoft.com/office/drawing/2014/main" id="{55972168-F8E1-6944-83C3-C4C045D32BCF}"/>
              </a:ext>
            </a:extLst>
          </p:cNvPr>
          <p:cNvSpPr/>
          <p:nvPr/>
        </p:nvSpPr>
        <p:spPr>
          <a:xfrm>
            <a:off x="510655" y="1306363"/>
            <a:ext cx="311972" cy="156441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8CACEA99-530D-9E43-802D-892D6E588E23}"/>
              </a:ext>
            </a:extLst>
          </p:cNvPr>
          <p:cNvSpPr/>
          <p:nvPr/>
        </p:nvSpPr>
        <p:spPr>
          <a:xfrm>
            <a:off x="354669" y="3893737"/>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TextBox 19">
            <a:extLst>
              <a:ext uri="{FF2B5EF4-FFF2-40B4-BE49-F238E27FC236}">
                <a16:creationId xmlns:a16="http://schemas.microsoft.com/office/drawing/2014/main" id="{537F492D-1FC8-354A-81C8-9978070AE69A}"/>
              </a:ext>
            </a:extLst>
          </p:cNvPr>
          <p:cNvSpPr txBox="1"/>
          <p:nvPr/>
        </p:nvSpPr>
        <p:spPr>
          <a:xfrm>
            <a:off x="773330" y="4710257"/>
            <a:ext cx="7684053" cy="1815882"/>
          </a:xfrm>
          <a:prstGeom prst="rect">
            <a:avLst/>
          </a:prstGeom>
          <a:noFill/>
        </p:spPr>
        <p:txBody>
          <a:bodyPr wrap="square" rtlCol="0">
            <a:spAutoFit/>
          </a:bodyPr>
          <a:lstStyle/>
          <a:p>
            <a:r>
              <a:rPr lang="en-US" sz="1600" dirty="0"/>
              <a:t>1) This is the same framework code used earlier</a:t>
            </a:r>
          </a:p>
          <a:p>
            <a:endParaRPr lang="en-US" sz="1600" dirty="0"/>
          </a:p>
          <a:p>
            <a:r>
              <a:rPr lang="en-US" sz="1600" dirty="0"/>
              <a:t>2) Reset rotation sensor and start moving. Note that unlike the EV3 you cannot do this in the opposite order.</a:t>
            </a:r>
          </a:p>
          <a:p>
            <a:endParaRPr lang="en-US" sz="1600" dirty="0"/>
          </a:p>
          <a:p>
            <a:r>
              <a:rPr lang="en-US" sz="1600" dirty="0"/>
              <a:t>3) Wait for rotation sensor to reach 720 degrees and then stop. Note that the wait is implemented with a loop.</a:t>
            </a:r>
          </a:p>
        </p:txBody>
      </p:sp>
      <p:sp>
        <p:nvSpPr>
          <p:cNvPr id="3" name="Footer Placeholder 2">
            <a:extLst>
              <a:ext uri="{FF2B5EF4-FFF2-40B4-BE49-F238E27FC236}">
                <a16:creationId xmlns:a16="http://schemas.microsoft.com/office/drawing/2014/main" id="{E06ACBC8-EF7D-354C-9432-96DD634C805A}"/>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2971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573F-78B5-464F-9BDC-0D697DE48657}"/>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B8FA3B97-4AE1-3046-A706-D38534A6F207}"/>
              </a:ext>
            </a:extLst>
          </p:cNvPr>
          <p:cNvSpPr>
            <a:spLocks noGrp="1"/>
          </p:cNvSpPr>
          <p:nvPr>
            <p:ph idx="1"/>
          </p:nvPr>
        </p:nvSpPr>
        <p:spPr>
          <a:xfrm>
            <a:off x="449263" y="1375412"/>
            <a:ext cx="8245474" cy="4373563"/>
          </a:xfrm>
        </p:spPr>
        <p:txBody>
          <a:bodyPr/>
          <a:lstStyle/>
          <a:p>
            <a:pPr marL="342900" indent="-342900">
              <a:buFont typeface="Arial" panose="020B0604020202020204" pitchFamily="34" charset="0"/>
              <a:buChar char="•"/>
            </a:pPr>
            <a:r>
              <a:rPr lang="en-US" dirty="0"/>
              <a:t>You cannot reset a rotation sensor while the robot is moving using the </a:t>
            </a:r>
            <a:r>
              <a:rPr lang="en-US" dirty="0" err="1"/>
              <a:t>drivebase</a:t>
            </a:r>
            <a:r>
              <a:rPr lang="en-US" dirty="0"/>
              <a:t> class.  For example, swapping the rotation sensor reset with the </a:t>
            </a:r>
            <a:r>
              <a:rPr lang="en-US" dirty="0" err="1"/>
              <a:t>robot.drive</a:t>
            </a:r>
            <a:r>
              <a:rPr lang="en-US" dirty="0"/>
              <a:t>() command in challenge 2 will cause the robot to move forever.</a:t>
            </a:r>
          </a:p>
          <a:p>
            <a:pPr marL="342900" indent="-342900">
              <a:buFont typeface="Arial" panose="020B0604020202020204" pitchFamily="34" charset="0"/>
              <a:buChar char="•"/>
            </a:pPr>
            <a:r>
              <a:rPr lang="en-US" dirty="0" err="1"/>
              <a:t>DriveBase</a:t>
            </a:r>
            <a:r>
              <a:rPr lang="en-US" dirty="0"/>
              <a:t> is not completely equivalent to the green move blocks. It is missing:</a:t>
            </a:r>
          </a:p>
          <a:p>
            <a:pPr marL="800100" lvl="1" indent="-342900"/>
            <a:r>
              <a:rPr lang="en-US" dirty="0"/>
              <a:t>Wheel synchronization. If you hold one wheel the other continues to move.</a:t>
            </a:r>
          </a:p>
          <a:p>
            <a:pPr marL="800100" lvl="1" indent="-342900"/>
            <a:r>
              <a:rPr lang="en-US" dirty="0"/>
              <a:t>Acceleration/Deceleration. Green move blocks include acceleration/deceleration for move degrees/rotations to improve accuracy. It is unclear if the </a:t>
            </a:r>
            <a:r>
              <a:rPr lang="en-US" dirty="0" err="1"/>
              <a:t>DriveBase</a:t>
            </a:r>
            <a:r>
              <a:rPr lang="en-US" dirty="0"/>
              <a:t> does this.</a:t>
            </a:r>
          </a:p>
        </p:txBody>
      </p:sp>
      <p:sp>
        <p:nvSpPr>
          <p:cNvPr id="4" name="Slide Number Placeholder 3">
            <a:extLst>
              <a:ext uri="{FF2B5EF4-FFF2-40B4-BE49-F238E27FC236}">
                <a16:creationId xmlns:a16="http://schemas.microsoft.com/office/drawing/2014/main" id="{0A5DA25B-74A2-8345-9F6E-034E1413A800}"/>
              </a:ext>
            </a:extLst>
          </p:cNvPr>
          <p:cNvSpPr>
            <a:spLocks noGrp="1"/>
          </p:cNvSpPr>
          <p:nvPr>
            <p:ph type="sldNum" sz="quarter" idx="12"/>
          </p:nvPr>
        </p:nvSpPr>
        <p:spPr/>
        <p:txBody>
          <a:bodyPr/>
          <a:lstStyle/>
          <a:p>
            <a:fld id="{4DBC7FC8-25FB-FC45-8177-2B991DA6778C}" type="slidenum">
              <a:rPr lang="en-US" smtClean="0"/>
              <a:t>14</a:t>
            </a:fld>
            <a:endParaRPr lang="en-US"/>
          </a:p>
        </p:txBody>
      </p:sp>
      <p:sp>
        <p:nvSpPr>
          <p:cNvPr id="5" name="Footer Placeholder 4">
            <a:extLst>
              <a:ext uri="{FF2B5EF4-FFF2-40B4-BE49-F238E27FC236}">
                <a16:creationId xmlns:a16="http://schemas.microsoft.com/office/drawing/2014/main" id="{91AFC511-1266-AF44-B938-3E007C8241C1}"/>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196381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480457"/>
            <a:ext cx="8245474" cy="4607432"/>
          </a:xfrm>
        </p:spPr>
        <p:txBody>
          <a:bodyPr>
            <a:noAutofit/>
          </a:bodyPr>
          <a:lstStyle/>
          <a:p>
            <a:pPr marL="342900" indent="-342900">
              <a:buFont typeface="Arial"/>
              <a:buChar char="•"/>
            </a:pPr>
            <a:r>
              <a:rPr lang="en-US" sz="1800" dirty="0"/>
              <a:t>This tutorial was created by Sanjay Seshan and Arvind </a:t>
            </a:r>
            <a:r>
              <a:rPr lang="en-US" sz="1800" dirty="0" err="1"/>
              <a:t>Seshan</a:t>
            </a:r>
            <a:endParaRPr lang="en-US" sz="1800" dirty="0"/>
          </a:p>
          <a:p>
            <a:pPr marL="342900" indent="-342900">
              <a:buFont typeface="Arial"/>
              <a:buChar char="•"/>
            </a:pPr>
            <a:r>
              <a:rPr lang="en-US" sz="1800" dirty="0"/>
              <a:t>More lessons are available at www.ev3tutorials.com</a:t>
            </a:r>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DBC7FC8-25FB-FC45-8177-2B991DA6778C}" type="slidenum">
              <a:rPr lang="en-US" smtClean="0"/>
              <a:t>15</a:t>
            </a:fld>
            <a:endParaRPr lang="en-US"/>
          </a:p>
        </p:txBody>
      </p:sp>
      <p:sp>
        <p:nvSpPr>
          <p:cNvPr id="4" name="Footer Placeholder 3">
            <a:extLst>
              <a:ext uri="{FF2B5EF4-FFF2-40B4-BE49-F238E27FC236}">
                <a16:creationId xmlns:a16="http://schemas.microsoft.com/office/drawing/2014/main" id="{1B324F29-E557-6946-93F4-4D2A35D642AB}"/>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118379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make your robot go forward and backwards</a:t>
            </a:r>
          </a:p>
          <a:p>
            <a:pPr marL="457200" indent="-457200">
              <a:buFont typeface="+mj-lt"/>
              <a:buAutoNum type="arabicPeriod"/>
            </a:pPr>
            <a:r>
              <a:rPr lang="en-US" dirty="0"/>
              <a:t>Learn how to use the </a:t>
            </a:r>
            <a:r>
              <a:rPr lang="en-US" dirty="0" err="1"/>
              <a:t>DriveBase</a:t>
            </a:r>
            <a:r>
              <a:rPr lang="en-US" dirty="0"/>
              <a:t> class</a:t>
            </a:r>
          </a:p>
          <a:p>
            <a:endParaRPr lang="en-US" dirty="0"/>
          </a:p>
          <a:p>
            <a:endParaRPr lang="en-US" dirty="0"/>
          </a:p>
          <a:p>
            <a:r>
              <a:rPr lang="en-US" dirty="0"/>
              <a:t>Prerequisites:</a:t>
            </a:r>
          </a:p>
          <a:p>
            <a:pPr marL="457200" indent="-457200">
              <a:buFont typeface="+mj-lt"/>
              <a:buAutoNum type="arabicPeriod"/>
            </a:pPr>
            <a:r>
              <a:rPr lang="en-US" dirty="0"/>
              <a:t>Know some basic Python coding (e.g. what is a variable, how to write expressions)</a:t>
            </a:r>
          </a:p>
        </p:txBody>
      </p:sp>
      <p:sp>
        <p:nvSpPr>
          <p:cNvPr id="4" name="Footer Placeholder 3"/>
          <p:cNvSpPr>
            <a:spLocks noGrp="1"/>
          </p:cNvSpPr>
          <p:nvPr>
            <p:ph type="ftr" sz="quarter" idx="11"/>
          </p:nvPr>
        </p:nvSpPr>
        <p:spPr/>
        <p:txBody>
          <a:bodyPr/>
          <a:lstStyle/>
          <a:p>
            <a:r>
              <a:rPr lang="en-US" dirty="0"/>
              <a:t>© EV3Tutorials.com, 2019, (Last edit: 5/25/2019)</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6061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D4F4AA-DAAE-B445-A3CD-60F31170F472}"/>
              </a:ext>
            </a:extLst>
          </p:cNvPr>
          <p:cNvSpPr>
            <a:spLocks noGrp="1"/>
          </p:cNvSpPr>
          <p:nvPr>
            <p:ph type="title"/>
          </p:nvPr>
        </p:nvSpPr>
        <p:spPr/>
        <p:txBody>
          <a:bodyPr/>
          <a:lstStyle/>
          <a:p>
            <a:r>
              <a:rPr lang="en-US" dirty="0"/>
              <a:t>Getting Started</a:t>
            </a:r>
          </a:p>
        </p:txBody>
      </p:sp>
      <p:sp>
        <p:nvSpPr>
          <p:cNvPr id="6" name="Content Placeholder 5">
            <a:extLst>
              <a:ext uri="{FF2B5EF4-FFF2-40B4-BE49-F238E27FC236}">
                <a16:creationId xmlns:a16="http://schemas.microsoft.com/office/drawing/2014/main" id="{B4888505-6DA9-6944-8AC2-A53569670013}"/>
              </a:ext>
            </a:extLst>
          </p:cNvPr>
          <p:cNvSpPr>
            <a:spLocks noGrp="1"/>
          </p:cNvSpPr>
          <p:nvPr>
            <p:ph sz="half" idx="1"/>
          </p:nvPr>
        </p:nvSpPr>
        <p:spPr>
          <a:xfrm>
            <a:off x="1235229" y="1166010"/>
            <a:ext cx="6770099" cy="2609925"/>
          </a:xfrm>
          <a:solidFill>
            <a:schemeClr val="tx1"/>
          </a:solidFill>
        </p:spPr>
        <p:txBody>
          <a:bodyPr tIns="182880">
            <a:normAutofit fontScale="62500" lnSpcReduction="20000"/>
          </a:bodyPr>
          <a:lstStyle/>
          <a:p>
            <a:r>
              <a:rPr lang="en-US" sz="1800" b="0" dirty="0">
                <a:solidFill>
                  <a:srgbClr val="6A9955"/>
                </a:solidFill>
                <a:latin typeface="Menlo" panose="020B0609030804020204" pitchFamily="49" charset="0"/>
              </a:rPr>
              <a:t>#!/</a:t>
            </a:r>
            <a:r>
              <a:rPr lang="en-US" sz="1800" b="0" dirty="0" err="1">
                <a:solidFill>
                  <a:srgbClr val="6A9955"/>
                </a:solidFill>
                <a:latin typeface="Menlo" panose="020B0609030804020204" pitchFamily="49" charset="0"/>
              </a:rPr>
              <a:t>usr</a:t>
            </a:r>
            <a:r>
              <a:rPr lang="en-US" sz="1800" b="0" dirty="0">
                <a:solidFill>
                  <a:srgbClr val="6A9955"/>
                </a:solidFill>
                <a:latin typeface="Menlo" panose="020B0609030804020204" pitchFamily="49" charset="0"/>
              </a:rPr>
              <a:t>/bin/</a:t>
            </a:r>
            <a:r>
              <a:rPr lang="en-US" sz="1800" b="0" dirty="0" err="1">
                <a:solidFill>
                  <a:srgbClr val="6A9955"/>
                </a:solidFill>
                <a:latin typeface="Menlo" panose="020B0609030804020204" pitchFamily="49" charset="0"/>
              </a:rPr>
              <a:t>env</a:t>
            </a:r>
            <a:r>
              <a:rPr lang="en-US" sz="1800" b="0" dirty="0">
                <a:solidFill>
                  <a:srgbClr val="6A9955"/>
                </a:solidFill>
                <a:latin typeface="Menlo" panose="020B0609030804020204" pitchFamily="49" charset="0"/>
              </a:rPr>
              <a:t> </a:t>
            </a:r>
            <a:r>
              <a:rPr lang="en-US" sz="1800" b="0" dirty="0" err="1">
                <a:solidFill>
                  <a:srgbClr val="6A9955"/>
                </a:solidFill>
                <a:latin typeface="Menlo" panose="020B0609030804020204" pitchFamily="49" charset="0"/>
              </a:rPr>
              <a:t>pybricks-micropython</a:t>
            </a:r>
            <a:endParaRPr lang="en-US" sz="1800" b="0" dirty="0">
              <a:solidFill>
                <a:srgbClr val="6A9955"/>
              </a:solidFill>
              <a:latin typeface="Menlo" panose="020B0609030804020204" pitchFamily="49" charset="0"/>
            </a:endParaRPr>
          </a:p>
          <a:p>
            <a:endParaRPr lang="en-US" sz="1800" b="0" dirty="0">
              <a:solidFill>
                <a:srgbClr val="D4D4D4"/>
              </a:solidFill>
              <a:latin typeface="Menlo" panose="020B0609030804020204" pitchFamily="49" charset="0"/>
            </a:endParaRPr>
          </a:p>
          <a:p>
            <a:br>
              <a:rPr lang="en-US" sz="1800" dirty="0"/>
            </a:br>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ev3brick </a:t>
            </a:r>
            <a:r>
              <a:rPr lang="en-US" sz="1800" b="0" dirty="0">
                <a:solidFill>
                  <a:srgbClr val="C586C0"/>
                </a:solidFill>
                <a:latin typeface="Menlo" panose="020B0609030804020204" pitchFamily="49" charset="0"/>
              </a:rPr>
              <a:t>as</a:t>
            </a:r>
            <a:r>
              <a:rPr lang="en-US" sz="1800" b="0" dirty="0">
                <a:solidFill>
                  <a:srgbClr val="D4D4D4"/>
                </a:solidFill>
                <a:latin typeface="Menlo" panose="020B0609030804020204" pitchFamily="49" charset="0"/>
              </a:rPr>
              <a:t> brick</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pybricks.ev3devices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(Motor, </a:t>
            </a:r>
            <a:r>
              <a:rPr lang="en-US" sz="1800" b="0" dirty="0" err="1">
                <a:solidFill>
                  <a:srgbClr val="D4D4D4"/>
                </a:solidFill>
                <a:latin typeface="Menlo" panose="020B0609030804020204" pitchFamily="49" charset="0"/>
              </a:rPr>
              <a:t>TouchSensor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ColorSensor</a:t>
            </a:r>
            <a:r>
              <a:rPr lang="en-US" sz="1800" b="0" dirty="0">
                <a:solidFill>
                  <a:srgbClr val="D4D4D4"/>
                </a:solidFill>
                <a:latin typeface="Menlo" panose="020B0609030804020204" pitchFamily="49" charset="0"/>
              </a:rPr>
              <a:t>,</a:t>
            </a:r>
          </a:p>
          <a:p>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InfraredSensor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UltrasonicSensor</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GyroSensor</a:t>
            </a:r>
            <a:r>
              <a:rPr lang="en-US" sz="1800" b="0" dirty="0">
                <a:solidFill>
                  <a:srgbClr val="D4D4D4"/>
                </a:solidFill>
                <a:latin typeface="Menlo" panose="020B0609030804020204" pitchFamily="49" charset="0"/>
              </a:rPr>
              <a:t>)</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pybricks.parameters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(Port, Stop, Direction, Button, Color,</a:t>
            </a:r>
          </a:p>
          <a:p>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SoundFile</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ImageFile</a:t>
            </a:r>
            <a:r>
              <a:rPr lang="en-US" sz="1800" b="0" dirty="0">
                <a:solidFill>
                  <a:srgbClr val="D4D4D4"/>
                </a:solidFill>
                <a:latin typeface="Menlo" panose="020B0609030804020204" pitchFamily="49" charset="0"/>
              </a:rPr>
              <a:t>, Align)</a:t>
            </a: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pybricks.tools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a:t>
            </a:r>
            <a:r>
              <a:rPr lang="en-US" sz="1800" b="0" dirty="0">
                <a:solidFill>
                  <a:srgbClr val="DCDCAA"/>
                </a:solidFill>
                <a:latin typeface="Menlo" panose="020B0609030804020204" pitchFamily="49" charset="0"/>
              </a:rPr>
              <a:t>print</a:t>
            </a:r>
            <a:r>
              <a:rPr lang="en-US" sz="1800" b="0" dirty="0">
                <a:solidFill>
                  <a:srgbClr val="D4D4D4"/>
                </a:solidFill>
                <a:latin typeface="Menlo" panose="020B0609030804020204" pitchFamily="49" charset="0"/>
              </a:rPr>
              <a:t>, wait, </a:t>
            </a:r>
            <a:r>
              <a:rPr lang="en-US" sz="1800" b="0" dirty="0" err="1">
                <a:solidFill>
                  <a:srgbClr val="D4D4D4"/>
                </a:solidFill>
                <a:latin typeface="Menlo" panose="020B0609030804020204" pitchFamily="49" charset="0"/>
              </a:rPr>
              <a:t>StopWatch</a:t>
            </a:r>
            <a:endParaRPr lang="en-US" sz="1800" b="0" dirty="0">
              <a:solidFill>
                <a:srgbClr val="D4D4D4"/>
              </a:solidFill>
              <a:latin typeface="Menlo" panose="020B0609030804020204" pitchFamily="49" charset="0"/>
            </a:endParaRPr>
          </a:p>
          <a:p>
            <a:r>
              <a:rPr lang="en-US" sz="1800" b="0" dirty="0">
                <a:solidFill>
                  <a:srgbClr val="C586C0"/>
                </a:solidFill>
                <a:latin typeface="Menlo" panose="020B0609030804020204" pitchFamily="49" charset="0"/>
              </a:rPr>
              <a:t>from</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pybricks.robotics</a:t>
            </a:r>
            <a:r>
              <a:rPr lang="en-US" sz="1800" b="0" dirty="0">
                <a:solidFill>
                  <a:srgbClr val="D4D4D4"/>
                </a:solidFill>
                <a:latin typeface="Menlo" panose="020B0609030804020204" pitchFamily="49" charset="0"/>
              </a:rPr>
              <a:t> </a:t>
            </a:r>
            <a:r>
              <a:rPr lang="en-US" sz="1800" b="0" dirty="0">
                <a:solidFill>
                  <a:srgbClr val="C586C0"/>
                </a:solidFill>
                <a:latin typeface="Menlo" panose="020B0609030804020204" pitchFamily="49" charset="0"/>
              </a:rPr>
              <a:t>import</a:t>
            </a:r>
            <a:r>
              <a:rPr lang="en-US" sz="1800" b="0" dirty="0">
                <a:solidFill>
                  <a:srgbClr val="D4D4D4"/>
                </a:solidFill>
                <a:latin typeface="Menlo" panose="020B0609030804020204" pitchFamily="49" charset="0"/>
              </a:rPr>
              <a:t> </a:t>
            </a:r>
            <a:r>
              <a:rPr lang="en-US" sz="1800" b="0" dirty="0" err="1">
                <a:solidFill>
                  <a:srgbClr val="D4D4D4"/>
                </a:solidFill>
                <a:latin typeface="Menlo" panose="020B0609030804020204" pitchFamily="49" charset="0"/>
              </a:rPr>
              <a:t>DriveBase</a:t>
            </a:r>
            <a:endParaRPr lang="en-US" sz="1800" b="0" dirty="0">
              <a:solidFill>
                <a:srgbClr val="D4D4D4"/>
              </a:solidFill>
              <a:latin typeface="Menlo" panose="020B0609030804020204" pitchFamily="49" charset="0"/>
            </a:endParaRPr>
          </a:p>
        </p:txBody>
      </p:sp>
      <p:sp>
        <p:nvSpPr>
          <p:cNvPr id="7" name="Content Placeholder 6">
            <a:extLst>
              <a:ext uri="{FF2B5EF4-FFF2-40B4-BE49-F238E27FC236}">
                <a16:creationId xmlns:a16="http://schemas.microsoft.com/office/drawing/2014/main" id="{D44EDE2D-7345-4646-BA46-AE52615AA1B7}"/>
              </a:ext>
            </a:extLst>
          </p:cNvPr>
          <p:cNvSpPr>
            <a:spLocks noGrp="1"/>
          </p:cNvSpPr>
          <p:nvPr>
            <p:ph sz="half" idx="2"/>
          </p:nvPr>
        </p:nvSpPr>
        <p:spPr>
          <a:xfrm>
            <a:off x="537883" y="3937887"/>
            <a:ext cx="8164792" cy="2508959"/>
          </a:xfrm>
        </p:spPr>
        <p:txBody>
          <a:bodyPr>
            <a:noAutofit/>
          </a:bodyPr>
          <a:lstStyle/>
          <a:p>
            <a:r>
              <a:rPr lang="en-US" sz="2200" dirty="0"/>
              <a:t>A typical ev3 python program starts with lines like the above. The above gets created automatically with every new program. </a:t>
            </a:r>
          </a:p>
          <a:p>
            <a:r>
              <a:rPr lang="en-US" sz="2200" dirty="0"/>
              <a:t>Line (1) tells the EV3 to use </a:t>
            </a:r>
            <a:r>
              <a:rPr lang="en-US" sz="2200" dirty="0" err="1"/>
              <a:t>micropython</a:t>
            </a:r>
            <a:r>
              <a:rPr lang="en-US" sz="2200" dirty="0"/>
              <a:t> to run this code. </a:t>
            </a:r>
          </a:p>
          <a:p>
            <a:r>
              <a:rPr lang="en-US" sz="2200" dirty="0"/>
              <a:t>Lines marked (2) tell </a:t>
            </a:r>
            <a:r>
              <a:rPr lang="en-US" sz="2200" dirty="0" err="1"/>
              <a:t>micropython</a:t>
            </a:r>
            <a:r>
              <a:rPr lang="en-US" sz="2200" dirty="0"/>
              <a:t> to load particular parts of the </a:t>
            </a:r>
            <a:r>
              <a:rPr lang="en-US" sz="2200" dirty="0" err="1"/>
              <a:t>pybricks</a:t>
            </a:r>
            <a:r>
              <a:rPr lang="en-US" sz="2200" dirty="0"/>
              <a:t> code that you will use in this program.</a:t>
            </a:r>
          </a:p>
        </p:txBody>
      </p:sp>
      <p:sp>
        <p:nvSpPr>
          <p:cNvPr id="4" name="Slide Number Placeholder 3">
            <a:extLst>
              <a:ext uri="{FF2B5EF4-FFF2-40B4-BE49-F238E27FC236}">
                <a16:creationId xmlns:a16="http://schemas.microsoft.com/office/drawing/2014/main" id="{5E24CB5D-B2DC-3A4D-8959-1FB5961E8E28}"/>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8" name="Oval 7">
            <a:extLst>
              <a:ext uri="{FF2B5EF4-FFF2-40B4-BE49-F238E27FC236}">
                <a16:creationId xmlns:a16="http://schemas.microsoft.com/office/drawing/2014/main" id="{92853577-ED0D-574E-8EA9-C6278A645F70}"/>
              </a:ext>
            </a:extLst>
          </p:cNvPr>
          <p:cNvSpPr/>
          <p:nvPr/>
        </p:nvSpPr>
        <p:spPr>
          <a:xfrm>
            <a:off x="671548" y="1301086"/>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6C34ECF5-35B7-654B-A2E9-394CA9F73110}"/>
              </a:ext>
            </a:extLst>
          </p:cNvPr>
          <p:cNvSpPr/>
          <p:nvPr/>
        </p:nvSpPr>
        <p:spPr>
          <a:xfrm>
            <a:off x="454035" y="272582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Left Brace 9">
            <a:extLst>
              <a:ext uri="{FF2B5EF4-FFF2-40B4-BE49-F238E27FC236}">
                <a16:creationId xmlns:a16="http://schemas.microsoft.com/office/drawing/2014/main" id="{FBD6883F-91B9-3643-BA05-694D7D75DD30}"/>
              </a:ext>
            </a:extLst>
          </p:cNvPr>
          <p:cNvSpPr/>
          <p:nvPr/>
        </p:nvSpPr>
        <p:spPr>
          <a:xfrm>
            <a:off x="854242" y="1957892"/>
            <a:ext cx="311972" cy="1635161"/>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CDD0ACE-6AAE-6947-B1D4-AE3ABBCE79BE}"/>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4445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7440EE-6E19-C442-B7E6-08D2BB63E3E8}"/>
              </a:ext>
            </a:extLst>
          </p:cNvPr>
          <p:cNvSpPr>
            <a:spLocks noGrp="1"/>
          </p:cNvSpPr>
          <p:nvPr>
            <p:ph type="title"/>
          </p:nvPr>
        </p:nvSpPr>
        <p:spPr/>
        <p:txBody>
          <a:bodyPr/>
          <a:lstStyle/>
          <a:p>
            <a:r>
              <a:rPr lang="en-US" dirty="0"/>
              <a:t>Different Ways to Move</a:t>
            </a:r>
          </a:p>
        </p:txBody>
      </p:sp>
      <p:sp>
        <p:nvSpPr>
          <p:cNvPr id="7" name="Content Placeholder 6">
            <a:extLst>
              <a:ext uri="{FF2B5EF4-FFF2-40B4-BE49-F238E27FC236}">
                <a16:creationId xmlns:a16="http://schemas.microsoft.com/office/drawing/2014/main" id="{B2766164-4CD2-7C44-BBAD-459908C4C85A}"/>
              </a:ext>
            </a:extLst>
          </p:cNvPr>
          <p:cNvSpPr>
            <a:spLocks noGrp="1"/>
          </p:cNvSpPr>
          <p:nvPr>
            <p:ph idx="1"/>
          </p:nvPr>
        </p:nvSpPr>
        <p:spPr/>
        <p:txBody>
          <a:bodyPr/>
          <a:lstStyle/>
          <a:p>
            <a:r>
              <a:rPr lang="en-US" dirty="0"/>
              <a:t>Just like the EV3 graphical programming environment, there are different ways to make the robot move. This lesson covers two ways:</a:t>
            </a:r>
          </a:p>
          <a:p>
            <a:r>
              <a:rPr lang="en-US" dirty="0"/>
              <a:t>1) </a:t>
            </a:r>
            <a:r>
              <a:rPr lang="en-US" dirty="0" err="1"/>
              <a:t>DriveBase</a:t>
            </a:r>
            <a:r>
              <a:rPr lang="en-US" dirty="0"/>
              <a:t>: Using the </a:t>
            </a:r>
            <a:r>
              <a:rPr lang="en-US" dirty="0" err="1"/>
              <a:t>DriveBase</a:t>
            </a:r>
            <a:r>
              <a:rPr lang="en-US" dirty="0"/>
              <a:t> class gives you the ability to command both motors simultaneously and have the robot steer at the same time. This is much like the “move steering” and “move tank” programming blocks in EV3-G.</a:t>
            </a:r>
          </a:p>
          <a:p>
            <a:endParaRPr lang="en-US" dirty="0"/>
          </a:p>
          <a:p>
            <a:r>
              <a:rPr lang="en-US" dirty="0"/>
              <a:t>2) Motor commands: Using the Motor class allows you to command each of the drive motors independently. This is much like the “large motor” and ”medium motor” programming blocks in EV3-G. This will be covered in a separate lesson.</a:t>
            </a:r>
          </a:p>
        </p:txBody>
      </p:sp>
      <p:sp>
        <p:nvSpPr>
          <p:cNvPr id="5" name="Slide Number Placeholder 4">
            <a:extLst>
              <a:ext uri="{FF2B5EF4-FFF2-40B4-BE49-F238E27FC236}">
                <a16:creationId xmlns:a16="http://schemas.microsoft.com/office/drawing/2014/main" id="{D1E1A2DB-B846-0044-81BD-8385D7D682B9}"/>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2" name="Footer Placeholder 1">
            <a:extLst>
              <a:ext uri="{FF2B5EF4-FFF2-40B4-BE49-F238E27FC236}">
                <a16:creationId xmlns:a16="http://schemas.microsoft.com/office/drawing/2014/main" id="{C05080CC-F63E-3745-8301-793F7DE71CE6}"/>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73494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&amp; POSITIVE POWER: BACKWARD &amp; FORWARD</a:t>
            </a:r>
          </a:p>
        </p:txBody>
      </p:sp>
      <p:sp>
        <p:nvSpPr>
          <p:cNvPr id="6" name="TextBox 5"/>
          <p:cNvSpPr txBox="1"/>
          <p:nvPr/>
        </p:nvSpPr>
        <p:spPr>
          <a:xfrm>
            <a:off x="4138140" y="2195039"/>
            <a:ext cx="254212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7001159" y="5493664"/>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
        <p:nvSpPr>
          <p:cNvPr id="8" name="Curved Right Arrow 7"/>
          <p:cNvSpPr/>
          <p:nvPr/>
        </p:nvSpPr>
        <p:spPr>
          <a:xfrm flipH="1">
            <a:off x="6312276" y="2839079"/>
            <a:ext cx="1594462" cy="3008528"/>
          </a:xfrm>
          <a:prstGeom prst="curvedRightArrow">
            <a:avLst>
              <a:gd name="adj1" fmla="val 3481"/>
              <a:gd name="adj2" fmla="val 30112"/>
              <a:gd name="adj3" fmla="val 25000"/>
            </a:avLst>
          </a:prstGeom>
          <a:solidFill>
            <a:srgbClr val="00B900"/>
          </a:solidFill>
          <a:ln>
            <a:solidFill>
              <a:srgbClr val="00B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urved Right Arrow 8"/>
          <p:cNvSpPr/>
          <p:nvPr/>
        </p:nvSpPr>
        <p:spPr>
          <a:xfrm flipH="1" flipV="1">
            <a:off x="6390356" y="3099854"/>
            <a:ext cx="1173415" cy="2128070"/>
          </a:xfrm>
          <a:prstGeom prst="curvedRightArrow">
            <a:avLst>
              <a:gd name="adj1" fmla="val 3481"/>
              <a:gd name="adj2" fmla="val 45822"/>
              <a:gd name="adj3" fmla="val 250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2"/>
          <a:stretch>
            <a:fillRect/>
          </a:stretch>
        </p:blipFill>
        <p:spPr>
          <a:xfrm rot="21027646" flipH="1">
            <a:off x="962153" y="1753697"/>
            <a:ext cx="5848090" cy="3750456"/>
          </a:xfrm>
          <a:prstGeom prst="rect">
            <a:avLst/>
          </a:prstGeom>
        </p:spPr>
      </p:pic>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4" name="Footer Placeholder 3">
            <a:extLst>
              <a:ext uri="{FF2B5EF4-FFF2-40B4-BE49-F238E27FC236}">
                <a16:creationId xmlns:a16="http://schemas.microsoft.com/office/drawing/2014/main" id="{A56B3CCB-CFBE-9444-A0D6-781E47292697}"/>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19703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close up of a wheel&#10;&#10;Description automatically generated">
            <a:extLst>
              <a:ext uri="{FF2B5EF4-FFF2-40B4-BE49-F238E27FC236}">
                <a16:creationId xmlns:a16="http://schemas.microsoft.com/office/drawing/2014/main" id="{7EE93BE0-B79F-D34E-A0CF-81487A6AE71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96397" y="3597868"/>
            <a:ext cx="1863098" cy="1830128"/>
          </a:xfrm>
          <a:prstGeom prst="rect">
            <a:avLst/>
          </a:prstGeom>
        </p:spPr>
      </p:pic>
      <p:sp>
        <p:nvSpPr>
          <p:cNvPr id="10" name="Content Placeholder 9">
            <a:extLst>
              <a:ext uri="{FF2B5EF4-FFF2-40B4-BE49-F238E27FC236}">
                <a16:creationId xmlns:a16="http://schemas.microsoft.com/office/drawing/2014/main" id="{12A9139D-652F-6644-82C2-217AA9A13D7F}"/>
              </a:ext>
            </a:extLst>
          </p:cNvPr>
          <p:cNvSpPr>
            <a:spLocks noGrp="1"/>
          </p:cNvSpPr>
          <p:nvPr>
            <p:ph sz="half" idx="2"/>
          </p:nvPr>
        </p:nvSpPr>
        <p:spPr>
          <a:xfrm>
            <a:off x="256253" y="3645745"/>
            <a:ext cx="4315748" cy="2657561"/>
          </a:xfrm>
        </p:spPr>
        <p:txBody>
          <a:bodyPr>
            <a:noAutofit/>
          </a:bodyPr>
          <a:lstStyle/>
          <a:p>
            <a:r>
              <a:rPr lang="en-US" sz="2000" dirty="0"/>
              <a:t>Before you can use simple drive commands, you need to create a </a:t>
            </a:r>
            <a:r>
              <a:rPr lang="en-US" sz="2000" dirty="0" err="1"/>
              <a:t>DriveBase</a:t>
            </a:r>
            <a:r>
              <a:rPr lang="en-US" sz="2000" dirty="0"/>
              <a:t> object that takes two motors, wheel diameter and axle track. </a:t>
            </a:r>
          </a:p>
          <a:p>
            <a:r>
              <a:rPr lang="en-US" sz="2000" dirty="0"/>
              <a:t>(1) Sets up some variables to store parameters and (2) creates the </a:t>
            </a:r>
            <a:r>
              <a:rPr lang="en-US" sz="2000" dirty="0" err="1"/>
              <a:t>DriveBase</a:t>
            </a:r>
            <a:r>
              <a:rPr lang="en-US" sz="2000" dirty="0"/>
              <a:t>.</a:t>
            </a:r>
          </a:p>
        </p:txBody>
      </p:sp>
      <p:sp>
        <p:nvSpPr>
          <p:cNvPr id="2" name="Title 1">
            <a:extLst>
              <a:ext uri="{FF2B5EF4-FFF2-40B4-BE49-F238E27FC236}">
                <a16:creationId xmlns:a16="http://schemas.microsoft.com/office/drawing/2014/main" id="{73387256-0477-1E42-8832-3AC6DF5C44C6}"/>
              </a:ext>
            </a:extLst>
          </p:cNvPr>
          <p:cNvSpPr>
            <a:spLocks noGrp="1"/>
          </p:cNvSpPr>
          <p:nvPr>
            <p:ph type="title"/>
          </p:nvPr>
        </p:nvSpPr>
        <p:spPr/>
        <p:txBody>
          <a:bodyPr/>
          <a:lstStyle/>
          <a:p>
            <a:r>
              <a:rPr lang="en-US" dirty="0"/>
              <a:t>Creating a </a:t>
            </a:r>
            <a:r>
              <a:rPr lang="en-US" dirty="0" err="1"/>
              <a:t>DriveBase</a:t>
            </a:r>
            <a:endParaRPr lang="en-US" dirty="0"/>
          </a:p>
        </p:txBody>
      </p:sp>
      <p:sp>
        <p:nvSpPr>
          <p:cNvPr id="3" name="Content Placeholder 2">
            <a:extLst>
              <a:ext uri="{FF2B5EF4-FFF2-40B4-BE49-F238E27FC236}">
                <a16:creationId xmlns:a16="http://schemas.microsoft.com/office/drawing/2014/main" id="{C4C78488-E280-1C47-AA35-1C148163C859}"/>
              </a:ext>
            </a:extLst>
          </p:cNvPr>
          <p:cNvSpPr>
            <a:spLocks noGrp="1"/>
          </p:cNvSpPr>
          <p:nvPr>
            <p:ph sz="half" idx="1"/>
          </p:nvPr>
        </p:nvSpPr>
        <p:spPr>
          <a:xfrm>
            <a:off x="907444" y="869882"/>
            <a:ext cx="7688180" cy="2657566"/>
          </a:xfrm>
          <a:solidFill>
            <a:schemeClr val="tx1"/>
          </a:solidFill>
        </p:spPr>
        <p:txBody>
          <a:bodyPr tIns="182880">
            <a:normAutofit fontScale="47500" lnSpcReduction="20000"/>
          </a:bodyPr>
          <a:lstStyle/>
          <a:p>
            <a:r>
              <a:rPr lang="en-US" b="0" dirty="0">
                <a:solidFill>
                  <a:srgbClr val="6A9955"/>
                </a:solidFill>
                <a:latin typeface="Menlo" panose="020B0609030804020204" pitchFamily="49" charset="0"/>
              </a:rPr>
              <a:t># Initialize two motors with default settings on Port B and Port C.</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left_motor</a:t>
            </a:r>
            <a:r>
              <a:rPr lang="en-US" b="0" dirty="0">
                <a:solidFill>
                  <a:srgbClr val="D4D4D4"/>
                </a:solidFill>
                <a:latin typeface="Menlo" panose="020B0609030804020204" pitchFamily="49" charset="0"/>
              </a:rPr>
              <a:t> = Motor(</a:t>
            </a:r>
            <a:r>
              <a:rPr lang="en-US" b="0" dirty="0" err="1">
                <a:solidFill>
                  <a:srgbClr val="D4D4D4"/>
                </a:solidFill>
                <a:latin typeface="Menlo" panose="020B0609030804020204" pitchFamily="49" charset="0"/>
              </a:rPr>
              <a:t>Port.B</a:t>
            </a:r>
            <a:r>
              <a:rPr lang="en-US" b="0" dirty="0">
                <a:solidFill>
                  <a:srgbClr val="D4D4D4"/>
                </a:solidFill>
                <a:latin typeface="Menlo" panose="020B0609030804020204" pitchFamily="49" charset="0"/>
              </a:rPr>
              <a:t>)</a:t>
            </a:r>
            <a:br>
              <a:rPr lang="en-US" b="0" dirty="0">
                <a:solidFill>
                  <a:srgbClr val="D4D4D4"/>
                </a:solidFill>
                <a:latin typeface="Menlo" panose="020B0609030804020204" pitchFamily="49" charset="0"/>
              </a:rPr>
            </a:br>
            <a:r>
              <a:rPr lang="en-US" b="0" dirty="0" err="1">
                <a:solidFill>
                  <a:srgbClr val="D4D4D4"/>
                </a:solidFill>
                <a:latin typeface="Menlo" panose="020B0609030804020204" pitchFamily="49" charset="0"/>
              </a:rPr>
              <a:t>right_motor</a:t>
            </a:r>
            <a:r>
              <a:rPr lang="en-US" b="0" dirty="0">
                <a:solidFill>
                  <a:srgbClr val="D4D4D4"/>
                </a:solidFill>
                <a:latin typeface="Menlo" panose="020B0609030804020204" pitchFamily="49" charset="0"/>
              </a:rPr>
              <a:t> = Motor(</a:t>
            </a:r>
            <a:r>
              <a:rPr lang="en-US" b="0" dirty="0" err="1">
                <a:solidFill>
                  <a:srgbClr val="D4D4D4"/>
                </a:solidFill>
                <a:latin typeface="Menlo" panose="020B0609030804020204" pitchFamily="49" charset="0"/>
              </a:rPr>
              <a:t>Port.C</a:t>
            </a:r>
            <a:r>
              <a:rPr lang="en-US" b="0" dirty="0">
                <a:solidFill>
                  <a:srgbClr val="D4D4D4"/>
                </a:solidFill>
                <a:latin typeface="Menlo" panose="020B0609030804020204" pitchFamily="49" charset="0"/>
              </a:rPr>
              <a:t>)</a:t>
            </a:r>
          </a:p>
          <a:p>
            <a:r>
              <a:rPr lang="en-US" b="0" dirty="0">
                <a:solidFill>
                  <a:srgbClr val="6A9955"/>
                </a:solidFill>
                <a:latin typeface="Menlo" panose="020B0609030804020204" pitchFamily="49" charset="0"/>
              </a:rPr>
              <a:t># The wheel diameter of the Robot Educator is 56 millimeters. </a:t>
            </a:r>
            <a:br>
              <a:rPr lang="en-US" b="0" dirty="0">
                <a:solidFill>
                  <a:srgbClr val="6A9955"/>
                </a:solidFill>
                <a:latin typeface="Menlo" panose="020B0609030804020204" pitchFamily="49" charset="0"/>
              </a:rPr>
            </a:br>
            <a:r>
              <a:rPr lang="en-US" b="0" dirty="0">
                <a:solidFill>
                  <a:srgbClr val="6A9955"/>
                </a:solidFill>
                <a:latin typeface="Menlo" panose="020B0609030804020204" pitchFamily="49" charset="0"/>
              </a:rPr>
              <a:t># The distance between wheels (</a:t>
            </a:r>
            <a:r>
              <a:rPr lang="en-US" b="0" dirty="0" err="1">
                <a:solidFill>
                  <a:srgbClr val="6A9955"/>
                </a:solidFill>
                <a:latin typeface="Menlo" panose="020B0609030804020204" pitchFamily="49" charset="0"/>
              </a:rPr>
              <a:t>axle_track</a:t>
            </a:r>
            <a:r>
              <a:rPr lang="en-US" b="0" dirty="0">
                <a:solidFill>
                  <a:srgbClr val="6A9955"/>
                </a:solidFill>
                <a:latin typeface="Menlo" panose="020B0609030804020204" pitchFamily="49" charset="0"/>
              </a:rPr>
              <a:t>) is 114 millimeters.</a:t>
            </a:r>
          </a:p>
          <a:p>
            <a:r>
              <a:rPr lang="en-US" b="0" dirty="0" err="1">
                <a:solidFill>
                  <a:srgbClr val="D4D4D4"/>
                </a:solidFill>
                <a:latin typeface="Menlo" panose="020B0609030804020204" pitchFamily="49" charset="0"/>
              </a:rPr>
              <a:t>wheel_diameter</a:t>
            </a:r>
            <a:r>
              <a:rPr lang="en-US" b="0" dirty="0">
                <a:solidFill>
                  <a:srgbClr val="D4D4D4"/>
                </a:solidFill>
                <a:latin typeface="Menlo" panose="020B0609030804020204" pitchFamily="49" charset="0"/>
              </a:rPr>
              <a:t> = </a:t>
            </a:r>
            <a:r>
              <a:rPr lang="en-US" b="0" dirty="0">
                <a:solidFill>
                  <a:srgbClr val="B5CEA8"/>
                </a:solidFill>
                <a:latin typeface="Menlo" panose="020B0609030804020204" pitchFamily="49" charset="0"/>
              </a:rPr>
              <a:t>56</a:t>
            </a:r>
            <a:br>
              <a:rPr lang="en-US" b="0" dirty="0">
                <a:solidFill>
                  <a:srgbClr val="B5CEA8"/>
                </a:solidFill>
                <a:latin typeface="Menlo" panose="020B0609030804020204" pitchFamily="49" charset="0"/>
              </a:rPr>
            </a:br>
            <a:r>
              <a:rPr lang="en-US" b="0" dirty="0" err="1">
                <a:solidFill>
                  <a:srgbClr val="D4D4D4"/>
                </a:solidFill>
                <a:latin typeface="Menlo" panose="020B0609030804020204" pitchFamily="49" charset="0"/>
              </a:rPr>
              <a:t>axle_track</a:t>
            </a:r>
            <a:r>
              <a:rPr lang="en-US" b="0" dirty="0">
                <a:solidFill>
                  <a:srgbClr val="D4D4D4"/>
                </a:solidFill>
                <a:latin typeface="Menlo" panose="020B0609030804020204" pitchFamily="49" charset="0"/>
              </a:rPr>
              <a:t> = </a:t>
            </a:r>
            <a:r>
              <a:rPr lang="en-US" b="0" dirty="0">
                <a:solidFill>
                  <a:srgbClr val="B5CEA8"/>
                </a:solidFill>
                <a:latin typeface="Menlo" panose="020B0609030804020204" pitchFamily="49" charset="0"/>
              </a:rPr>
              <a:t>114</a:t>
            </a:r>
            <a:endParaRPr lang="en-US" b="0" dirty="0">
              <a:solidFill>
                <a:srgbClr val="D4D4D4"/>
              </a:solidFill>
              <a:latin typeface="Menlo" panose="020B0609030804020204" pitchFamily="49" charset="0"/>
            </a:endParaRPr>
          </a:p>
          <a:p>
            <a:r>
              <a:rPr lang="en-US" b="0" dirty="0">
                <a:solidFill>
                  <a:srgbClr val="6A9955"/>
                </a:solidFill>
                <a:latin typeface="Menlo" panose="020B0609030804020204" pitchFamily="49" charset="0"/>
              </a:rPr>
              <a:t># Create a </a:t>
            </a:r>
            <a:r>
              <a:rPr lang="en-US" b="0" dirty="0" err="1">
                <a:solidFill>
                  <a:srgbClr val="6A9955"/>
                </a:solidFill>
                <a:latin typeface="Menlo" panose="020B0609030804020204" pitchFamily="49" charset="0"/>
              </a:rPr>
              <a:t>DriveBase</a:t>
            </a:r>
            <a:r>
              <a:rPr lang="en-US" b="0" dirty="0">
                <a:solidFill>
                  <a:srgbClr val="6A9955"/>
                </a:solidFill>
                <a:latin typeface="Menlo" panose="020B0609030804020204" pitchFamily="49" charset="0"/>
              </a:rPr>
              <a:t> object. The </a:t>
            </a:r>
            <a:r>
              <a:rPr lang="en-US" b="0" dirty="0" err="1">
                <a:solidFill>
                  <a:srgbClr val="6A9955"/>
                </a:solidFill>
                <a:latin typeface="Menlo" panose="020B0609030804020204" pitchFamily="49" charset="0"/>
              </a:rPr>
              <a:t>wheel_diameter</a:t>
            </a:r>
            <a:r>
              <a:rPr lang="en-US" b="0" dirty="0">
                <a:solidFill>
                  <a:srgbClr val="6A9955"/>
                </a:solidFill>
                <a:latin typeface="Menlo" panose="020B0609030804020204" pitchFamily="49" charset="0"/>
              </a:rPr>
              <a:t> and </a:t>
            </a:r>
            <a:r>
              <a:rPr lang="en-US" b="0" dirty="0" err="1">
                <a:solidFill>
                  <a:srgbClr val="6A9955"/>
                </a:solidFill>
                <a:latin typeface="Menlo" panose="020B0609030804020204" pitchFamily="49" charset="0"/>
              </a:rPr>
              <a:t>axle_track</a:t>
            </a:r>
            <a:r>
              <a:rPr lang="en-US" b="0" dirty="0">
                <a:solidFill>
                  <a:srgbClr val="6A9955"/>
                </a:solidFill>
                <a:latin typeface="Menlo" panose="020B0609030804020204" pitchFamily="49" charset="0"/>
              </a:rPr>
              <a:t> values are needed to move robot correct speed/distance when you give drive commands.</a:t>
            </a:r>
          </a:p>
          <a:p>
            <a:r>
              <a:rPr lang="en-US" b="0" dirty="0">
                <a:solidFill>
                  <a:srgbClr val="D4D4D4"/>
                </a:solidFill>
                <a:latin typeface="Menlo" panose="020B0609030804020204" pitchFamily="49" charset="0"/>
              </a:rPr>
              <a:t>robot = </a:t>
            </a:r>
            <a:r>
              <a:rPr lang="en-US" b="0" dirty="0" err="1">
                <a:solidFill>
                  <a:srgbClr val="D4D4D4"/>
                </a:solidFill>
                <a:latin typeface="Menlo" panose="020B0609030804020204" pitchFamily="49" charset="0"/>
              </a:rPr>
              <a:t>DriveBase</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left_motor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right_motor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wheel_diameter</a:t>
            </a:r>
            <a:r>
              <a:rPr lang="en-US" b="0" dirty="0">
                <a:solidFill>
                  <a:srgbClr val="D4D4D4"/>
                </a:solidFill>
                <a:latin typeface="Menlo" panose="020B0609030804020204" pitchFamily="49" charset="0"/>
              </a:rPr>
              <a:t>, </a:t>
            </a:r>
            <a:r>
              <a:rPr lang="en-US" b="0" dirty="0" err="1">
                <a:solidFill>
                  <a:srgbClr val="D4D4D4"/>
                </a:solidFill>
                <a:latin typeface="Menlo" panose="020B0609030804020204" pitchFamily="49" charset="0"/>
              </a:rPr>
              <a:t>axle_track</a:t>
            </a:r>
            <a:r>
              <a:rPr lang="en-US" b="0" dirty="0">
                <a:solidFill>
                  <a:srgbClr val="D4D4D4"/>
                </a:solidFill>
                <a:latin typeface="Menlo" panose="020B0609030804020204" pitchFamily="49" charset="0"/>
              </a:rPr>
              <a:t>)</a:t>
            </a:r>
          </a:p>
        </p:txBody>
      </p:sp>
      <p:sp>
        <p:nvSpPr>
          <p:cNvPr id="5" name="Slide Number Placeholder 4">
            <a:extLst>
              <a:ext uri="{FF2B5EF4-FFF2-40B4-BE49-F238E27FC236}">
                <a16:creationId xmlns:a16="http://schemas.microsoft.com/office/drawing/2014/main" id="{FF4AEE16-7AF3-C549-8072-DE4070CE3AD1}"/>
              </a:ext>
            </a:extLst>
          </p:cNvPr>
          <p:cNvSpPr>
            <a:spLocks noGrp="1"/>
          </p:cNvSpPr>
          <p:nvPr>
            <p:ph type="sldNum" sz="quarter" idx="12"/>
          </p:nvPr>
        </p:nvSpPr>
        <p:spPr/>
        <p:txBody>
          <a:bodyPr/>
          <a:lstStyle/>
          <a:p>
            <a:fld id="{4DBC7FC8-25FB-FC45-8177-2B991DA6778C}" type="slidenum">
              <a:rPr lang="en-US" smtClean="0"/>
              <a:t>6</a:t>
            </a:fld>
            <a:endParaRPr lang="en-US"/>
          </a:p>
        </p:txBody>
      </p:sp>
      <p:sp>
        <p:nvSpPr>
          <p:cNvPr id="6" name="Oval 5">
            <a:extLst>
              <a:ext uri="{FF2B5EF4-FFF2-40B4-BE49-F238E27FC236}">
                <a16:creationId xmlns:a16="http://schemas.microsoft.com/office/drawing/2014/main" id="{E88186E1-359D-FB4C-8968-7BC53EB926B7}"/>
              </a:ext>
            </a:extLst>
          </p:cNvPr>
          <p:cNvSpPr/>
          <p:nvPr/>
        </p:nvSpPr>
        <p:spPr>
          <a:xfrm>
            <a:off x="193601" y="1560665"/>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2F40D8CB-A762-6140-82DD-D6D246EFAF7F}"/>
              </a:ext>
            </a:extLst>
          </p:cNvPr>
          <p:cNvSpPr/>
          <p:nvPr/>
        </p:nvSpPr>
        <p:spPr>
          <a:xfrm>
            <a:off x="436704" y="2901149"/>
            <a:ext cx="311972" cy="311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Left Brace 7">
            <a:extLst>
              <a:ext uri="{FF2B5EF4-FFF2-40B4-BE49-F238E27FC236}">
                <a16:creationId xmlns:a16="http://schemas.microsoft.com/office/drawing/2014/main" id="{893F5514-588C-7C44-8F61-20B8D34C7496}"/>
              </a:ext>
            </a:extLst>
          </p:cNvPr>
          <p:cNvSpPr/>
          <p:nvPr/>
        </p:nvSpPr>
        <p:spPr>
          <a:xfrm>
            <a:off x="541245" y="971020"/>
            <a:ext cx="311972" cy="1513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572F33F3-51C5-824E-B97A-1EBC8991EB94}"/>
              </a:ext>
            </a:extLst>
          </p:cNvPr>
          <p:cNvGrpSpPr/>
          <p:nvPr/>
        </p:nvGrpSpPr>
        <p:grpSpPr>
          <a:xfrm rot="5400000">
            <a:off x="4684646" y="3648611"/>
            <a:ext cx="1453380" cy="1662800"/>
            <a:chOff x="6507213" y="1384746"/>
            <a:chExt cx="1199001" cy="1371767"/>
          </a:xfrm>
        </p:grpSpPr>
        <p:grpSp>
          <p:nvGrpSpPr>
            <p:cNvPr id="11" name="Group 10">
              <a:extLst>
                <a:ext uri="{FF2B5EF4-FFF2-40B4-BE49-F238E27FC236}">
                  <a16:creationId xmlns:a16="http://schemas.microsoft.com/office/drawing/2014/main" id="{EA8560A0-4D2C-234E-B0DA-ECF34B7F64C0}"/>
                </a:ext>
              </a:extLst>
            </p:cNvPr>
            <p:cNvGrpSpPr/>
            <p:nvPr/>
          </p:nvGrpSpPr>
          <p:grpSpPr>
            <a:xfrm rot="5400000">
              <a:off x="6518630" y="1512901"/>
              <a:ext cx="1141996" cy="1164830"/>
              <a:chOff x="6310708" y="2223671"/>
              <a:chExt cx="809489" cy="898563"/>
            </a:xfrm>
          </p:grpSpPr>
          <p:sp>
            <p:nvSpPr>
              <p:cNvPr id="14" name="Rounded Rectangle 13">
                <a:extLst>
                  <a:ext uri="{FF2B5EF4-FFF2-40B4-BE49-F238E27FC236}">
                    <a16:creationId xmlns:a16="http://schemas.microsoft.com/office/drawing/2014/main" id="{C3575240-3660-AC48-AF45-5A2B93D61F38}"/>
                  </a:ext>
                </a:extLst>
              </p:cNvPr>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732027F-DAA6-6F41-9B2A-046921A2C5E7}"/>
                  </a:ext>
                </a:extLst>
              </p:cNvPr>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a:extLst>
                  <a:ext uri="{FF2B5EF4-FFF2-40B4-BE49-F238E27FC236}">
                    <a16:creationId xmlns:a16="http://schemas.microsoft.com/office/drawing/2014/main" id="{4E177598-013A-ED41-BEE7-B3F3F918CC71}"/>
                  </a:ext>
                </a:extLst>
              </p:cNvPr>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a:extLst>
                  <a:ext uri="{FF2B5EF4-FFF2-40B4-BE49-F238E27FC236}">
                    <a16:creationId xmlns:a16="http://schemas.microsoft.com/office/drawing/2014/main" id="{0DE0C554-9E6E-FA44-AFEB-B448BF3CF280}"/>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C6D58726-976D-3447-9AAD-7FBA7EAAAC6C}"/>
                </a:ext>
              </a:extLst>
            </p:cNvPr>
            <p:cNvSpPr txBox="1"/>
            <p:nvPr/>
          </p:nvSpPr>
          <p:spPr>
            <a:xfrm>
              <a:off x="7216809" y="1384746"/>
              <a:ext cx="465620" cy="369332"/>
            </a:xfrm>
            <a:prstGeom prst="rect">
              <a:avLst/>
            </a:prstGeom>
            <a:noFill/>
          </p:spPr>
          <p:txBody>
            <a:bodyPr wrap="square" rtlCol="0">
              <a:spAutoFit/>
            </a:bodyPr>
            <a:lstStyle/>
            <a:p>
              <a:r>
                <a:rPr lang="en-US" dirty="0"/>
                <a:t>B</a:t>
              </a:r>
            </a:p>
          </p:txBody>
        </p:sp>
        <p:sp>
          <p:nvSpPr>
            <p:cNvPr id="13" name="TextBox 12">
              <a:extLst>
                <a:ext uri="{FF2B5EF4-FFF2-40B4-BE49-F238E27FC236}">
                  <a16:creationId xmlns:a16="http://schemas.microsoft.com/office/drawing/2014/main" id="{C5D6D7A5-750A-6B41-8281-AA39DF77246C}"/>
                </a:ext>
              </a:extLst>
            </p:cNvPr>
            <p:cNvSpPr txBox="1"/>
            <p:nvPr/>
          </p:nvSpPr>
          <p:spPr>
            <a:xfrm>
              <a:off x="7240594" y="2387181"/>
              <a:ext cx="465620" cy="369332"/>
            </a:xfrm>
            <a:prstGeom prst="rect">
              <a:avLst/>
            </a:prstGeom>
            <a:noFill/>
          </p:spPr>
          <p:txBody>
            <a:bodyPr wrap="square" rtlCol="0">
              <a:spAutoFit/>
            </a:bodyPr>
            <a:lstStyle/>
            <a:p>
              <a:r>
                <a:rPr lang="en-US" dirty="0"/>
                <a:t>C</a:t>
              </a:r>
            </a:p>
          </p:txBody>
        </p:sp>
      </p:grpSp>
      <p:cxnSp>
        <p:nvCxnSpPr>
          <p:cNvPr id="18" name="Straight Arrow Connector 17">
            <a:extLst>
              <a:ext uri="{FF2B5EF4-FFF2-40B4-BE49-F238E27FC236}">
                <a16:creationId xmlns:a16="http://schemas.microsoft.com/office/drawing/2014/main" id="{50A434A1-5B61-5B45-8184-257327266622}"/>
              </a:ext>
            </a:extLst>
          </p:cNvPr>
          <p:cNvCxnSpPr>
            <a:cxnSpLocks/>
          </p:cNvCxnSpPr>
          <p:nvPr/>
        </p:nvCxnSpPr>
        <p:spPr>
          <a:xfrm>
            <a:off x="4803781" y="5380396"/>
            <a:ext cx="1215111" cy="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BC4B5F-37E9-3241-8F9B-FBFFD7F8ABC7}"/>
              </a:ext>
            </a:extLst>
          </p:cNvPr>
          <p:cNvSpPr txBox="1"/>
          <p:nvPr/>
        </p:nvSpPr>
        <p:spPr>
          <a:xfrm>
            <a:off x="4495004" y="5481421"/>
            <a:ext cx="1883862" cy="830997"/>
          </a:xfrm>
          <a:prstGeom prst="rect">
            <a:avLst/>
          </a:prstGeom>
          <a:noFill/>
        </p:spPr>
        <p:txBody>
          <a:bodyPr wrap="square" rtlCol="0">
            <a:spAutoFit/>
          </a:bodyPr>
          <a:lstStyle/>
          <a:p>
            <a:r>
              <a:rPr lang="en-US" sz="1600" b="1" u="sng" dirty="0"/>
              <a:t>Axle Track</a:t>
            </a:r>
          </a:p>
          <a:p>
            <a:r>
              <a:rPr lang="en-US" sz="1600" dirty="0"/>
              <a:t>(distance between wheels in mm)</a:t>
            </a:r>
          </a:p>
        </p:txBody>
      </p:sp>
      <p:sp>
        <p:nvSpPr>
          <p:cNvPr id="27" name="Oval 26">
            <a:extLst>
              <a:ext uri="{FF2B5EF4-FFF2-40B4-BE49-F238E27FC236}">
                <a16:creationId xmlns:a16="http://schemas.microsoft.com/office/drawing/2014/main" id="{77156FEC-12BE-BA4E-8472-9607E252B788}"/>
              </a:ext>
            </a:extLst>
          </p:cNvPr>
          <p:cNvSpPr/>
          <p:nvPr/>
        </p:nvSpPr>
        <p:spPr>
          <a:xfrm rot="7200000">
            <a:off x="7584612" y="4463461"/>
            <a:ext cx="1077760" cy="565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0594AA6-FEAE-B742-B897-7D982C5A4D4E}"/>
              </a:ext>
            </a:extLst>
          </p:cNvPr>
          <p:cNvCxnSpPr>
            <a:cxnSpLocks/>
            <a:endCxn id="29" idx="2"/>
          </p:cNvCxnSpPr>
          <p:nvPr/>
        </p:nvCxnSpPr>
        <p:spPr>
          <a:xfrm>
            <a:off x="7414311" y="3651774"/>
            <a:ext cx="13635" cy="177622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43BB874-6A9B-8245-B319-430A149BBE86}"/>
              </a:ext>
            </a:extLst>
          </p:cNvPr>
          <p:cNvSpPr txBox="1"/>
          <p:nvPr/>
        </p:nvSpPr>
        <p:spPr>
          <a:xfrm>
            <a:off x="6537563" y="5514531"/>
            <a:ext cx="1780766" cy="1077218"/>
          </a:xfrm>
          <a:prstGeom prst="rect">
            <a:avLst/>
          </a:prstGeom>
          <a:noFill/>
        </p:spPr>
        <p:txBody>
          <a:bodyPr wrap="square" rtlCol="0">
            <a:spAutoFit/>
          </a:bodyPr>
          <a:lstStyle/>
          <a:p>
            <a:r>
              <a:rPr lang="en-US" sz="1600" b="1" u="sng" dirty="0"/>
              <a:t>Wheel Diameter </a:t>
            </a:r>
            <a:r>
              <a:rPr lang="en-US" sz="1600" dirty="0"/>
              <a:t>(either measure or read from tire in mm)</a:t>
            </a:r>
          </a:p>
        </p:txBody>
      </p:sp>
      <p:sp>
        <p:nvSpPr>
          <p:cNvPr id="4" name="Footer Placeholder 3">
            <a:extLst>
              <a:ext uri="{FF2B5EF4-FFF2-40B4-BE49-F238E27FC236}">
                <a16:creationId xmlns:a16="http://schemas.microsoft.com/office/drawing/2014/main" id="{E3D0CB80-CA8C-8943-BF4F-1FF060D74425}"/>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20196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en-US" dirty="0"/>
              <a:t>How do you move straight?</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549984" y="1327972"/>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drives at 100 mm/sec straight</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robot.drive</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100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0</a:t>
            </a:r>
            <a:r>
              <a:rPr lang="en-US" b="0" dirty="0">
                <a:solidFill>
                  <a:srgbClr val="D4D4D4"/>
                </a:solidFill>
                <a:latin typeface="Menlo" panose="020B0609030804020204" pitchFamily="49" charset="0"/>
              </a:rPr>
              <a:t>) </a:t>
            </a:r>
          </a:p>
          <a:p>
            <a:r>
              <a:rPr lang="en-US" b="0" dirty="0">
                <a:solidFill>
                  <a:srgbClr val="6A9955"/>
                </a:solidFill>
                <a:latin typeface="Menlo" panose="020B0609030804020204" pitchFamily="49" charset="0"/>
              </a:rPr>
              <a:t># This drives straight backwards at 500 mm/sec for 2 seconds </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robot.drive_time</a:t>
            </a:r>
            <a:r>
              <a:rPr lang="en-US" b="0" dirty="0">
                <a:solidFill>
                  <a:srgbClr val="D4D4D4"/>
                </a:solidFill>
                <a:latin typeface="Menlo" panose="020B0609030804020204" pitchFamily="49" charset="0"/>
              </a:rPr>
              <a:t>(-</a:t>
            </a:r>
            <a:r>
              <a:rPr lang="en-US" b="0" dirty="0">
                <a:solidFill>
                  <a:srgbClr val="B5CEA8"/>
                </a:solidFill>
                <a:latin typeface="Menlo" panose="020B0609030804020204" pitchFamily="49" charset="0"/>
              </a:rPr>
              <a:t>500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0</a:t>
            </a:r>
            <a:r>
              <a:rPr lang="en-US" b="0" dirty="0">
                <a:solidFill>
                  <a:srgbClr val="D4D4D4"/>
                </a:solidFill>
                <a:latin typeface="Menlo" panose="020B0609030804020204" pitchFamily="49" charset="0"/>
              </a:rPr>
              <a:t>, </a:t>
            </a:r>
            <a:r>
              <a:rPr lang="en-US" b="0" dirty="0">
                <a:solidFill>
                  <a:srgbClr val="B5CEA8"/>
                </a:solidFill>
                <a:latin typeface="Menlo" panose="020B0609030804020204" pitchFamily="49" charset="0"/>
              </a:rPr>
              <a:t>2000</a:t>
            </a:r>
            <a:r>
              <a:rPr lang="en-US" b="0" dirty="0">
                <a:solidFill>
                  <a:srgbClr val="D4D4D4"/>
                </a:solidFill>
                <a:latin typeface="Menlo" panose="020B0609030804020204" pitchFamily="49" charset="0"/>
              </a:rPr>
              <a:t>) </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699572"/>
            <a:ext cx="7927041" cy="3658534"/>
          </a:xfrm>
        </p:spPr>
        <p:txBody>
          <a:bodyPr>
            <a:noAutofit/>
          </a:bodyPr>
          <a:lstStyle/>
          <a:p>
            <a:r>
              <a:rPr lang="en-US" sz="2000" b="0" dirty="0"/>
              <a:t>With a </a:t>
            </a:r>
            <a:r>
              <a:rPr lang="en-US" sz="2000" b="0" dirty="0" err="1"/>
              <a:t>DriveBase</a:t>
            </a:r>
            <a:r>
              <a:rPr lang="en-US" sz="2000" b="0" dirty="0"/>
              <a:t> object, you can drive the robot in different ways</a:t>
            </a:r>
            <a:br>
              <a:rPr lang="en-US" sz="2000" b="0" dirty="0"/>
            </a:br>
            <a:endParaRPr lang="en-US" sz="2000" b="0" dirty="0"/>
          </a:p>
          <a:p>
            <a:r>
              <a:rPr lang="en-US" sz="2000" b="0" dirty="0"/>
              <a:t>drive(</a:t>
            </a:r>
            <a:r>
              <a:rPr lang="en-US" sz="2000" b="0" dirty="0">
                <a:ea typeface="Menlo" panose="020B0609030804020204" pitchFamily="49" charset="0"/>
                <a:cs typeface="Menlo" panose="020B0609030804020204" pitchFamily="49" charset="0"/>
              </a:rPr>
              <a:t>speed, steering</a:t>
            </a:r>
            <a:r>
              <a:rPr lang="en-US" sz="2000" b="0" dirty="0"/>
              <a:t>) </a:t>
            </a:r>
            <a:r>
              <a:rPr lang="en-US" sz="2000" b="0" dirty="0">
                <a:sym typeface="Wingdings" pitchFamily="2" charset="2"/>
              </a:rPr>
              <a:t> drives at </a:t>
            </a:r>
            <a:r>
              <a:rPr lang="en-US" sz="2000" b="0" dirty="0">
                <a:latin typeface="Courier New" panose="02070309020205020404" pitchFamily="49" charset="0"/>
                <a:ea typeface="Menlo" panose="020B0609030804020204" pitchFamily="49" charset="0"/>
                <a:cs typeface="Courier New" panose="02070309020205020404" pitchFamily="49" charset="0"/>
              </a:rPr>
              <a:t>speed</a:t>
            </a:r>
            <a:r>
              <a:rPr lang="en-US" sz="2000" b="0" dirty="0">
                <a:ea typeface="Menlo" panose="020B0609030804020204" pitchFamily="49" charset="0"/>
                <a:cs typeface="Menlo" panose="020B0609030804020204" pitchFamily="49" charset="0"/>
              </a:rPr>
              <a:t> mm/sec while </a:t>
            </a:r>
            <a:r>
              <a:rPr lang="en-US" sz="2000" b="0" dirty="0">
                <a:latin typeface="Courier New" panose="02070309020205020404" pitchFamily="49" charset="0"/>
                <a:ea typeface="Menlo" panose="020B0609030804020204" pitchFamily="49" charset="0"/>
                <a:cs typeface="Courier New" panose="02070309020205020404" pitchFamily="49" charset="0"/>
              </a:rPr>
              <a:t>steering</a:t>
            </a:r>
            <a:r>
              <a:rPr lang="en-US" sz="2000" b="0" dirty="0">
                <a:ea typeface="Menlo" panose="020B0609030804020204" pitchFamily="49" charset="0"/>
                <a:cs typeface="Menlo" panose="020B0609030804020204" pitchFamily="49" charset="0"/>
              </a:rPr>
              <a:t> degrees/sec until program ends or you give another command</a:t>
            </a:r>
            <a:br>
              <a:rPr lang="en-US" sz="2000" b="0" dirty="0">
                <a:ea typeface="Menlo" panose="020B0609030804020204" pitchFamily="49" charset="0"/>
                <a:cs typeface="Menlo" panose="020B0609030804020204" pitchFamily="49" charset="0"/>
              </a:rPr>
            </a:br>
            <a:endParaRPr lang="en-US" sz="2000" b="0" dirty="0"/>
          </a:p>
          <a:p>
            <a:r>
              <a:rPr lang="en-US" sz="2000" b="0" dirty="0" err="1"/>
              <a:t>drive_time</a:t>
            </a:r>
            <a:r>
              <a:rPr lang="en-US" sz="2000" b="0" dirty="0"/>
              <a:t>(</a:t>
            </a:r>
            <a:r>
              <a:rPr lang="en-US" sz="2000" b="0" dirty="0">
                <a:ea typeface="Menlo" panose="020B0609030804020204" pitchFamily="49" charset="0"/>
                <a:cs typeface="Menlo" panose="020B0609030804020204" pitchFamily="49" charset="0"/>
              </a:rPr>
              <a:t>speed, steering, time</a:t>
            </a:r>
            <a:r>
              <a:rPr lang="en-US" sz="2000" b="0" dirty="0"/>
              <a:t>) </a:t>
            </a:r>
            <a:r>
              <a:rPr lang="en-US" sz="2000" b="0" dirty="0">
                <a:sym typeface="Wingdings" pitchFamily="2" charset="2"/>
              </a:rPr>
              <a:t> drives at </a:t>
            </a:r>
            <a:r>
              <a:rPr lang="en-US" sz="2000" b="0" dirty="0">
                <a:latin typeface="Courier New" panose="02070309020205020404" pitchFamily="49" charset="0"/>
                <a:ea typeface="Menlo" panose="020B0609030804020204" pitchFamily="49" charset="0"/>
                <a:cs typeface="Courier New" panose="02070309020205020404" pitchFamily="49" charset="0"/>
              </a:rPr>
              <a:t>speed</a:t>
            </a:r>
            <a:r>
              <a:rPr lang="en-US" sz="2000" b="0" dirty="0">
                <a:ea typeface="Menlo" panose="020B0609030804020204" pitchFamily="49" charset="0"/>
                <a:cs typeface="Menlo" panose="020B0609030804020204" pitchFamily="49" charset="0"/>
              </a:rPr>
              <a:t> mm/sec while </a:t>
            </a:r>
            <a:r>
              <a:rPr lang="en-US" sz="2000" b="0" dirty="0">
                <a:latin typeface="Courier New" panose="02070309020205020404" pitchFamily="49" charset="0"/>
                <a:ea typeface="Menlo" panose="020B0609030804020204" pitchFamily="49" charset="0"/>
                <a:cs typeface="Courier New" panose="02070309020205020404" pitchFamily="49" charset="0"/>
              </a:rPr>
              <a:t>steering</a:t>
            </a:r>
            <a:r>
              <a:rPr lang="en-US" sz="2000" b="0" dirty="0">
                <a:ea typeface="Menlo" panose="020B0609030804020204" pitchFamily="49" charset="0"/>
                <a:cs typeface="Menlo" panose="020B0609030804020204" pitchFamily="49" charset="0"/>
              </a:rPr>
              <a:t> degrees/sec for </a:t>
            </a:r>
            <a:r>
              <a:rPr lang="en-US" sz="2000" b="0" dirty="0">
                <a:latin typeface="Courier New" panose="02070309020205020404" pitchFamily="49" charset="0"/>
                <a:ea typeface="Menlo" panose="020B0609030804020204" pitchFamily="49" charset="0"/>
                <a:cs typeface="Courier New" panose="02070309020205020404" pitchFamily="49" charset="0"/>
              </a:rPr>
              <a:t>time</a:t>
            </a:r>
            <a:r>
              <a:rPr lang="en-US" sz="2000" b="0" dirty="0">
                <a:ea typeface="Menlo" panose="020B0609030804020204" pitchFamily="49" charset="0"/>
                <a:cs typeface="Menlo" panose="020B0609030804020204" pitchFamily="49" charset="0"/>
              </a:rPr>
              <a:t> milliseconds</a:t>
            </a:r>
            <a:br>
              <a:rPr lang="en-US" sz="2000" b="0" dirty="0">
                <a:ea typeface="Menlo" panose="020B0609030804020204" pitchFamily="49" charset="0"/>
                <a:cs typeface="Menlo" panose="020B0609030804020204" pitchFamily="49" charset="0"/>
              </a:rPr>
            </a:br>
            <a:endParaRPr lang="en-US" sz="2000" b="0" dirty="0"/>
          </a:p>
          <a:p>
            <a:r>
              <a:rPr lang="en-US" sz="2000" b="0" dirty="0"/>
              <a:t>What about moving for distance? or rotations? You will need to learn how to use the rotation sensor</a:t>
            </a:r>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3" name="Footer Placeholder 2">
            <a:extLst>
              <a:ext uri="{FF2B5EF4-FFF2-40B4-BE49-F238E27FC236}">
                <a16:creationId xmlns:a16="http://schemas.microsoft.com/office/drawing/2014/main" id="{2584C879-FF32-AD4D-9E8C-FBC62E4EB90F}"/>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89497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183-D15D-A94A-BAA7-CC02D5C4282B}"/>
              </a:ext>
            </a:extLst>
          </p:cNvPr>
          <p:cNvSpPr>
            <a:spLocks noGrp="1"/>
          </p:cNvSpPr>
          <p:nvPr>
            <p:ph type="title"/>
          </p:nvPr>
        </p:nvSpPr>
        <p:spPr/>
        <p:txBody>
          <a:bodyPr/>
          <a:lstStyle/>
          <a:p>
            <a:r>
              <a:rPr lang="en-US" dirty="0"/>
              <a:t>How do you STOP?</a:t>
            </a:r>
          </a:p>
        </p:txBody>
      </p:sp>
      <p:sp>
        <p:nvSpPr>
          <p:cNvPr id="5" name="Content Placeholder 4">
            <a:extLst>
              <a:ext uri="{FF2B5EF4-FFF2-40B4-BE49-F238E27FC236}">
                <a16:creationId xmlns:a16="http://schemas.microsoft.com/office/drawing/2014/main" id="{12892893-7823-264F-8906-C071EE2D9693}"/>
              </a:ext>
            </a:extLst>
          </p:cNvPr>
          <p:cNvSpPr>
            <a:spLocks noGrp="1"/>
          </p:cNvSpPr>
          <p:nvPr>
            <p:ph sz="half" idx="1"/>
          </p:nvPr>
        </p:nvSpPr>
        <p:spPr>
          <a:xfrm>
            <a:off x="549984" y="1327972"/>
            <a:ext cx="7927042" cy="1216791"/>
          </a:xfrm>
          <a:solidFill>
            <a:schemeClr val="tx1"/>
          </a:solidFill>
        </p:spPr>
        <p:txBody>
          <a:bodyPr>
            <a:normAutofit fontScale="55000" lnSpcReduction="20000"/>
          </a:bodyPr>
          <a:lstStyle/>
          <a:p>
            <a:r>
              <a:rPr lang="en-US" b="0" dirty="0">
                <a:solidFill>
                  <a:srgbClr val="6A9955"/>
                </a:solidFill>
                <a:latin typeface="Menlo" panose="020B0609030804020204" pitchFamily="49" charset="0"/>
              </a:rPr>
              <a:t># this stops any active movement and actively brakes the motor</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robot.stop</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Stop.BRAKE</a:t>
            </a:r>
            <a:r>
              <a:rPr lang="en-US" b="0" dirty="0">
                <a:solidFill>
                  <a:srgbClr val="D4D4D4"/>
                </a:solidFill>
                <a:latin typeface="Menlo" panose="020B0609030804020204" pitchFamily="49" charset="0"/>
              </a:rPr>
              <a:t>)</a:t>
            </a:r>
          </a:p>
          <a:p>
            <a:r>
              <a:rPr lang="en-US" b="0" dirty="0">
                <a:solidFill>
                  <a:srgbClr val="6A9955"/>
                </a:solidFill>
                <a:latin typeface="Menlo" panose="020B0609030804020204" pitchFamily="49" charset="0"/>
              </a:rPr>
              <a:t># this stops any active movement and leaves the motors on coast</a:t>
            </a:r>
            <a:endParaRPr lang="en-US" b="0" dirty="0">
              <a:solidFill>
                <a:srgbClr val="D4D4D4"/>
              </a:solidFill>
              <a:latin typeface="Menlo" panose="020B0609030804020204" pitchFamily="49" charset="0"/>
            </a:endParaRPr>
          </a:p>
          <a:p>
            <a:r>
              <a:rPr lang="en-US" b="0" dirty="0" err="1">
                <a:solidFill>
                  <a:srgbClr val="D4D4D4"/>
                </a:solidFill>
                <a:latin typeface="Menlo" panose="020B0609030804020204" pitchFamily="49" charset="0"/>
              </a:rPr>
              <a:t>robot.stop</a:t>
            </a:r>
            <a:r>
              <a:rPr lang="en-US" b="0" dirty="0">
                <a:solidFill>
                  <a:srgbClr val="D4D4D4"/>
                </a:solidFill>
                <a:latin typeface="Menlo" panose="020B0609030804020204" pitchFamily="49" charset="0"/>
              </a:rPr>
              <a:t>(</a:t>
            </a:r>
            <a:r>
              <a:rPr lang="en-US" b="0" dirty="0" err="1">
                <a:solidFill>
                  <a:srgbClr val="D4D4D4"/>
                </a:solidFill>
                <a:latin typeface="Menlo" panose="020B0609030804020204" pitchFamily="49" charset="0"/>
              </a:rPr>
              <a:t>Stop.COAST</a:t>
            </a:r>
            <a:r>
              <a:rPr lang="en-US" b="0" dirty="0">
                <a:solidFill>
                  <a:srgbClr val="D4D4D4"/>
                </a:solidFill>
                <a:latin typeface="Menlo" panose="020B0609030804020204" pitchFamily="49" charset="0"/>
              </a:rPr>
              <a:t>)</a:t>
            </a:r>
          </a:p>
        </p:txBody>
      </p:sp>
      <p:sp>
        <p:nvSpPr>
          <p:cNvPr id="6" name="Content Placeholder 5">
            <a:extLst>
              <a:ext uri="{FF2B5EF4-FFF2-40B4-BE49-F238E27FC236}">
                <a16:creationId xmlns:a16="http://schemas.microsoft.com/office/drawing/2014/main" id="{6195C1B7-C995-A847-9A1F-0C50E1433CCF}"/>
              </a:ext>
            </a:extLst>
          </p:cNvPr>
          <p:cNvSpPr>
            <a:spLocks noGrp="1"/>
          </p:cNvSpPr>
          <p:nvPr>
            <p:ph sz="half" idx="2"/>
          </p:nvPr>
        </p:nvSpPr>
        <p:spPr>
          <a:xfrm>
            <a:off x="549985" y="2699572"/>
            <a:ext cx="7927041" cy="3658534"/>
          </a:xfrm>
        </p:spPr>
        <p:txBody>
          <a:bodyPr>
            <a:noAutofit/>
          </a:bodyPr>
          <a:lstStyle/>
          <a:p>
            <a:r>
              <a:rPr lang="en-US" sz="2000" b="0" dirty="0" err="1"/>
              <a:t>drive_time</a:t>
            </a:r>
            <a:r>
              <a:rPr lang="en-US" sz="2000" b="0" dirty="0"/>
              <a:t>() will finish after the requested time. However, the motor will just coast after completion. If you want to stop the motors you must use a stop() command</a:t>
            </a:r>
          </a:p>
          <a:p>
            <a:r>
              <a:rPr lang="en-US" sz="2000" b="0" dirty="0"/>
              <a:t>The above correspond to the brake and coast commands in the EV3-G software</a:t>
            </a:r>
          </a:p>
        </p:txBody>
      </p:sp>
      <p:sp>
        <p:nvSpPr>
          <p:cNvPr id="4" name="Slide Number Placeholder 3">
            <a:extLst>
              <a:ext uri="{FF2B5EF4-FFF2-40B4-BE49-F238E27FC236}">
                <a16:creationId xmlns:a16="http://schemas.microsoft.com/office/drawing/2014/main" id="{A966BF5E-28E5-3440-9CEE-ACEC93040FAA}"/>
              </a:ext>
            </a:extLst>
          </p:cNvPr>
          <p:cNvSpPr>
            <a:spLocks noGrp="1"/>
          </p:cNvSpPr>
          <p:nvPr>
            <p:ph type="sldNum" sz="quarter" idx="12"/>
          </p:nvPr>
        </p:nvSpPr>
        <p:spPr/>
        <p:txBody>
          <a:bodyPr/>
          <a:lstStyle/>
          <a:p>
            <a:fld id="{4DBC7FC8-25FB-FC45-8177-2B991DA6778C}" type="slidenum">
              <a:rPr lang="en-US" smtClean="0"/>
              <a:t>8</a:t>
            </a:fld>
            <a:endParaRPr lang="en-US"/>
          </a:p>
        </p:txBody>
      </p:sp>
      <p:sp>
        <p:nvSpPr>
          <p:cNvPr id="3" name="Footer Placeholder 2">
            <a:extLst>
              <a:ext uri="{FF2B5EF4-FFF2-40B4-BE49-F238E27FC236}">
                <a16:creationId xmlns:a16="http://schemas.microsoft.com/office/drawing/2014/main" id="{94E61106-B254-DE4B-8B16-02F33DDD5235}"/>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330403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 Move Straight (3 SECONDS)</a:t>
            </a:r>
          </a:p>
        </p:txBody>
      </p:sp>
      <p:pic>
        <p:nvPicPr>
          <p:cNvPr id="6" name="Picture 5" descr="cYe8ZOwCkOQ8qFYjFHcssZvIxYReepNrvHOdvHnFdMc.png"/>
          <p:cNvPicPr>
            <a:picLocks noChangeAspect="1"/>
          </p:cNvPicPr>
          <p:nvPr/>
        </p:nvPicPr>
        <p:blipFill rotWithShape="1">
          <a:blip r:embed="rId2" cstate="print">
            <a:extLst>
              <a:ext uri="{28A0092B-C50C-407E-A947-70E740481C1C}">
                <a14:useLocalDpi xmlns:a14="http://schemas.microsoft.com/office/drawing/2010/main"/>
              </a:ext>
            </a:extLst>
          </a:blip>
          <a:srcRect l="26557"/>
          <a:stretch/>
        </p:blipFill>
        <p:spPr>
          <a:xfrm>
            <a:off x="2792750" y="1846041"/>
            <a:ext cx="1752623" cy="1020385"/>
          </a:xfrm>
          <a:prstGeom prst="rect">
            <a:avLst/>
          </a:prstGeom>
        </p:spPr>
      </p:pic>
      <p:sp>
        <p:nvSpPr>
          <p:cNvPr id="3" name="TextBox 2"/>
          <p:cNvSpPr txBox="1"/>
          <p:nvPr/>
        </p:nvSpPr>
        <p:spPr>
          <a:xfrm>
            <a:off x="5115615" y="1614650"/>
            <a:ext cx="3540450" cy="3139321"/>
          </a:xfrm>
          <a:prstGeom prst="rect">
            <a:avLst/>
          </a:prstGeom>
          <a:noFill/>
        </p:spPr>
        <p:txBody>
          <a:bodyPr wrap="square" rtlCol="0">
            <a:spAutoFit/>
          </a:bodyPr>
          <a:lstStyle/>
          <a:p>
            <a:r>
              <a:rPr lang="en-US" dirty="0"/>
              <a:t>The goal is to write a python program that moves the robot for 3 seconds at 500mm/sec and try to stop accurately at 1500mm (1.5m)</a:t>
            </a:r>
          </a:p>
          <a:p>
            <a:endParaRPr lang="en-US" dirty="0"/>
          </a:p>
          <a:p>
            <a:r>
              <a:rPr lang="en-US" dirty="0"/>
              <a:t>This is similar to the green block on the left. Note that the green block power is not in mm/sec but in 10s of degrees/sec. 50 power is the same as 500 degrees/sec.</a:t>
            </a:r>
          </a:p>
        </p:txBody>
      </p:sp>
      <p:pic>
        <p:nvPicPr>
          <p:cNvPr id="11" name="Picture 10" descr="Screen Shot 2014-08-07 at 10.59.55 A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6316" y="1846041"/>
            <a:ext cx="1322170" cy="1165162"/>
          </a:xfrm>
          <a:prstGeom prst="rect">
            <a:avLst/>
          </a:prstGeom>
        </p:spPr>
      </p:pic>
      <p:sp>
        <p:nvSpPr>
          <p:cNvPr id="12" name="Oval 11"/>
          <p:cNvSpPr/>
          <p:nvPr/>
        </p:nvSpPr>
        <p:spPr>
          <a:xfrm>
            <a:off x="448342" y="2249207"/>
            <a:ext cx="1496964" cy="36437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763002" y="2307937"/>
            <a:ext cx="270663" cy="558489"/>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1" idx="3"/>
          </p:cNvCxnSpPr>
          <p:nvPr/>
        </p:nvCxnSpPr>
        <p:spPr>
          <a:xfrm>
            <a:off x="1848486" y="2428622"/>
            <a:ext cx="1089676" cy="1849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4DBC7FC8-25FB-FC45-8177-2B991DA6778C}" type="slidenum">
              <a:rPr lang="en-US" smtClean="0"/>
              <a:t>9</a:t>
            </a:fld>
            <a:endParaRPr lang="en-US"/>
          </a:p>
        </p:txBody>
      </p:sp>
      <p:sp>
        <p:nvSpPr>
          <p:cNvPr id="4" name="Footer Placeholder 3">
            <a:extLst>
              <a:ext uri="{FF2B5EF4-FFF2-40B4-BE49-F238E27FC236}">
                <a16:creationId xmlns:a16="http://schemas.microsoft.com/office/drawing/2014/main" id="{E775FA42-FECA-3847-95BE-F16D162C458A}"/>
              </a:ext>
            </a:extLst>
          </p:cNvPr>
          <p:cNvSpPr>
            <a:spLocks noGrp="1"/>
          </p:cNvSpPr>
          <p:nvPr>
            <p:ph type="ftr" sz="quarter" idx="11"/>
          </p:nvPr>
        </p:nvSpPr>
        <p:spPr/>
        <p:txBody>
          <a:bodyPr/>
          <a:lstStyle/>
          <a:p>
            <a:r>
              <a:rPr lang="en-US"/>
              <a:t>© EV3Tutorials.com, 2019, (Last edit: 5/25/2019)</a:t>
            </a:r>
          </a:p>
        </p:txBody>
      </p:sp>
    </p:spTree>
    <p:extLst>
      <p:ext uri="{BB962C8B-B14F-4D97-AF65-F5344CB8AC3E}">
        <p14:creationId xmlns:p14="http://schemas.microsoft.com/office/powerpoint/2010/main" val="799271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beginner</Template>
  <TotalTime>1140</TotalTime>
  <Words>1209</Words>
  <Application>Microsoft Macintosh PowerPoint</Application>
  <PresentationFormat>On-screen Show (4:3)</PresentationFormat>
  <Paragraphs>147</Paragraphs>
  <Slides>15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Black</vt:lpstr>
      <vt:lpstr>Calibri</vt:lpstr>
      <vt:lpstr>Calibri Light</vt:lpstr>
      <vt:lpstr>Courier New</vt:lpstr>
      <vt:lpstr>Helvetica Neue</vt:lpstr>
      <vt:lpstr>Menlo</vt:lpstr>
      <vt:lpstr>Menlo-Regular</vt:lpstr>
      <vt:lpstr>beginner</vt:lpstr>
      <vt:lpstr>Custom Design</vt:lpstr>
      <vt:lpstr>BEGINNER PROGRAMMING LESSON</vt:lpstr>
      <vt:lpstr>Lesson Objectives</vt:lpstr>
      <vt:lpstr>Getting Started</vt:lpstr>
      <vt:lpstr>Different Ways to Move</vt:lpstr>
      <vt:lpstr>NEGATIVE &amp; POSITIVE POWER: BACKWARD &amp; FORWARD</vt:lpstr>
      <vt:lpstr>Creating a DriveBase</vt:lpstr>
      <vt:lpstr>How do you move straight?</vt:lpstr>
      <vt:lpstr>How do you STOP?</vt:lpstr>
      <vt:lpstr>CHALLENGE 1: Move Straight (3 SECONDS)</vt:lpstr>
      <vt:lpstr>CHALLENGE 1 Solution: Move Straight (3 SECONDS)</vt:lpstr>
      <vt:lpstr>How do travel a set distance?</vt:lpstr>
      <vt:lpstr>CHALLENGE 2: Move Straight (720 Degrees)</vt:lpstr>
      <vt:lpstr>CHALLENGE 2 SOLUTION: Move Straight (720 Degrees)</vt:lpstr>
      <vt:lpstr>Notes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43</cp:revision>
  <cp:lastPrinted>2019-04-30T12:03:08Z</cp:lastPrinted>
  <dcterms:created xsi:type="dcterms:W3CDTF">2016-07-04T02:35:12Z</dcterms:created>
  <dcterms:modified xsi:type="dcterms:W3CDTF">2019-05-25T17:47:32Z</dcterms:modified>
</cp:coreProperties>
</file>