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1"/>
  </p:notesMasterIdLst>
  <p:handoutMasterIdLst>
    <p:handoutMasterId r:id="rId12"/>
  </p:handoutMasterIdLst>
  <p:sldIdLst>
    <p:sldId id="258" r:id="rId2"/>
    <p:sldId id="283" r:id="rId3"/>
    <p:sldId id="275" r:id="rId4"/>
    <p:sldId id="287" r:id="rId5"/>
    <p:sldId id="278" r:id="rId6"/>
    <p:sldId id="286" r:id="rId7"/>
    <p:sldId id="285" r:id="rId8"/>
    <p:sldId id="284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0" autoAdjust="0"/>
    <p:restoredTop sz="94600"/>
  </p:normalViewPr>
  <p:slideViewPr>
    <p:cSldViewPr snapToGrid="0" snapToObjects="1">
      <p:cViewPr>
        <p:scale>
          <a:sx n="146" d="100"/>
          <a:sy n="146" d="100"/>
        </p:scale>
        <p:origin x="540" y="-10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0C8B-F33A-FD40-B37E-7B24447C69D2}" type="datetime1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1/28/2019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ПРОДОЛЖАЮЩИЙ УРОВЕНЬ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22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07F2-3858-2A4A-B520-673BCC6C9517}" type="datetime1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1/28/2019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308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82FC-F0DB-5741-91C3-1F9D4EDD190D}" type="datetime1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1/28/2019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43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D41E-BD62-6741-8C73-493554640DA0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1/28/2019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8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EBA5-14EF-BC4B-9CA5-C11342AF0626}" type="datetime1">
              <a:rPr lang="en-US" smtClean="0"/>
              <a:t>6/17/2019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03164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2BFC-4F24-C645-BCD4-5094C3530B8D}" type="datetime1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1/28/2019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5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C3C7-16B6-B347-8DAD-76E91A8AEB17}" type="datetime1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1/28/2019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0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7465-DB5D-A547-8589-5145302E23D5}" type="datetime1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1/28/2019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087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73363EDB-7797-3846-829B-70F2FADD957A}" type="datetime1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1/28/2019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6944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4531-4F14-6A4A-895D-A58525EB8B95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1/28/2019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84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2A0D9CDA-6735-8A4A-A532-BBE3CC6DD23A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2019 EV3Lessons.com, Last edit 1/28/2019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</p:sldLayoutIdLst>
  <p:hf sldNum="0"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Движение прямо по гиро датчику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Изучим П – регулятор и как им пользоваться</a:t>
            </a:r>
            <a:endParaRPr lang="en-US" dirty="0"/>
          </a:p>
          <a:p>
            <a:r>
              <a:rPr lang="ru-RU" dirty="0"/>
              <a:t>Научимся применять П – регулятор для езды по прямой</a:t>
            </a:r>
            <a:endParaRPr lang="en-US" dirty="0"/>
          </a:p>
          <a:p>
            <a:r>
              <a:rPr lang="ru-RU" dirty="0"/>
              <a:t>Научимся использовать П – регулятор для езды под определённым углом</a:t>
            </a:r>
            <a:endParaRPr lang="en-US" dirty="0"/>
          </a:p>
          <a:p>
            <a:endParaRPr lang="en-US" dirty="0"/>
          </a:p>
          <a:p>
            <a:r>
              <a:rPr lang="ru-RU" dirty="0" err="1"/>
              <a:t>Пререквизиты</a:t>
            </a:r>
            <a:r>
              <a:rPr lang="en-US" dirty="0"/>
              <a:t>: </a:t>
            </a:r>
            <a:r>
              <a:rPr lang="ru-RU" dirty="0"/>
              <a:t>Блоки математики</a:t>
            </a:r>
            <a:r>
              <a:rPr lang="en-US" dirty="0"/>
              <a:t>, </a:t>
            </a:r>
            <a:r>
              <a:rPr lang="ru-RU" dirty="0"/>
              <a:t>Шины данных</a:t>
            </a:r>
            <a:r>
              <a:rPr lang="en-US" dirty="0"/>
              <a:t>, </a:t>
            </a:r>
            <a:r>
              <a:rPr lang="ru-RU" dirty="0"/>
              <a:t>Знакомство с пропорциональным регулятором</a:t>
            </a:r>
            <a:r>
              <a:rPr lang="en-US" dirty="0"/>
              <a:t>, </a:t>
            </a:r>
            <a:r>
              <a:rPr lang="ru-RU" dirty="0"/>
              <a:t>Знакомство с гиро датчиком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1/28/2019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этом занятии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3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423419" cy="4307294"/>
          </a:xfrm>
        </p:spPr>
        <p:txBody>
          <a:bodyPr>
            <a:normAutofit/>
          </a:bodyPr>
          <a:lstStyle/>
          <a:p>
            <a:r>
              <a:rPr lang="ru-RU" dirty="0"/>
              <a:t>Вам необходимо пройти урок пропорционального регулятора и пропорциональной езды по линии прежде чем пройти этот урок</a:t>
            </a:r>
            <a:endParaRPr lang="en-US" dirty="0"/>
          </a:p>
          <a:p>
            <a:r>
              <a:rPr lang="ru-RU" dirty="0"/>
              <a:t>Вам необходимо завершить занятия по гиро датчику:</a:t>
            </a:r>
            <a:br>
              <a:rPr lang="ru-RU" dirty="0"/>
            </a:br>
            <a:r>
              <a:rPr lang="ru-RU" dirty="0"/>
              <a:t>-Знакомство с гиро датчиком и решение проблем с его дрифтом</a:t>
            </a:r>
            <a:br>
              <a:rPr lang="ru-RU" dirty="0"/>
            </a:br>
            <a:r>
              <a:rPr lang="ru-RU" dirty="0"/>
              <a:t>-Знакомство с гиро датчиком и решение проблем с его дрифтом (ОБНОВЛЕННЫЙ)</a:t>
            </a:r>
            <a:br>
              <a:rPr lang="ru-RU" dirty="0"/>
            </a:br>
            <a:r>
              <a:rPr lang="ru-RU" dirty="0"/>
              <a:t>-Поворот по гиро датчику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1/28/2019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ABCAE8-E5F2-C349-9303-A74EF5150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818870"/>
            <a:ext cx="4374475" cy="4307294"/>
          </a:xfrm>
        </p:spPr>
        <p:txBody>
          <a:bodyPr>
            <a:normAutofit/>
          </a:bodyPr>
          <a:lstStyle/>
          <a:p>
            <a:r>
              <a:rPr lang="ru-RU" dirty="0"/>
              <a:t>Представьте, что вам нужно проехать 200см прямо</a:t>
            </a:r>
            <a:endParaRPr lang="en-US" dirty="0"/>
          </a:p>
          <a:p>
            <a:r>
              <a:rPr lang="ru-RU" dirty="0"/>
              <a:t>По мере движения ваш робот сталкивается с чем-то</a:t>
            </a:r>
            <a:endParaRPr lang="en-US" dirty="0"/>
          </a:p>
          <a:p>
            <a:r>
              <a:rPr lang="ru-RU" dirty="0"/>
              <a:t>Программа движения по гиро помогает роботу выровняться, но компенсируется тем, насколько сильно он столкнулся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96F4E-CA91-5545-960E-25252EB6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1/28/2019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B21D82-A388-6E48-8B08-58D9349E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значит езда по прямой</a:t>
            </a:r>
            <a:r>
              <a:rPr lang="en-US" dirty="0"/>
              <a:t>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D53BD4-D7F0-6149-9DFD-A905821922E0}"/>
              </a:ext>
            </a:extLst>
          </p:cNvPr>
          <p:cNvGrpSpPr/>
          <p:nvPr/>
        </p:nvGrpSpPr>
        <p:grpSpPr>
          <a:xfrm rot="20926503">
            <a:off x="5515738" y="3387122"/>
            <a:ext cx="914400" cy="578070"/>
            <a:chOff x="5286703" y="3348858"/>
            <a:chExt cx="914400" cy="57807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F854238-F8EE-9544-B373-CA415F7F2D65}"/>
                </a:ext>
              </a:extLst>
            </p:cNvPr>
            <p:cNvSpPr/>
            <p:nvPr/>
          </p:nvSpPr>
          <p:spPr>
            <a:xfrm>
              <a:off x="5286703" y="3429000"/>
              <a:ext cx="914400" cy="41778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5045CFA-7C08-9A40-901A-10ACA1B45ECE}"/>
                </a:ext>
              </a:extLst>
            </p:cNvPr>
            <p:cNvSpPr/>
            <p:nvPr/>
          </p:nvSpPr>
          <p:spPr>
            <a:xfrm>
              <a:off x="5449614" y="3846786"/>
              <a:ext cx="199696" cy="73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E54C14C-D68F-874A-A36E-DCE331763FE9}"/>
                </a:ext>
              </a:extLst>
            </p:cNvPr>
            <p:cNvSpPr/>
            <p:nvPr/>
          </p:nvSpPr>
          <p:spPr>
            <a:xfrm>
              <a:off x="5449614" y="3348858"/>
              <a:ext cx="199696" cy="73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16B457-5D62-5F41-BD8F-5D3D9AB64D73}"/>
                </a:ext>
              </a:extLst>
            </p:cNvPr>
            <p:cNvSpPr/>
            <p:nvPr/>
          </p:nvSpPr>
          <p:spPr>
            <a:xfrm>
              <a:off x="5872654" y="3361995"/>
              <a:ext cx="199696" cy="73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6D80AE8-C52A-7B49-9859-3B731F4893FB}"/>
                </a:ext>
              </a:extLst>
            </p:cNvPr>
            <p:cNvSpPr/>
            <p:nvPr/>
          </p:nvSpPr>
          <p:spPr>
            <a:xfrm>
              <a:off x="5872654" y="3853355"/>
              <a:ext cx="199696" cy="73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297462-1F1E-FE47-82A5-78F2D953676B}"/>
              </a:ext>
            </a:extLst>
          </p:cNvPr>
          <p:cNvCxnSpPr>
            <a:cxnSpLocks/>
          </p:cNvCxnSpPr>
          <p:nvPr/>
        </p:nvCxnSpPr>
        <p:spPr>
          <a:xfrm flipV="1">
            <a:off x="6462056" y="3522104"/>
            <a:ext cx="2035723" cy="384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nip Same Side Corner Rectangle 15">
            <a:extLst>
              <a:ext uri="{FF2B5EF4-FFF2-40B4-BE49-F238E27FC236}">
                <a16:creationId xmlns:a16="http://schemas.microsoft.com/office/drawing/2014/main" id="{403BEA3C-D4F0-A744-AC22-6DD8F6D6F752}"/>
              </a:ext>
            </a:extLst>
          </p:cNvPr>
          <p:cNvSpPr/>
          <p:nvPr/>
        </p:nvSpPr>
        <p:spPr>
          <a:xfrm>
            <a:off x="6159719" y="3944769"/>
            <a:ext cx="350743" cy="356314"/>
          </a:xfrm>
          <a:prstGeom prst="snip2Same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C4B89C-C337-C849-B698-5FB6037534E8}"/>
              </a:ext>
            </a:extLst>
          </p:cNvPr>
          <p:cNvCxnSpPr>
            <a:cxnSpLocks/>
          </p:cNvCxnSpPr>
          <p:nvPr/>
        </p:nvCxnSpPr>
        <p:spPr>
          <a:xfrm>
            <a:off x="4658638" y="3859746"/>
            <a:ext cx="7607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15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1/28/2019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это работает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261307"/>
              </p:ext>
            </p:extLst>
          </p:nvPr>
        </p:nvGraphicFramePr>
        <p:xfrm>
          <a:off x="562837" y="3219945"/>
          <a:ext cx="8049821" cy="274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3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21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Программа</a:t>
                      </a:r>
                      <a:endParaRPr lang="en-US" b="1" dirty="0"/>
                    </a:p>
                  </a:txBody>
                  <a:tcP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Задача</a:t>
                      </a:r>
                      <a:endParaRPr lang="en-US" b="1" dirty="0"/>
                    </a:p>
                  </a:txBody>
                  <a:tcP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Ошибка</a:t>
                      </a:r>
                      <a:endParaRPr lang="en-US" b="1" dirty="0"/>
                    </a:p>
                  </a:txBody>
                  <a:tcP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Поправка</a:t>
                      </a:r>
                      <a:endParaRPr lang="en-US" b="1" dirty="0"/>
                    </a:p>
                  </a:txBody>
                  <a:tcPr>
                    <a:solidFill>
                      <a:srgbClr val="F5C2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Гиро прямо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Ехать с неизменным направлением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Как далеко вы от целевого направления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Поворачиваем сильнее, основываясь на угле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Езда по линии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Оставаться на краю линии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Как далеко вы от линии</a:t>
                      </a:r>
                      <a:br>
                        <a:rPr lang="en-US" baseline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текущие показания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целевые показания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Поворачиваем сильнее, основываясь на расстоянии до линии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E28FB1A-7BC3-4643-A85C-C9D3447168A2}"/>
              </a:ext>
            </a:extLst>
          </p:cNvPr>
          <p:cNvSpPr/>
          <p:nvPr/>
        </p:nvSpPr>
        <p:spPr>
          <a:xfrm>
            <a:off x="562838" y="1542613"/>
            <a:ext cx="79493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Пропорциональная езда по линии и езда прямо по гиро датчику имеют схожий код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Чтобы написать езду прямо по гиро датчику вы должны подумать, что такое ошибка и какая должна быть поправка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339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A8CFB4-26F6-7342-80AF-B7FEA3A38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err="1"/>
              <a:t>Перекалибруйте</a:t>
            </a:r>
            <a:r>
              <a:rPr lang="ru-RU" dirty="0"/>
              <a:t> ваш гиро датчик</a:t>
            </a:r>
            <a:r>
              <a:rPr lang="en-US" dirty="0"/>
              <a:t> (</a:t>
            </a:r>
            <a:r>
              <a:rPr lang="ru-RU" dirty="0"/>
              <a:t>если вы еще не провели еще ее</a:t>
            </a:r>
            <a:r>
              <a:rPr lang="en-US" dirty="0"/>
              <a:t>) </a:t>
            </a:r>
            <a:r>
              <a:rPr lang="ru-RU" dirty="0"/>
              <a:t>или сбросьте ваш датчик</a:t>
            </a:r>
            <a:r>
              <a:rPr lang="en-US" dirty="0"/>
              <a:t> (</a:t>
            </a:r>
            <a:r>
              <a:rPr lang="ru-RU" dirty="0"/>
              <a:t>желтый блок гиро датчика в режиме сброса</a:t>
            </a:r>
            <a:r>
              <a:rPr lang="en-US" dirty="0"/>
              <a:t>)</a:t>
            </a:r>
            <a:r>
              <a:rPr lang="ru-RU" dirty="0"/>
              <a:t>, чтобы избавиться от дрифта</a:t>
            </a:r>
            <a:endParaRPr lang="en-US" dirty="0"/>
          </a:p>
          <a:p>
            <a:r>
              <a:rPr lang="ru-RU" dirty="0"/>
              <a:t>В цикле</a:t>
            </a:r>
            <a:r>
              <a:rPr lang="en-US" dirty="0"/>
              <a:t>, </a:t>
            </a:r>
            <a:r>
              <a:rPr lang="ru-RU" dirty="0"/>
              <a:t>вычислите ошибку и примените управляющее воздействие (поправку)</a:t>
            </a:r>
            <a:endParaRPr lang="en-US" dirty="0"/>
          </a:p>
          <a:p>
            <a:pPr lvl="1"/>
            <a:r>
              <a:rPr lang="ru-RU" dirty="0"/>
              <a:t>Шаг </a:t>
            </a:r>
            <a:r>
              <a:rPr lang="en-US" dirty="0"/>
              <a:t>1:</a:t>
            </a:r>
            <a:r>
              <a:rPr lang="ru-RU" dirty="0"/>
              <a:t> Вычисление ошибки</a:t>
            </a:r>
            <a:r>
              <a:rPr lang="en-US" dirty="0"/>
              <a:t>(</a:t>
            </a:r>
            <a:r>
              <a:rPr lang="ru-RU" dirty="0"/>
              <a:t>как далеко вы от целевого направления</a:t>
            </a:r>
            <a:r>
              <a:rPr lang="en-US" dirty="0"/>
              <a:t>)</a:t>
            </a:r>
          </a:p>
          <a:p>
            <a:pPr lvl="2"/>
            <a:r>
              <a:rPr lang="ru-RU" dirty="0"/>
              <a:t>Движения прямо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ru-RU" dirty="0">
                <a:sym typeface="Wingdings" pitchFamily="2" charset="2"/>
              </a:rPr>
              <a:t>Целевое направление/угол</a:t>
            </a:r>
            <a:r>
              <a:rPr lang="en-US" dirty="0">
                <a:sym typeface="Wingdings" pitchFamily="2" charset="2"/>
              </a:rPr>
              <a:t>=0 </a:t>
            </a:r>
          </a:p>
          <a:p>
            <a:pPr lvl="2"/>
            <a:r>
              <a:rPr lang="ru-RU" dirty="0">
                <a:sym typeface="Wingdings" pitchFamily="2" charset="2"/>
              </a:rPr>
              <a:t>Расстояние до целевого угла это просто текущее показание угла</a:t>
            </a:r>
            <a:endParaRPr lang="en-US" dirty="0"/>
          </a:p>
          <a:p>
            <a:pPr lvl="1"/>
            <a:r>
              <a:rPr lang="ru-RU" dirty="0"/>
              <a:t>Шаг</a:t>
            </a:r>
            <a:r>
              <a:rPr lang="en-US" dirty="0"/>
              <a:t> 2: </a:t>
            </a:r>
            <a:r>
              <a:rPr lang="ru-RU" dirty="0"/>
              <a:t>Вычисление и применение поправки</a:t>
            </a:r>
            <a:endParaRPr lang="en-US" dirty="0"/>
          </a:p>
          <a:p>
            <a:pPr lvl="2"/>
            <a:r>
              <a:rPr lang="ru-RU" dirty="0"/>
              <a:t>Умножьте ошибку из Шага 1 на константу</a:t>
            </a:r>
            <a:r>
              <a:rPr lang="en-US" dirty="0"/>
              <a:t> (</a:t>
            </a:r>
            <a:r>
              <a:rPr lang="ru-RU" dirty="0"/>
              <a:t>на следует поэкспериментировать с этим числом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Введите значение из Шага 2 в параметр поворота в рулевом управлении</a:t>
            </a:r>
            <a:endParaRPr lang="en-US" dirty="0"/>
          </a:p>
          <a:p>
            <a:r>
              <a:rPr lang="ru-RU" dirty="0"/>
              <a:t>Выход из цикла по вашему желанию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B4AD6-FFB2-4E45-A960-DDF01ADF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1/28/2019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51DB9D-FDB1-B241-800C-C8B0163F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Псевдокод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13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1/28/2019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  <a:r>
              <a:rPr lang="en-US" dirty="0"/>
              <a:t>:</a:t>
            </a:r>
            <a:r>
              <a:rPr lang="ru-RU" dirty="0"/>
              <a:t> Езда прямо по гиро датчику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570816"/>
            <a:ext cx="9012443" cy="309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0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98" y="1516356"/>
            <a:ext cx="8702564" cy="3992563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FF0000"/>
                </a:solidFill>
              </a:rPr>
              <a:t>Сравните код пропорциональной езды по линии и езды прямо по гиро датчику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ru-RU" dirty="0">
                <a:solidFill>
                  <a:srgbClr val="FF0000"/>
                </a:solidFill>
              </a:rPr>
              <a:t>Что общего и какие различия вы видите</a:t>
            </a:r>
            <a:r>
              <a:rPr lang="en-US" dirty="0">
                <a:solidFill>
                  <a:srgbClr val="FF0000"/>
                </a:solidFill>
              </a:rPr>
              <a:t>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ru-RU" dirty="0"/>
              <a:t>Отв.:</a:t>
            </a:r>
            <a:r>
              <a:rPr lang="en-US" dirty="0"/>
              <a:t> </a:t>
            </a:r>
            <a:r>
              <a:rPr lang="ru-RU" dirty="0"/>
              <a:t>Код почти одинаков</a:t>
            </a:r>
            <a:r>
              <a:rPr lang="en-US" dirty="0"/>
              <a:t>. </a:t>
            </a:r>
            <a:r>
              <a:rPr lang="ru-RU" dirty="0"/>
              <a:t>Одна разница – как вычисляется ошибка</a:t>
            </a:r>
            <a:r>
              <a:rPr lang="en-US" dirty="0"/>
              <a:t>. </a:t>
            </a:r>
            <a:r>
              <a:rPr lang="ru-RU" dirty="0"/>
              <a:t>Эта ошибка вычисляется с использованием гиро датчика</a:t>
            </a:r>
            <a:r>
              <a:rPr lang="en-US" dirty="0"/>
              <a:t>.</a:t>
            </a:r>
            <a:r>
              <a:rPr lang="ru-RU" dirty="0"/>
              <a:t> Поправка идентична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FF0000"/>
                </a:solidFill>
              </a:rPr>
              <a:t>Что если вам нужно ехать с определенным направлением (под углом), не прямо</a:t>
            </a:r>
            <a:r>
              <a:rPr lang="en-US" dirty="0">
                <a:solidFill>
                  <a:srgbClr val="FF0000"/>
                </a:solidFill>
              </a:rPr>
              <a:t>? </a:t>
            </a:r>
            <a:r>
              <a:rPr lang="ru-RU" dirty="0">
                <a:solidFill>
                  <a:srgbClr val="FF0000"/>
                </a:solidFill>
              </a:rPr>
              <a:t>Как изменится код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marL="460375" lvl="1" indent="0">
              <a:buNone/>
            </a:pPr>
            <a:r>
              <a:rPr lang="ru-RU" dirty="0"/>
              <a:t>Отв.: В Шаге </a:t>
            </a:r>
            <a:r>
              <a:rPr lang="en-US" dirty="0"/>
              <a:t>1 </a:t>
            </a:r>
            <a:r>
              <a:rPr lang="ru-RU" dirty="0"/>
              <a:t>кода-решения</a:t>
            </a:r>
            <a:r>
              <a:rPr lang="en-US" dirty="0"/>
              <a:t>, </a:t>
            </a:r>
            <a:r>
              <a:rPr lang="ru-RU" dirty="0"/>
              <a:t>нет блока вычитания, потому что мы вычитаем 0, т.к. целевой угол = 0</a:t>
            </a:r>
            <a:r>
              <a:rPr lang="en-US" dirty="0"/>
              <a:t>. </a:t>
            </a:r>
            <a:r>
              <a:rPr lang="ru-RU" dirty="0"/>
              <a:t>Вам нужно будет вычитать ваше текущее показание от целевого значения, если вы хотите двигаться под другом углом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EV3Lessons.com, Last edit 1/28/2019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Обсуждение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5DF3B8-518E-FE47-9626-48CA6ED159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2" b="4881"/>
          <a:stretch/>
        </p:blipFill>
        <p:spPr>
          <a:xfrm>
            <a:off x="5297214" y="5181599"/>
            <a:ext cx="3444108" cy="10933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86150B-43E2-9E49-B844-E36B3B641029}"/>
              </a:ext>
            </a:extLst>
          </p:cNvPr>
          <p:cNvSpPr txBox="1"/>
          <p:nvPr/>
        </p:nvSpPr>
        <p:spPr>
          <a:xfrm>
            <a:off x="5297214" y="6256064"/>
            <a:ext cx="2873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Целевой угол/направление</a:t>
            </a:r>
            <a:r>
              <a:rPr lang="en-US" sz="1200" dirty="0"/>
              <a:t>= -5 </a:t>
            </a:r>
            <a:r>
              <a:rPr lang="ru-RU" sz="1200" dirty="0"/>
              <a:t>градусов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47944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урок создан </a:t>
            </a:r>
            <a:r>
              <a:rPr lang="en-US" dirty="0"/>
              <a:t>Sanjay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ru-RU" dirty="0"/>
              <a:t>Больше уроков доступно на сайте  </a:t>
            </a:r>
            <a:r>
              <a:rPr lang="en-US" dirty="0"/>
              <a:t>mindlesson.ru </a:t>
            </a:r>
            <a:r>
              <a:rPr lang="ru-RU" dirty="0"/>
              <a:t>и </a:t>
            </a:r>
            <a:r>
              <a:rPr lang="en-US" dirty="0"/>
              <a:t>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EV3Lessons.com, Last edit 1/28/2019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31284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5130</TotalTime>
  <Words>454</Words>
  <Application>Microsoft Office PowerPoint</Application>
  <PresentationFormat>Экран (4:3)</PresentationFormat>
  <Paragraphs>61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Helvetica Neue</vt:lpstr>
      <vt:lpstr>Wingdings</vt:lpstr>
      <vt:lpstr>advanced</vt:lpstr>
      <vt:lpstr>Движение прямо по гиро датчику</vt:lpstr>
      <vt:lpstr>На этом занятии</vt:lpstr>
      <vt:lpstr>Советы</vt:lpstr>
      <vt:lpstr>Что значит езда по прямой?</vt:lpstr>
      <vt:lpstr>Как это работает</vt:lpstr>
      <vt:lpstr>Псевдокод</vt:lpstr>
      <vt:lpstr>Решение: Езда прямо по гиро датчику </vt:lpstr>
      <vt:lpstr>Обсуждение</vt:lpstr>
      <vt:lpstr>Благодарность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Proportional Control</dc:title>
  <dc:creator>Sanjay Seshan</dc:creator>
  <cp:lastModifiedBy>Vladimir Abay</cp:lastModifiedBy>
  <cp:revision>127</cp:revision>
  <dcterms:created xsi:type="dcterms:W3CDTF">2014-10-28T21:59:38Z</dcterms:created>
  <dcterms:modified xsi:type="dcterms:W3CDTF">2019-06-17T12:39:29Z</dcterms:modified>
</cp:coreProperties>
</file>