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Lst>
  <p:notesMasterIdLst>
    <p:notesMasterId r:id="rId13"/>
  </p:notesMasterIdLst>
  <p:handoutMasterIdLst>
    <p:handoutMasterId r:id="rId14"/>
  </p:handoutMasterIdLst>
  <p:sldIdLst>
    <p:sldId id="258" r:id="rId2"/>
    <p:sldId id="283" r:id="rId3"/>
    <p:sldId id="281" r:id="rId4"/>
    <p:sldId id="264" r:id="rId5"/>
    <p:sldId id="265" r:id="rId6"/>
    <p:sldId id="301" r:id="rId7"/>
    <p:sldId id="282" r:id="rId8"/>
    <p:sldId id="295" r:id="rId9"/>
    <p:sldId id="298" r:id="rId10"/>
    <p:sldId id="290" r:id="rId11"/>
    <p:sldId id="27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84"/>
    <p:restoredTop sz="94694"/>
  </p:normalViewPr>
  <p:slideViewPr>
    <p:cSldViewPr snapToGrid="0" snapToObjects="1">
      <p:cViewPr varScale="1">
        <p:scale>
          <a:sx n="121" d="100"/>
          <a:sy n="121" d="100"/>
        </p:scale>
        <p:origin x="1440" y="176"/>
      </p:cViewPr>
      <p:guideLst>
        <p:guide orient="horz" pos="2160"/>
        <p:guide pos="2880"/>
      </p:guideLst>
    </p:cSldViewPr>
  </p:slideViewPr>
  <p:notesTextViewPr>
    <p:cViewPr>
      <p:scale>
        <a:sx n="20" d="100"/>
        <a:sy n="2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12/28/19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12/28/19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a:t>
            </a:fld>
            <a:endParaRPr lang="en-US"/>
          </a:p>
        </p:txBody>
      </p:sp>
    </p:spTree>
    <p:extLst>
      <p:ext uri="{BB962C8B-B14F-4D97-AF65-F5344CB8AC3E}">
        <p14:creationId xmlns:p14="http://schemas.microsoft.com/office/powerpoint/2010/main" val="1994090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2</a:t>
            </a:fld>
            <a:endParaRPr lang="en-US"/>
          </a:p>
        </p:txBody>
      </p:sp>
    </p:spTree>
    <p:extLst>
      <p:ext uri="{BB962C8B-B14F-4D97-AF65-F5344CB8AC3E}">
        <p14:creationId xmlns:p14="http://schemas.microsoft.com/office/powerpoint/2010/main" val="1263906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4</a:t>
            </a:fld>
            <a:endParaRPr lang="en-US"/>
          </a:p>
        </p:txBody>
      </p:sp>
    </p:spTree>
    <p:extLst>
      <p:ext uri="{BB962C8B-B14F-4D97-AF65-F5344CB8AC3E}">
        <p14:creationId xmlns:p14="http://schemas.microsoft.com/office/powerpoint/2010/main" val="2148827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8</a:t>
            </a:fld>
            <a:endParaRPr lang="en-US"/>
          </a:p>
        </p:txBody>
      </p:sp>
    </p:spTree>
    <p:extLst>
      <p:ext uri="{BB962C8B-B14F-4D97-AF65-F5344CB8AC3E}">
        <p14:creationId xmlns:p14="http://schemas.microsoft.com/office/powerpoint/2010/main" val="203441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11</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C555419-57F2-044C-9B85-C1C083469E06}" type="datetime1">
              <a:rPr lang="en-US" smtClean="0"/>
              <a:t>12/28/19</a:t>
            </a:fld>
            <a:endParaRPr lang="en-US"/>
          </a:p>
        </p:txBody>
      </p:sp>
      <p:sp>
        <p:nvSpPr>
          <p:cNvPr id="5" name="Footer Placeholder 4"/>
          <p:cNvSpPr>
            <a:spLocks noGrp="1"/>
          </p:cNvSpPr>
          <p:nvPr>
            <p:ph type="ftr" sz="quarter" idx="11"/>
          </p:nvPr>
        </p:nvSpPr>
        <p:spPr/>
        <p:txBody>
          <a:bodyPr/>
          <a:lstStyle/>
          <a:p>
            <a:r>
              <a:rPr lang="en-US"/>
              <a:t>© 2020 EV3Lessons.com, Last edit 12/28/2019</a:t>
            </a:r>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7" name="Rectangle 6"/>
          <p:cNvSpPr/>
          <p:nvPr/>
        </p:nvSpPr>
        <p:spPr>
          <a:xfrm>
            <a:off x="1" y="-1"/>
            <a:ext cx="9144000" cy="1920240"/>
          </a:xfrm>
          <a:prstGeom prst="rect">
            <a:avLst/>
          </a:prstGeom>
          <a:solidFill>
            <a:schemeClr val="bg2">
              <a:lumMod val="2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tx1">
                  <a:lumMod val="85000"/>
                  <a:lumOff val="15000"/>
                </a:schemeClr>
              </a:solidFill>
              <a:latin typeface="+mj-lt"/>
              <a:ea typeface="+mj-ea"/>
              <a:cs typeface="+mj-cs"/>
            </a:endParaRPr>
          </a:p>
        </p:txBody>
      </p:sp>
      <p:grpSp>
        <p:nvGrpSpPr>
          <p:cNvPr id="8" name="Group 16"/>
          <p:cNvGrpSpPr/>
          <p:nvPr/>
        </p:nvGrpSpPr>
        <p:grpSpPr>
          <a:xfrm>
            <a:off x="0" y="1920240"/>
            <a:ext cx="9144000" cy="137411"/>
            <a:chOff x="284163" y="1759424"/>
            <a:chExt cx="8576373" cy="137411"/>
          </a:xfrm>
        </p:grpSpPr>
        <p:sp>
          <p:nvSpPr>
            <p:cNvPr id="9" name="Rectangle 8"/>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57200" y="2855890"/>
            <a:ext cx="8229600" cy="1088136"/>
          </a:xfrm>
          <a:noFill/>
        </p:spPr>
        <p:txBody>
          <a:bodyPr vert="horz" lIns="91440" tIns="45720" rIns="91440" bIns="45720" rtlCol="0" anchor="b" anchorCtr="0">
            <a:normAutofit/>
          </a:bodyPr>
          <a:lstStyle>
            <a:lvl1pPr marL="0" algn="ctr" defTabSz="914400" rtl="0" eaLnBrk="1" latinLnBrk="0" hangingPunct="1">
              <a:lnSpc>
                <a:spcPts val="4600"/>
              </a:lnSpc>
              <a:spcBef>
                <a:spcPct val="0"/>
              </a:spcBef>
              <a:buNone/>
              <a:defRPr sz="4000" kern="1200" baseline="0">
                <a:solidFill>
                  <a:schemeClr val="tx1"/>
                </a:solidFill>
                <a:latin typeface="+mj-lt"/>
                <a:ea typeface="+mj-ea"/>
                <a:cs typeface="+mj-cs"/>
              </a:defRPr>
            </a:lvl1pPr>
          </a:lstStyle>
          <a:p>
            <a:r>
              <a:rPr lang="en-US"/>
              <a:t>Click to edit Master title style</a:t>
            </a:r>
            <a:endParaRPr dirty="0"/>
          </a:p>
        </p:txBody>
      </p:sp>
      <p:sp>
        <p:nvSpPr>
          <p:cNvPr id="3" name="Subtitle 2"/>
          <p:cNvSpPr>
            <a:spLocks noGrp="1"/>
          </p:cNvSpPr>
          <p:nvPr>
            <p:ph type="subTitle" idx="1"/>
          </p:nvPr>
        </p:nvSpPr>
        <p:spPr>
          <a:xfrm>
            <a:off x="457200" y="4075497"/>
            <a:ext cx="8229600" cy="484632"/>
          </a:xfrm>
        </p:spPr>
        <p:txBody>
          <a:bodyPr vert="horz" lIns="91440" tIns="45720" rIns="91440" bIns="45720" rtlCol="0">
            <a:normAutofit/>
          </a:bodyPr>
          <a:lstStyle>
            <a:lvl1pPr marL="0" indent="0" algn="ctr"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3" y="6227064"/>
            <a:ext cx="8574087" cy="1737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TextBox 13"/>
          <p:cNvSpPr txBox="1"/>
          <p:nvPr/>
        </p:nvSpPr>
        <p:spPr>
          <a:xfrm>
            <a:off x="329321" y="365291"/>
            <a:ext cx="5046247" cy="1200329"/>
          </a:xfrm>
          <a:prstGeom prst="rect">
            <a:avLst/>
          </a:prstGeom>
          <a:noFill/>
        </p:spPr>
        <p:txBody>
          <a:bodyPr wrap="square" rtlCol="0">
            <a:spAutoFit/>
          </a:bodyPr>
          <a:lstStyle/>
          <a:p>
            <a:r>
              <a:rPr lang="en-US" sz="3600" dirty="0">
                <a:solidFill>
                  <a:schemeClr val="bg1"/>
                </a:solidFill>
              </a:rPr>
              <a:t>ADVANCED EV3 PROGRAMMING LESSON</a:t>
            </a:r>
          </a:p>
        </p:txBody>
      </p:sp>
      <p:cxnSp>
        <p:nvCxnSpPr>
          <p:cNvPr id="17" name="Straight Connector 16"/>
          <p:cNvCxnSpPr/>
          <p:nvPr/>
        </p:nvCxnSpPr>
        <p:spPr>
          <a:xfrm>
            <a:off x="457200" y="4012165"/>
            <a:ext cx="822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0260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32A706FB-F773-B748-A4BC-280BD3EDD69C}" type="datetime1">
              <a:rPr lang="en-US" smtClean="0"/>
              <a:t>12/28/19</a:t>
            </a:fld>
            <a:endParaRPr lang="en-US"/>
          </a:p>
        </p:txBody>
      </p:sp>
      <p:sp>
        <p:nvSpPr>
          <p:cNvPr id="5" name="Footer Placeholder 4"/>
          <p:cNvSpPr>
            <a:spLocks noGrp="1"/>
          </p:cNvSpPr>
          <p:nvPr>
            <p:ph type="ftr" sz="quarter" idx="11"/>
          </p:nvPr>
        </p:nvSpPr>
        <p:spPr/>
        <p:txBody>
          <a:bodyPr/>
          <a:lstStyle/>
          <a:p>
            <a:r>
              <a:rPr lang="en-US"/>
              <a:t>© 2020 EV3Lessons.com, Last edit 12/28/2019</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grpSp>
        <p:nvGrpSpPr>
          <p:cNvPr id="12" name="Group 11"/>
          <p:cNvGrpSpPr/>
          <p:nvPr/>
        </p:nvGrpSpPr>
        <p:grpSpPr>
          <a:xfrm>
            <a:off x="0" y="1188720"/>
            <a:ext cx="9144000" cy="137411"/>
            <a:chOff x="284163" y="1577847"/>
            <a:chExt cx="8576373" cy="137411"/>
          </a:xfrm>
        </p:grpSpPr>
        <p:sp>
          <p:nvSpPr>
            <p:cNvPr id="13" name="Rectangle 12"/>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6" name="Title 1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7078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0" name="Title 19"/>
          <p:cNvSpPr>
            <a:spLocks noGrp="1"/>
          </p:cNvSpPr>
          <p:nvPr>
            <p:ph type="title"/>
          </p:nvPr>
        </p:nvSpPr>
        <p:spPr>
          <a:xfrm>
            <a:off x="0" y="5075171"/>
            <a:ext cx="9143999" cy="1782829"/>
          </a:xfrm>
        </p:spPr>
        <p:txBody>
          <a:bodyPr/>
          <a:lstStyle/>
          <a:p>
            <a:r>
              <a:rPr lang="en-US"/>
              <a:t>Click to edit Master title style</a:t>
            </a:r>
          </a:p>
        </p:txBody>
      </p:sp>
      <p:grpSp>
        <p:nvGrpSpPr>
          <p:cNvPr id="15" name="Group 14"/>
          <p:cNvGrpSpPr/>
          <p:nvPr/>
        </p:nvGrpSpPr>
        <p:grpSpPr>
          <a:xfrm>
            <a:off x="0" y="4937760"/>
            <a:ext cx="9144000" cy="137411"/>
            <a:chOff x="284163" y="1577847"/>
            <a:chExt cx="8576373" cy="137411"/>
          </a:xfrm>
        </p:grpSpPr>
        <p:sp>
          <p:nvSpPr>
            <p:cNvPr id="16" name="Rectangle 15"/>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Date Placeholder 3"/>
          <p:cNvSpPr>
            <a:spLocks noGrp="1"/>
          </p:cNvSpPr>
          <p:nvPr>
            <p:ph type="dt" sz="half" idx="10"/>
          </p:nvPr>
        </p:nvSpPr>
        <p:spPr/>
        <p:txBody>
          <a:bodyPr/>
          <a:lstStyle/>
          <a:p>
            <a:fld id="{475A025E-5D66-8C4D-BD02-FDC188DDC157}" type="datetime1">
              <a:rPr lang="en-US" smtClean="0"/>
              <a:t>12/28/19</a:t>
            </a:fld>
            <a:endParaRPr lang="en-US" dirty="0"/>
          </a:p>
        </p:txBody>
      </p:sp>
      <p:sp>
        <p:nvSpPr>
          <p:cNvPr id="5" name="Footer Placeholder 4"/>
          <p:cNvSpPr>
            <a:spLocks noGrp="1"/>
          </p:cNvSpPr>
          <p:nvPr>
            <p:ph type="ftr" sz="quarter" idx="11"/>
          </p:nvPr>
        </p:nvSpPr>
        <p:spPr/>
        <p:txBody>
          <a:bodyPr/>
          <a:lstStyle/>
          <a:p>
            <a:r>
              <a:rPr lang="en-US"/>
              <a:t>© 2020 EV3Lessons.com, Last edit 12/28/2019</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4382A7F7-08BF-4252-8141-63FB96055BBB}" type="slidenum">
              <a:rPr lang="en-US" smtClean="0"/>
              <a:pPr/>
              <a:t>‹#›</a:t>
            </a:fld>
            <a:endParaRPr lang="en-US"/>
          </a:p>
        </p:txBody>
      </p:sp>
    </p:spTree>
    <p:extLst>
      <p:ext uri="{BB962C8B-B14F-4D97-AF65-F5344CB8AC3E}">
        <p14:creationId xmlns:p14="http://schemas.microsoft.com/office/powerpoint/2010/main" val="647732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grpSp>
        <p:nvGrpSpPr>
          <p:cNvPr id="17" name="Group 16"/>
          <p:cNvGrpSpPr/>
          <p:nvPr/>
        </p:nvGrpSpPr>
        <p:grpSpPr>
          <a:xfrm>
            <a:off x="0" y="1188720"/>
            <a:ext cx="9144000" cy="137411"/>
            <a:chOff x="284163" y="1577847"/>
            <a:chExt cx="8576373" cy="137411"/>
          </a:xfrm>
        </p:grpSpPr>
        <p:sp>
          <p:nvSpPr>
            <p:cNvPr id="18" name="Rectangle 17"/>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Rectangle 19"/>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6AF87DCC-88E1-DB4C-A7B4-3F6C0EC6EBC8}" type="datetime1">
              <a:rPr lang="en-US" smtClean="0"/>
              <a:t>12/28/19</a:t>
            </a:fld>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11" name="Rectangle 10"/>
          <p:cNvSpPr/>
          <p:nvPr userDrawn="1"/>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userDrawn="1"/>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841856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t>Click to edit Master title style</a:t>
            </a:r>
          </a:p>
        </p:txBody>
      </p:sp>
      <p:grpSp>
        <p:nvGrpSpPr>
          <p:cNvPr id="20" name="Group 19"/>
          <p:cNvGrpSpPr/>
          <p:nvPr/>
        </p:nvGrpSpPr>
        <p:grpSpPr>
          <a:xfrm>
            <a:off x="0" y="1188720"/>
            <a:ext cx="9144000" cy="137411"/>
            <a:chOff x="284163" y="1577847"/>
            <a:chExt cx="8576373" cy="137411"/>
          </a:xfrm>
        </p:grpSpPr>
        <p:sp>
          <p:nvSpPr>
            <p:cNvPr id="21" name="Rectangle 20"/>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2" name="Rectangle 21"/>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3" name="Rectangle 22"/>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3A8D51EC-5EEB-3E47-A543-6BC8D7DCB1F3}" type="datetime1">
              <a:rPr lang="en-US" smtClean="0"/>
              <a:t>12/28/19</a:t>
            </a:fld>
            <a:endParaRPr lang="en-US"/>
          </a:p>
        </p:txBody>
      </p:sp>
      <p:sp>
        <p:nvSpPr>
          <p:cNvPr id="8" name="Footer Placeholder 7"/>
          <p:cNvSpPr>
            <a:spLocks noGrp="1"/>
          </p:cNvSpPr>
          <p:nvPr>
            <p:ph type="ftr" sz="quarter" idx="11"/>
          </p:nvPr>
        </p:nvSpPr>
        <p:spPr/>
        <p:txBody>
          <a:bodyPr/>
          <a:lstStyle/>
          <a:p>
            <a:r>
              <a:rPr lang="en-US"/>
              <a:t>© 2020 EV3Lessons.com, Last edit 12/28/2019</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467172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grpSp>
        <p:nvGrpSpPr>
          <p:cNvPr id="16" name="Group 15"/>
          <p:cNvGrpSpPr/>
          <p:nvPr/>
        </p:nvGrpSpPr>
        <p:grpSpPr>
          <a:xfrm>
            <a:off x="0" y="1188720"/>
            <a:ext cx="9144000" cy="137411"/>
            <a:chOff x="284163" y="1577847"/>
            <a:chExt cx="8576373" cy="137411"/>
          </a:xfrm>
        </p:grpSpPr>
        <p:sp>
          <p:nvSpPr>
            <p:cNvPr id="17" name="Rectangle 16"/>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Date Placeholder 2"/>
          <p:cNvSpPr>
            <a:spLocks noGrp="1"/>
          </p:cNvSpPr>
          <p:nvPr>
            <p:ph type="dt" sz="half" idx="10"/>
          </p:nvPr>
        </p:nvSpPr>
        <p:spPr/>
        <p:txBody>
          <a:bodyPr/>
          <a:lstStyle/>
          <a:p>
            <a:fld id="{276392B4-31FA-5B47-BC27-96762F0A80DC}" type="datetime1">
              <a:rPr lang="en-US" smtClean="0"/>
              <a:t>12/28/19</a:t>
            </a:fld>
            <a:endParaRPr lang="en-US"/>
          </a:p>
        </p:txBody>
      </p:sp>
      <p:sp>
        <p:nvSpPr>
          <p:cNvPr id="4" name="Footer Placeholder 3"/>
          <p:cNvSpPr>
            <a:spLocks noGrp="1"/>
          </p:cNvSpPr>
          <p:nvPr>
            <p:ph type="ftr" sz="quarter" idx="11"/>
          </p:nvPr>
        </p:nvSpPr>
        <p:spPr/>
        <p:txBody>
          <a:bodyPr/>
          <a:lstStyle/>
          <a:p>
            <a:r>
              <a:rPr lang="en-US"/>
              <a:t>© 2020 EV3Lessons.com, Last edit 12/28/2019</a:t>
            </a:r>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367376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0" y="1188720"/>
            <a:ext cx="9144000" cy="137411"/>
            <a:chOff x="284163" y="1577847"/>
            <a:chExt cx="8576373" cy="137411"/>
          </a:xfrm>
        </p:grpSpPr>
        <p:sp>
          <p:nvSpPr>
            <p:cNvPr id="14" name="Rectangle 13"/>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648FA67E-FCA5-B144-B7BB-9EE72C6D75D1}" type="datetime1">
              <a:rPr lang="en-US" smtClean="0"/>
              <a:t>12/28/19</a:t>
            </a:fld>
            <a:endParaRPr lang="en-US"/>
          </a:p>
        </p:txBody>
      </p:sp>
      <p:sp>
        <p:nvSpPr>
          <p:cNvPr id="5" name="Footer Placeholder 4"/>
          <p:cNvSpPr>
            <a:spLocks noGrp="1"/>
          </p:cNvSpPr>
          <p:nvPr>
            <p:ph type="ftr" sz="quarter" idx="11"/>
          </p:nvPr>
        </p:nvSpPr>
        <p:spPr/>
        <p:txBody>
          <a:bodyPr/>
          <a:lstStyle/>
          <a:p>
            <a:r>
              <a:rPr lang="en-US"/>
              <a:t>© 2020 EV3Lessons.com, Last edit 12/28/2019</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
        <p:nvSpPr>
          <p:cNvPr id="17" name="Title 16"/>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7824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6" name="Title 15"/>
          <p:cNvSpPr>
            <a:spLocks noGrp="1"/>
          </p:cNvSpPr>
          <p:nvPr>
            <p:ph type="title"/>
          </p:nvPr>
        </p:nvSpPr>
        <p:spPr>
          <a:xfrm rot="5400000">
            <a:off x="5257800" y="2965449"/>
            <a:ext cx="6858000" cy="914400"/>
          </a:xfrm>
        </p:spPr>
        <p:txBody>
          <a:bodyPr>
            <a:normAutofit/>
          </a:bodyPr>
          <a:lstStyle>
            <a:lvl1pPr algn="ctr">
              <a:defRPr sz="3600"/>
            </a:lvl1pPr>
          </a:lstStyle>
          <a:p>
            <a:r>
              <a:rPr lang="en-US"/>
              <a:t>Click to edit Master title style</a:t>
            </a: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3679924" y="6437032"/>
            <a:ext cx="2133600" cy="365125"/>
          </a:xfrm>
        </p:spPr>
        <p:txBody>
          <a:bodyPr/>
          <a:lstStyle/>
          <a:p>
            <a:fld id="{D4C6FD8B-FE3B-7A46-A023-A3515DDC0B10}" type="datetime1">
              <a:rPr lang="en-US" smtClean="0"/>
              <a:t>12/28/19</a:t>
            </a:fld>
            <a:endParaRPr lang="en-US"/>
          </a:p>
        </p:txBody>
      </p:sp>
      <p:sp>
        <p:nvSpPr>
          <p:cNvPr id="5" name="Footer Placeholder 4"/>
          <p:cNvSpPr>
            <a:spLocks noGrp="1"/>
          </p:cNvSpPr>
          <p:nvPr>
            <p:ph type="ftr" sz="quarter" idx="11"/>
          </p:nvPr>
        </p:nvSpPr>
        <p:spPr/>
        <p:txBody>
          <a:bodyPr/>
          <a:lstStyle/>
          <a:p>
            <a:r>
              <a:rPr lang="en-US"/>
              <a:t>© 2020 EV3Lessons.com, Last edit 12/28/2019</a:t>
            </a:r>
          </a:p>
        </p:txBody>
      </p:sp>
      <p:sp>
        <p:nvSpPr>
          <p:cNvPr id="6" name="Slide Number Placeholder 5"/>
          <p:cNvSpPr>
            <a:spLocks noGrp="1"/>
          </p:cNvSpPr>
          <p:nvPr>
            <p:ph type="sldNum" sz="quarter" idx="12"/>
          </p:nvPr>
        </p:nvSpPr>
        <p:spPr>
          <a:xfrm>
            <a:off x="7477031" y="6439714"/>
            <a:ext cx="630621" cy="359760"/>
          </a:xfrm>
        </p:spPr>
        <p:txBody>
          <a:bodyPr/>
          <a:lstStyle/>
          <a:p>
            <a:fld id="{4382A7F7-08BF-4252-8141-63FB96055BBB}" type="slidenum">
              <a:rPr lang="en-US" smtClean="0"/>
              <a:t>‹#›</a:t>
            </a:fld>
            <a:endParaRPr lang="en-US"/>
          </a:p>
        </p:txBody>
      </p:sp>
      <p:grpSp>
        <p:nvGrpSpPr>
          <p:cNvPr id="12" name="Group 11"/>
          <p:cNvGrpSpPr/>
          <p:nvPr/>
        </p:nvGrpSpPr>
        <p:grpSpPr>
          <a:xfrm rot="5400000">
            <a:off x="4753323" y="3358675"/>
            <a:ext cx="6861177" cy="137475"/>
            <a:chOff x="284163" y="1577847"/>
            <a:chExt cx="8576373" cy="137411"/>
          </a:xfrm>
        </p:grpSpPr>
        <p:sp>
          <p:nvSpPr>
            <p:cNvPr id="13" name="Rectangle 12"/>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996046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523AADC-0D18-2341-8905-2D8DF523630E}" type="datetime1">
              <a:rPr lang="en-US" smtClean="0"/>
              <a:t>12/28/19</a:t>
            </a:fld>
            <a:endParaRPr lang="en-US" dirty="0"/>
          </a:p>
        </p:txBody>
      </p:sp>
      <p:sp>
        <p:nvSpPr>
          <p:cNvPr id="4" name="Footer Placeholder 3"/>
          <p:cNvSpPr>
            <a:spLocks noGrp="1"/>
          </p:cNvSpPr>
          <p:nvPr>
            <p:ph type="ftr" sz="quarter" idx="11"/>
          </p:nvPr>
        </p:nvSpPr>
        <p:spPr/>
        <p:txBody>
          <a:bodyPr/>
          <a:lstStyle/>
          <a:p>
            <a:r>
              <a:rPr lang="en-US"/>
              <a:t>© 2020 EV3Lessons.com, Last edit 12/28/2019</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
        <p:nvSpPr>
          <p:cNvPr id="7" name="Text Placeholder 6"/>
          <p:cNvSpPr>
            <a:spLocks noGrp="1"/>
          </p:cNvSpPr>
          <p:nvPr>
            <p:ph type="body" sz="quarter" idx="13"/>
          </p:nvPr>
        </p:nvSpPr>
        <p:spPr>
          <a:xfrm>
            <a:off x="199698" y="1554163"/>
            <a:ext cx="8737927" cy="4741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3018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4163" y="1818870"/>
            <a:ext cx="8574087" cy="43072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2784041" y="6434349"/>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1CAF2F66-BFC3-A342-8611-8293CDE76255}" type="datetime1">
              <a:rPr lang="en-US" smtClean="0"/>
              <a:t>12/28/19</a:t>
            </a:fld>
            <a:endParaRPr lang="en-US" dirty="0"/>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r>
              <a:rPr lang="en-US"/>
              <a:t>© 2020 EV3Lessons.com, Last edit 12/28/2019</a:t>
            </a:r>
            <a:endParaRPr lang="en-US" dirty="0"/>
          </a:p>
        </p:txBody>
      </p:sp>
      <p:sp>
        <p:nvSpPr>
          <p:cNvPr id="2" name="Title Placeholder 1"/>
          <p:cNvSpPr>
            <a:spLocks noGrp="1"/>
          </p:cNvSpPr>
          <p:nvPr>
            <p:ph type="title"/>
          </p:nvPr>
        </p:nvSpPr>
        <p:spPr>
          <a:xfrm>
            <a:off x="0" y="0"/>
            <a:ext cx="9143999" cy="1188720"/>
          </a:xfrm>
          <a:prstGeom prst="rect">
            <a:avLst/>
          </a:prstGeom>
          <a:solidFill>
            <a:schemeClr val="bg2">
              <a:lumMod val="25000"/>
            </a:schemeClr>
          </a:solidFill>
        </p:spPr>
        <p:txBody>
          <a:bodyPr vert="horz" lIns="91440" tIns="45720" rIns="91440" bIns="45720" rtlCol="0" anchor="ctr">
            <a:normAutofit/>
          </a:bodyPr>
          <a:lstStyle/>
          <a:p>
            <a:r>
              <a:rPr lang="en-US"/>
              <a:t>Click to edit Master title style</a:t>
            </a:r>
            <a:endParaRPr dirty="0"/>
          </a:p>
        </p:txBody>
      </p:sp>
      <p:sp>
        <p:nvSpPr>
          <p:cNvPr id="6" name="Slide Number Placeholder 5"/>
          <p:cNvSpPr>
            <a:spLocks noGrp="1"/>
          </p:cNvSpPr>
          <p:nvPr>
            <p:ph type="sldNum" sz="quarter" idx="4"/>
          </p:nvPr>
        </p:nvSpPr>
        <p:spPr>
          <a:xfrm>
            <a:off x="8297915" y="6439714"/>
            <a:ext cx="630621" cy="359760"/>
          </a:xfrm>
          <a:prstGeom prst="rect">
            <a:avLst/>
          </a:prstGeom>
          <a:ln>
            <a:noFill/>
          </a:ln>
        </p:spPr>
        <p:txBody>
          <a:bodyPr vert="horz" lIns="91440" tIns="45720" rIns="91440" bIns="45720" rtlCol="0" anchor="ctr"/>
          <a:lstStyle>
            <a:lvl1pPr algn="r">
              <a:defRPr sz="1400" b="1">
                <a:solidFill>
                  <a:schemeClr val="tx1"/>
                </a:solidFill>
              </a:defRPr>
            </a:lvl1pPr>
          </a:lstStyle>
          <a:p>
            <a:fld id="{4382A7F7-08BF-4252-8141-63FB96055BBB}" type="slidenum">
              <a:rPr lang="en-US" smtClean="0"/>
              <a:pPr/>
              <a:t>‹#›</a:t>
            </a:fld>
            <a:endParaRPr lang="en-US"/>
          </a:p>
        </p:txBody>
      </p:sp>
    </p:spTree>
    <p:extLst>
      <p:ext uri="{BB962C8B-B14F-4D97-AF65-F5344CB8AC3E}">
        <p14:creationId xmlns:p14="http://schemas.microsoft.com/office/powerpoint/2010/main" val="1671094270"/>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Lst>
  <p:hf sldNum="0" hdr="0" dt="0"/>
  <p:txStyles>
    <p:titleStyle>
      <a:lvl1pPr marL="231775" indent="3175" algn="l" defTabSz="914400" rtl="0" eaLnBrk="1" latinLnBrk="0" hangingPunct="1">
        <a:spcBef>
          <a:spcPct val="0"/>
        </a:spcBef>
        <a:buNone/>
        <a:tabLst/>
        <a:defRPr sz="4200" kern="1200">
          <a:solidFill>
            <a:schemeClr val="bg1"/>
          </a:solidFill>
          <a:latin typeface="Calibri" charset="0"/>
          <a:ea typeface="Calibri" charset="0"/>
          <a:cs typeface="Calibri" charset="0"/>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ev3lessons.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creativecommons.org/licenses/by-nc-sa/4.0/"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EV3 Classroom: </a:t>
            </a:r>
            <a:br>
              <a:rPr lang="en-US" dirty="0"/>
            </a:br>
            <a:r>
              <a:rPr lang="en-US" dirty="0"/>
              <a:t>Introduction to Gyro Sensor and Drift</a:t>
            </a:r>
          </a:p>
        </p:txBody>
      </p:sp>
      <p:sp>
        <p:nvSpPr>
          <p:cNvPr id="14" name="Subtitle 13"/>
          <p:cNvSpPr>
            <a:spLocks noGrp="1"/>
          </p:cNvSpPr>
          <p:nvPr>
            <p:ph type="subTitle" idx="1"/>
          </p:nvPr>
        </p:nvSpPr>
        <p:spPr/>
        <p:txBody>
          <a:bodyPr/>
          <a:lstStyle/>
          <a:p>
            <a:r>
              <a:rPr lang="en-US" dirty="0"/>
              <a:t>By Sanjay and Arvind </a:t>
            </a:r>
            <a:r>
              <a:rPr lang="en-US" dirty="0" err="1"/>
              <a:t>Seshan</a:t>
            </a:r>
            <a:endParaRPr lang="en-US" dirty="0"/>
          </a:p>
        </p:txBody>
      </p:sp>
      <p:pic>
        <p:nvPicPr>
          <p:cNvPr id="6" name="Picture 5" descr="A close up of a sign&#10;&#10;Description automatically generated">
            <a:extLst>
              <a:ext uri="{FF2B5EF4-FFF2-40B4-BE49-F238E27FC236}">
                <a16:creationId xmlns:a16="http://schemas.microsoft.com/office/drawing/2014/main" id="{87DBC4F7-5181-7B40-890E-501CF3F598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9851" y="4560307"/>
            <a:ext cx="1444298" cy="1444298"/>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B5576DAD-B3B1-B44A-BEE9-11DFC918FC49}"/>
              </a:ext>
            </a:extLst>
          </p:cNvPr>
          <p:cNvPicPr>
            <a:picLocks noChangeAspect="1"/>
          </p:cNvPicPr>
          <p:nvPr/>
        </p:nvPicPr>
        <p:blipFill rotWithShape="1">
          <a:blip r:embed="rId4"/>
          <a:srcRect l="2055" t="7277" r="2818" b="5432"/>
          <a:stretch/>
        </p:blipFill>
        <p:spPr>
          <a:xfrm>
            <a:off x="5294149" y="268395"/>
            <a:ext cx="3603295" cy="1385142"/>
          </a:xfrm>
          <a:prstGeom prst="rect">
            <a:avLst/>
          </a:prstGeom>
        </p:spPr>
      </p:pic>
    </p:spTree>
    <p:extLst>
      <p:ext uri="{BB962C8B-B14F-4D97-AF65-F5344CB8AC3E}">
        <p14:creationId xmlns:p14="http://schemas.microsoft.com/office/powerpoint/2010/main" val="3648421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Discussion Guide</a:t>
            </a:r>
          </a:p>
        </p:txBody>
      </p:sp>
      <p:sp>
        <p:nvSpPr>
          <p:cNvPr id="7" name="Content Placeholder 2"/>
          <p:cNvSpPr txBox="1">
            <a:spLocks/>
          </p:cNvSpPr>
          <p:nvPr/>
        </p:nvSpPr>
        <p:spPr>
          <a:xfrm>
            <a:off x="284163" y="1567543"/>
            <a:ext cx="8574087" cy="4869489"/>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457200" indent="-457200">
              <a:buFont typeface="+mj-lt"/>
              <a:buAutoNum type="arabicPeriod"/>
            </a:pPr>
            <a:r>
              <a:rPr lang="it-IT" b="1" dirty="0" err="1">
                <a:solidFill>
                  <a:schemeClr val="tx1"/>
                </a:solidFill>
              </a:rPr>
              <a:t>What</a:t>
            </a:r>
            <a:r>
              <a:rPr lang="it-IT" b="1" dirty="0">
                <a:solidFill>
                  <a:schemeClr val="tx1"/>
                </a:solidFill>
              </a:rPr>
              <a:t> are 2 common </a:t>
            </a:r>
            <a:r>
              <a:rPr lang="it-IT" b="1" dirty="0" err="1">
                <a:solidFill>
                  <a:schemeClr val="tx1"/>
                </a:solidFill>
              </a:rPr>
              <a:t>problems</a:t>
            </a:r>
            <a:r>
              <a:rPr lang="it-IT" b="1" dirty="0">
                <a:solidFill>
                  <a:schemeClr val="tx1"/>
                </a:solidFill>
              </a:rPr>
              <a:t> </a:t>
            </a:r>
            <a:r>
              <a:rPr lang="it-IT" b="1" dirty="0" err="1">
                <a:solidFill>
                  <a:schemeClr val="tx1"/>
                </a:solidFill>
              </a:rPr>
              <a:t>when</a:t>
            </a:r>
            <a:r>
              <a:rPr lang="it-IT" b="1" dirty="0">
                <a:solidFill>
                  <a:schemeClr val="tx1"/>
                </a:solidFill>
              </a:rPr>
              <a:t> </a:t>
            </a:r>
            <a:r>
              <a:rPr lang="it-IT" b="1" dirty="0" err="1">
                <a:solidFill>
                  <a:schemeClr val="tx1"/>
                </a:solidFill>
              </a:rPr>
              <a:t>programming</a:t>
            </a:r>
            <a:r>
              <a:rPr lang="it-IT" b="1" dirty="0">
                <a:solidFill>
                  <a:schemeClr val="tx1"/>
                </a:solidFill>
              </a:rPr>
              <a:t> with the </a:t>
            </a:r>
            <a:r>
              <a:rPr lang="it-IT" b="1" dirty="0" err="1">
                <a:solidFill>
                  <a:schemeClr val="tx1"/>
                </a:solidFill>
              </a:rPr>
              <a:t>gyro</a:t>
            </a:r>
            <a:r>
              <a:rPr lang="it-IT" b="1" dirty="0">
                <a:solidFill>
                  <a:schemeClr val="tx1"/>
                </a:solidFill>
              </a:rPr>
              <a:t>?</a:t>
            </a:r>
          </a:p>
          <a:p>
            <a:pPr marL="460375" lvl="1" indent="0">
              <a:buNone/>
            </a:pPr>
            <a:r>
              <a:rPr lang="it-IT" dirty="0" err="1"/>
              <a:t>Ans</a:t>
            </a:r>
            <a:r>
              <a:rPr lang="it-IT" dirty="0"/>
              <a:t>. </a:t>
            </a:r>
            <a:r>
              <a:rPr lang="it-IT" dirty="0" err="1"/>
              <a:t>Gryo</a:t>
            </a:r>
            <a:r>
              <a:rPr lang="it-IT" dirty="0"/>
              <a:t> </a:t>
            </a:r>
            <a:r>
              <a:rPr lang="it-IT" dirty="0" err="1"/>
              <a:t>drift</a:t>
            </a:r>
            <a:r>
              <a:rPr lang="it-IT" dirty="0"/>
              <a:t> and </a:t>
            </a:r>
            <a:r>
              <a:rPr lang="it-IT" dirty="0" err="1"/>
              <a:t>Gyro</a:t>
            </a:r>
            <a:r>
              <a:rPr lang="it-IT" dirty="0"/>
              <a:t> </a:t>
            </a:r>
            <a:r>
              <a:rPr lang="it-IT" dirty="0" err="1"/>
              <a:t>lag</a:t>
            </a:r>
            <a:endParaRPr lang="it-IT" dirty="0"/>
          </a:p>
          <a:p>
            <a:pPr marL="457200" indent="-457200">
              <a:buFont typeface="+mj-lt"/>
              <a:buAutoNum type="arabicPeriod"/>
            </a:pPr>
            <a:r>
              <a:rPr lang="it-IT" b="1" dirty="0" err="1">
                <a:solidFill>
                  <a:schemeClr val="tx1"/>
                </a:solidFill>
              </a:rPr>
              <a:t>What</a:t>
            </a:r>
            <a:r>
              <a:rPr lang="it-IT" b="1" dirty="0">
                <a:solidFill>
                  <a:schemeClr val="tx1"/>
                </a:solidFill>
              </a:rPr>
              <a:t> </a:t>
            </a:r>
            <a:r>
              <a:rPr lang="it-IT" b="1" dirty="0" err="1">
                <a:solidFill>
                  <a:schemeClr val="tx1"/>
                </a:solidFill>
              </a:rPr>
              <a:t>does</a:t>
            </a:r>
            <a:r>
              <a:rPr lang="it-IT" b="1" dirty="0">
                <a:solidFill>
                  <a:schemeClr val="tx1"/>
                </a:solidFill>
              </a:rPr>
              <a:t> </a:t>
            </a:r>
            <a:r>
              <a:rPr lang="it-IT" b="1" dirty="0" err="1">
                <a:solidFill>
                  <a:schemeClr val="tx1"/>
                </a:solidFill>
              </a:rPr>
              <a:t>Gyro</a:t>
            </a:r>
            <a:r>
              <a:rPr lang="it-IT" b="1" dirty="0">
                <a:solidFill>
                  <a:schemeClr val="tx1"/>
                </a:solidFill>
              </a:rPr>
              <a:t> </a:t>
            </a:r>
            <a:r>
              <a:rPr lang="it-IT" b="1" dirty="0" err="1">
                <a:solidFill>
                  <a:schemeClr val="tx1"/>
                </a:solidFill>
              </a:rPr>
              <a:t>drift</a:t>
            </a:r>
            <a:r>
              <a:rPr lang="it-IT" b="1" dirty="0">
                <a:solidFill>
                  <a:schemeClr val="tx1"/>
                </a:solidFill>
              </a:rPr>
              <a:t> </a:t>
            </a:r>
            <a:r>
              <a:rPr lang="it-IT" b="1" dirty="0" err="1">
                <a:solidFill>
                  <a:schemeClr val="tx1"/>
                </a:solidFill>
              </a:rPr>
              <a:t>mean</a:t>
            </a:r>
            <a:r>
              <a:rPr lang="it-IT" b="1" dirty="0">
                <a:solidFill>
                  <a:schemeClr val="tx1"/>
                </a:solidFill>
              </a:rPr>
              <a:t>?</a:t>
            </a:r>
          </a:p>
          <a:p>
            <a:pPr marL="460375" lvl="1" indent="0">
              <a:buNone/>
            </a:pPr>
            <a:r>
              <a:rPr lang="it-IT" dirty="0" err="1"/>
              <a:t>Ans</a:t>
            </a:r>
            <a:r>
              <a:rPr lang="it-IT" dirty="0"/>
              <a:t>. The </a:t>
            </a:r>
            <a:r>
              <a:rPr lang="it-IT" dirty="0" err="1"/>
              <a:t>Gyro</a:t>
            </a:r>
            <a:r>
              <a:rPr lang="it-IT" dirty="0"/>
              <a:t> </a:t>
            </a:r>
            <a:r>
              <a:rPr lang="it-IT" dirty="0" err="1"/>
              <a:t>readings</a:t>
            </a:r>
            <a:r>
              <a:rPr lang="it-IT" dirty="0"/>
              <a:t> </a:t>
            </a:r>
            <a:r>
              <a:rPr lang="it-IT" dirty="0" err="1"/>
              <a:t>keep</a:t>
            </a:r>
            <a:r>
              <a:rPr lang="it-IT" dirty="0"/>
              <a:t> </a:t>
            </a:r>
            <a:r>
              <a:rPr lang="it-IT" dirty="0" err="1"/>
              <a:t>changing</a:t>
            </a:r>
            <a:r>
              <a:rPr lang="it-IT" dirty="0"/>
              <a:t> </a:t>
            </a:r>
            <a:r>
              <a:rPr lang="it-IT" dirty="0" err="1"/>
              <a:t>even</a:t>
            </a:r>
            <a:r>
              <a:rPr lang="it-IT" dirty="0"/>
              <a:t> </a:t>
            </a:r>
            <a:r>
              <a:rPr lang="it-IT" dirty="0" err="1"/>
              <a:t>when</a:t>
            </a:r>
            <a:r>
              <a:rPr lang="it-IT" dirty="0"/>
              <a:t> the robot </a:t>
            </a:r>
            <a:r>
              <a:rPr lang="it-IT" dirty="0" err="1"/>
              <a:t>is</a:t>
            </a:r>
            <a:r>
              <a:rPr lang="it-IT" dirty="0"/>
              <a:t> </a:t>
            </a:r>
            <a:r>
              <a:rPr lang="it-IT" dirty="0" err="1"/>
              <a:t>still</a:t>
            </a:r>
            <a:endParaRPr lang="it-IT" dirty="0"/>
          </a:p>
          <a:p>
            <a:pPr marL="457200" indent="-457200">
              <a:buFont typeface="+mj-lt"/>
              <a:buAutoNum type="arabicPeriod"/>
            </a:pPr>
            <a:r>
              <a:rPr lang="it-IT" b="1" dirty="0">
                <a:solidFill>
                  <a:schemeClr val="tx1"/>
                </a:solidFill>
              </a:rPr>
              <a:t>Can </a:t>
            </a:r>
            <a:r>
              <a:rPr lang="it-IT" b="1" dirty="0" err="1">
                <a:solidFill>
                  <a:schemeClr val="tx1"/>
                </a:solidFill>
              </a:rPr>
              <a:t>you</a:t>
            </a:r>
            <a:r>
              <a:rPr lang="it-IT" b="1" dirty="0">
                <a:solidFill>
                  <a:schemeClr val="tx1"/>
                </a:solidFill>
              </a:rPr>
              <a:t> </a:t>
            </a:r>
            <a:r>
              <a:rPr lang="it-IT" b="1" dirty="0" err="1">
                <a:solidFill>
                  <a:schemeClr val="tx1"/>
                </a:solidFill>
              </a:rPr>
              <a:t>move</a:t>
            </a:r>
            <a:r>
              <a:rPr lang="it-IT" b="1" dirty="0">
                <a:solidFill>
                  <a:schemeClr val="tx1"/>
                </a:solidFill>
              </a:rPr>
              <a:t> </a:t>
            </a:r>
            <a:r>
              <a:rPr lang="it-IT" b="1" dirty="0" err="1">
                <a:solidFill>
                  <a:schemeClr val="tx1"/>
                </a:solidFill>
              </a:rPr>
              <a:t>your</a:t>
            </a:r>
            <a:r>
              <a:rPr lang="it-IT" b="1" dirty="0">
                <a:solidFill>
                  <a:schemeClr val="tx1"/>
                </a:solidFill>
              </a:rPr>
              <a:t> robot </a:t>
            </a:r>
            <a:r>
              <a:rPr lang="it-IT" b="1" dirty="0" err="1">
                <a:solidFill>
                  <a:schemeClr val="tx1"/>
                </a:solidFill>
              </a:rPr>
              <a:t>when</a:t>
            </a:r>
            <a:r>
              <a:rPr lang="it-IT" b="1" dirty="0">
                <a:solidFill>
                  <a:schemeClr val="tx1"/>
                </a:solidFill>
              </a:rPr>
              <a:t> </a:t>
            </a:r>
            <a:r>
              <a:rPr lang="it-IT" b="1" dirty="0" err="1">
                <a:solidFill>
                  <a:schemeClr val="tx1"/>
                </a:solidFill>
              </a:rPr>
              <a:t>you</a:t>
            </a:r>
            <a:r>
              <a:rPr lang="it-IT" b="1" dirty="0">
                <a:solidFill>
                  <a:schemeClr val="tx1"/>
                </a:solidFill>
              </a:rPr>
              <a:t> calibrate </a:t>
            </a:r>
            <a:r>
              <a:rPr lang="it-IT" b="1" dirty="0" err="1">
                <a:solidFill>
                  <a:schemeClr val="tx1"/>
                </a:solidFill>
              </a:rPr>
              <a:t>your</a:t>
            </a:r>
            <a:r>
              <a:rPr lang="it-IT" b="1" dirty="0">
                <a:solidFill>
                  <a:schemeClr val="tx1"/>
                </a:solidFill>
              </a:rPr>
              <a:t> </a:t>
            </a:r>
            <a:r>
              <a:rPr lang="it-IT" b="1" dirty="0" err="1">
                <a:solidFill>
                  <a:schemeClr val="tx1"/>
                </a:solidFill>
              </a:rPr>
              <a:t>gyro</a:t>
            </a:r>
            <a:r>
              <a:rPr lang="it-IT" b="1" dirty="0">
                <a:solidFill>
                  <a:schemeClr val="tx1"/>
                </a:solidFill>
              </a:rPr>
              <a:t>?</a:t>
            </a:r>
          </a:p>
          <a:p>
            <a:pPr marL="460375" lvl="1" indent="0">
              <a:buNone/>
            </a:pPr>
            <a:r>
              <a:rPr lang="it-IT" dirty="0" err="1"/>
              <a:t>Ans</a:t>
            </a:r>
            <a:r>
              <a:rPr lang="it-IT" dirty="0"/>
              <a:t>. No. </a:t>
            </a:r>
            <a:r>
              <a:rPr lang="it-IT" dirty="0" err="1"/>
              <a:t>Keep</a:t>
            </a:r>
            <a:r>
              <a:rPr lang="it-IT" dirty="0"/>
              <a:t> the robot </a:t>
            </a:r>
            <a:r>
              <a:rPr lang="it-IT" dirty="0" err="1"/>
              <a:t>still</a:t>
            </a:r>
            <a:r>
              <a:rPr lang="it-IT" dirty="0"/>
              <a:t>.</a:t>
            </a:r>
          </a:p>
          <a:p>
            <a:pPr marL="457200" indent="-457200">
              <a:buFont typeface="+mj-lt"/>
              <a:buAutoNum type="arabicPeriod"/>
            </a:pPr>
            <a:r>
              <a:rPr lang="it-IT" b="1" dirty="0">
                <a:solidFill>
                  <a:schemeClr val="tx1"/>
                </a:solidFill>
              </a:rPr>
              <a:t>Do </a:t>
            </a:r>
            <a:r>
              <a:rPr lang="it-IT" b="1" dirty="0" err="1">
                <a:solidFill>
                  <a:schemeClr val="tx1"/>
                </a:solidFill>
              </a:rPr>
              <a:t>you</a:t>
            </a:r>
            <a:r>
              <a:rPr lang="it-IT" b="1" dirty="0">
                <a:solidFill>
                  <a:schemeClr val="tx1"/>
                </a:solidFill>
              </a:rPr>
              <a:t> </a:t>
            </a:r>
            <a:r>
              <a:rPr lang="it-IT" b="1" dirty="0" err="1">
                <a:solidFill>
                  <a:schemeClr val="tx1"/>
                </a:solidFill>
              </a:rPr>
              <a:t>need</a:t>
            </a:r>
            <a:r>
              <a:rPr lang="it-IT" b="1" dirty="0">
                <a:solidFill>
                  <a:schemeClr val="tx1"/>
                </a:solidFill>
              </a:rPr>
              <a:t> to calibrate </a:t>
            </a:r>
            <a:r>
              <a:rPr lang="it-IT" b="1" dirty="0" err="1">
                <a:solidFill>
                  <a:schemeClr val="tx1"/>
                </a:solidFill>
              </a:rPr>
              <a:t>your</a:t>
            </a:r>
            <a:r>
              <a:rPr lang="it-IT" b="1" dirty="0">
                <a:solidFill>
                  <a:schemeClr val="tx1"/>
                </a:solidFill>
              </a:rPr>
              <a:t> </a:t>
            </a:r>
            <a:r>
              <a:rPr lang="it-IT" b="1" dirty="0" err="1">
                <a:solidFill>
                  <a:schemeClr val="tx1"/>
                </a:solidFill>
              </a:rPr>
              <a:t>gryo</a:t>
            </a:r>
            <a:r>
              <a:rPr lang="it-IT" b="1" dirty="0">
                <a:solidFill>
                  <a:schemeClr val="tx1"/>
                </a:solidFill>
              </a:rPr>
              <a:t> </a:t>
            </a:r>
            <a:r>
              <a:rPr lang="it-IT" b="1" dirty="0" err="1">
                <a:solidFill>
                  <a:schemeClr val="tx1"/>
                </a:solidFill>
              </a:rPr>
              <a:t>before</a:t>
            </a:r>
            <a:r>
              <a:rPr lang="it-IT" b="1" dirty="0">
                <a:solidFill>
                  <a:schemeClr val="tx1"/>
                </a:solidFill>
              </a:rPr>
              <a:t> </a:t>
            </a:r>
            <a:r>
              <a:rPr lang="it-IT" b="1" dirty="0" err="1">
                <a:solidFill>
                  <a:schemeClr val="tx1"/>
                </a:solidFill>
              </a:rPr>
              <a:t>every</a:t>
            </a:r>
            <a:r>
              <a:rPr lang="it-IT" b="1" dirty="0">
                <a:solidFill>
                  <a:schemeClr val="tx1"/>
                </a:solidFill>
              </a:rPr>
              <a:t> </a:t>
            </a:r>
            <a:r>
              <a:rPr lang="it-IT" b="1" dirty="0" err="1">
                <a:solidFill>
                  <a:schemeClr val="tx1"/>
                </a:solidFill>
              </a:rPr>
              <a:t>move</a:t>
            </a:r>
            <a:r>
              <a:rPr lang="it-IT" b="1" dirty="0">
                <a:solidFill>
                  <a:schemeClr val="tx1"/>
                </a:solidFill>
              </a:rPr>
              <a:t>?</a:t>
            </a:r>
          </a:p>
          <a:p>
            <a:pPr marL="460375" lvl="1" indent="0">
              <a:buNone/>
            </a:pPr>
            <a:r>
              <a:rPr lang="it-IT" dirty="0" err="1"/>
              <a:t>Ans</a:t>
            </a:r>
            <a:r>
              <a:rPr lang="it-IT" dirty="0"/>
              <a:t>. No. Once </a:t>
            </a:r>
            <a:r>
              <a:rPr lang="it-IT" dirty="0" err="1"/>
              <a:t>before</a:t>
            </a:r>
            <a:r>
              <a:rPr lang="it-IT" dirty="0"/>
              <a:t> </a:t>
            </a:r>
            <a:r>
              <a:rPr lang="it-IT" dirty="0" err="1"/>
              <a:t>you</a:t>
            </a:r>
            <a:r>
              <a:rPr lang="it-IT" dirty="0"/>
              <a:t> </a:t>
            </a:r>
            <a:r>
              <a:rPr lang="it-IT" dirty="0" err="1"/>
              <a:t>run</a:t>
            </a:r>
            <a:r>
              <a:rPr lang="it-IT" dirty="0"/>
              <a:t> </a:t>
            </a:r>
            <a:r>
              <a:rPr lang="it-IT" dirty="0" err="1"/>
              <a:t>your</a:t>
            </a:r>
            <a:r>
              <a:rPr lang="it-IT" dirty="0"/>
              <a:t> </a:t>
            </a:r>
            <a:r>
              <a:rPr lang="it-IT" dirty="0" err="1"/>
              <a:t>entire</a:t>
            </a:r>
            <a:r>
              <a:rPr lang="it-IT" dirty="0"/>
              <a:t> </a:t>
            </a:r>
            <a:r>
              <a:rPr lang="it-IT" dirty="0" err="1"/>
              <a:t>program</a:t>
            </a:r>
            <a:endParaRPr lang="it-IT" dirty="0"/>
          </a:p>
        </p:txBody>
      </p:sp>
      <p:sp>
        <p:nvSpPr>
          <p:cNvPr id="8" name="Footer Placeholder 3">
            <a:extLst>
              <a:ext uri="{FF2B5EF4-FFF2-40B4-BE49-F238E27FC236}">
                <a16:creationId xmlns:a16="http://schemas.microsoft.com/office/drawing/2014/main" id="{814A0FC6-3F8F-5142-A776-608EF51D4EE3}"/>
              </a:ext>
            </a:extLst>
          </p:cNvPr>
          <p:cNvSpPr>
            <a:spLocks noGrp="1"/>
          </p:cNvSpPr>
          <p:nvPr>
            <p:ph type="ftr" sz="quarter" idx="11"/>
          </p:nvPr>
        </p:nvSpPr>
        <p:spPr>
          <a:xfrm>
            <a:off x="199698" y="6437032"/>
            <a:ext cx="6124902" cy="365125"/>
          </a:xfrm>
        </p:spPr>
        <p:txBody>
          <a:bodyPr/>
          <a:lstStyle/>
          <a:p>
            <a:r>
              <a:rPr lang="en-US"/>
              <a:t>© 2020 EV3Lessons.com, Last edit 12/28/2019</a:t>
            </a:r>
            <a:endParaRPr lang="en-US" dirty="0"/>
          </a:p>
        </p:txBody>
      </p:sp>
    </p:spTree>
    <p:extLst>
      <p:ext uri="{BB962C8B-B14F-4D97-AF65-F5344CB8AC3E}">
        <p14:creationId xmlns:p14="http://schemas.microsoft.com/office/powerpoint/2010/main" val="2340946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163" y="1818870"/>
            <a:ext cx="8574087" cy="2877116"/>
          </a:xfrm>
        </p:spPr>
        <p:txBody>
          <a:bodyPr/>
          <a:lstStyle/>
          <a:p>
            <a:r>
              <a:rPr lang="en-US" dirty="0"/>
              <a:t>This tutorial was written by Sanjay Seshan and Arvind Seshan </a:t>
            </a:r>
          </a:p>
          <a:p>
            <a:r>
              <a:rPr lang="en-US" dirty="0"/>
              <a:t>More lessons at </a:t>
            </a:r>
            <a:r>
              <a:rPr lang="en-US" dirty="0">
                <a:hlinkClick r:id="rId3"/>
              </a:rPr>
              <a:t>www.ev3lessons.com</a:t>
            </a:r>
            <a:endParaRPr lang="en-US" dirty="0"/>
          </a:p>
        </p:txBody>
      </p:sp>
      <p:sp>
        <p:nvSpPr>
          <p:cNvPr id="4" name="Footer Placeholder 3"/>
          <p:cNvSpPr>
            <a:spLocks noGrp="1"/>
          </p:cNvSpPr>
          <p:nvPr>
            <p:ph type="ftr" sz="quarter" idx="11"/>
          </p:nvPr>
        </p:nvSpPr>
        <p:spPr/>
        <p:txBody>
          <a:bodyPr/>
          <a:lstStyle/>
          <a:p>
            <a:r>
              <a:rPr lang="en-US"/>
              <a:t>© 2020 EV3Lessons.com, Last edit 12/28/2019</a:t>
            </a:r>
            <a:endParaRPr lang="en-US" dirty="0"/>
          </a:p>
        </p:txBody>
      </p:sp>
      <p:sp>
        <p:nvSpPr>
          <p:cNvPr id="2" name="Title 1"/>
          <p:cNvSpPr>
            <a:spLocks noGrp="1"/>
          </p:cNvSpPr>
          <p:nvPr>
            <p:ph type="title"/>
          </p:nvPr>
        </p:nvSpPr>
        <p:spPr/>
        <p:txBody>
          <a:bodyPr/>
          <a:lstStyle/>
          <a:p>
            <a:r>
              <a:rPr lang="en-US"/>
              <a:t>Credits</a:t>
            </a:r>
            <a:endParaRPr lang="en-US" dirty="0"/>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4"/>
              </a:rPr>
              <a:t>Creative Commons Attribution-</a:t>
            </a:r>
            <a:r>
              <a:rPr kumimoji="0" lang="en-US" altLang="en-US" sz="2000" b="0" i="0" u="none" strike="noStrike" cap="none" normalizeH="0" baseline="0" dirty="0" err="1">
                <a:ln>
                  <a:noFill/>
                </a:ln>
                <a:solidFill>
                  <a:srgbClr val="4374B7"/>
                </a:solidFill>
                <a:effectLst/>
                <a:latin typeface="Helvetica Neue"/>
                <a:hlinkClick r:id="rId4"/>
              </a:rPr>
              <a:t>NonCommercial</a:t>
            </a:r>
            <a:r>
              <a:rPr kumimoji="0" lang="en-US" altLang="en-US" sz="2000" b="0" i="0" u="none" strike="noStrike" cap="none" normalizeH="0" baseline="0" dirty="0">
                <a:ln>
                  <a:noFill/>
                </a:ln>
                <a:solidFill>
                  <a:srgbClr val="4374B7"/>
                </a:solidFill>
                <a:effectLst/>
                <a:latin typeface="Helvetica Neue"/>
                <a:hlinkClick r:id="rId4"/>
              </a:rPr>
              <a:t>-</a:t>
            </a:r>
            <a:r>
              <a:rPr kumimoji="0" lang="en-US" altLang="en-US" sz="2000" b="0" i="0" u="none" strike="noStrike" cap="none" normalizeH="0" baseline="0" dirty="0" err="1">
                <a:ln>
                  <a:noFill/>
                </a:ln>
                <a:solidFill>
                  <a:srgbClr val="4374B7"/>
                </a:solidFill>
                <a:effectLst/>
                <a:latin typeface="Helvetica Neue"/>
                <a:hlinkClick r:id="rId4"/>
              </a:rPr>
              <a:t>ShareAlike</a:t>
            </a:r>
            <a:r>
              <a:rPr kumimoji="0" lang="en-US" altLang="en-US" sz="2000" b="0" i="0" u="none" strike="noStrike" cap="none" normalizeH="0" baseline="0" dirty="0">
                <a:ln>
                  <a:noFill/>
                </a:ln>
                <a:solidFill>
                  <a:srgbClr val="4374B7"/>
                </a:solidFill>
                <a:effectLst/>
                <a:latin typeface="Helvetica Neue"/>
                <a:hlinkClick r:id="rId4"/>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6" name="Picture 2" descr="Creative Commons License">
            <a:hlinkClick r:id="rId4"/>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3812487" y="4695986"/>
            <a:ext cx="2161449" cy="761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261110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pPr marL="457200" indent="-457200">
              <a:buFont typeface="+mj-lt"/>
              <a:buAutoNum type="arabicPeriod"/>
            </a:pPr>
            <a:r>
              <a:rPr lang="en-US" dirty="0"/>
              <a:t>Learn what the Gyro Sensor does</a:t>
            </a:r>
          </a:p>
          <a:p>
            <a:pPr marL="457200" indent="-457200">
              <a:buFont typeface="+mj-lt"/>
              <a:buAutoNum type="arabicPeriod"/>
            </a:pPr>
            <a:r>
              <a:rPr lang="en-US" dirty="0"/>
              <a:t>Learn about 2 common problems with using the gyro sensor (drift and lag)</a:t>
            </a:r>
          </a:p>
          <a:p>
            <a:pPr marL="457200" indent="-457200">
              <a:buFont typeface="+mj-lt"/>
              <a:buAutoNum type="arabicPeriod"/>
            </a:pPr>
            <a:r>
              <a:rPr lang="en-US" dirty="0"/>
              <a:t>Learn what “drift” means</a:t>
            </a:r>
          </a:p>
          <a:p>
            <a:pPr marL="457200" indent="-457200">
              <a:buFont typeface="+mj-lt"/>
              <a:buAutoNum type="arabicPeriod"/>
            </a:pPr>
            <a:r>
              <a:rPr lang="en-US" dirty="0"/>
              <a:t>Learn how to correct for drift with a gyro “calibration” technique</a:t>
            </a:r>
          </a:p>
          <a:p>
            <a:pPr marL="0" indent="0">
              <a:buNone/>
            </a:pPr>
            <a:r>
              <a:rPr lang="en-US" dirty="0"/>
              <a:t>Prerequisites: Loops, Operators, Wait Blocks</a:t>
            </a:r>
            <a:endParaRPr lang="en-US" dirty="0">
              <a:solidFill>
                <a:srgbClr val="FF0000"/>
              </a:solidFill>
            </a:endParaRPr>
          </a:p>
        </p:txBody>
      </p:sp>
      <p:sp>
        <p:nvSpPr>
          <p:cNvPr id="6" name="Title 5"/>
          <p:cNvSpPr>
            <a:spLocks noGrp="1"/>
          </p:cNvSpPr>
          <p:nvPr>
            <p:ph type="title"/>
          </p:nvPr>
        </p:nvSpPr>
        <p:spPr/>
        <p:txBody>
          <a:bodyPr/>
          <a:lstStyle/>
          <a:p>
            <a:r>
              <a:rPr lang="en-US" dirty="0"/>
              <a:t>Lesson Objectives</a:t>
            </a:r>
          </a:p>
        </p:txBody>
      </p:sp>
      <p:sp>
        <p:nvSpPr>
          <p:cNvPr id="5" name="Footer Placeholder 3">
            <a:extLst>
              <a:ext uri="{FF2B5EF4-FFF2-40B4-BE49-F238E27FC236}">
                <a16:creationId xmlns:a16="http://schemas.microsoft.com/office/drawing/2014/main" id="{3BF8CB20-90AB-3A4D-A1BD-90D97EE56477}"/>
              </a:ext>
            </a:extLst>
          </p:cNvPr>
          <p:cNvSpPr>
            <a:spLocks noGrp="1"/>
          </p:cNvSpPr>
          <p:nvPr>
            <p:ph type="ftr" sz="quarter" idx="11"/>
          </p:nvPr>
        </p:nvSpPr>
        <p:spPr>
          <a:xfrm>
            <a:off x="199698" y="6437032"/>
            <a:ext cx="6124902" cy="365125"/>
          </a:xfrm>
        </p:spPr>
        <p:txBody>
          <a:bodyPr/>
          <a:lstStyle/>
          <a:p>
            <a:r>
              <a:rPr lang="en-US"/>
              <a:t>© 2020 EV3Lessons.com, Last edit 12/28/2019</a:t>
            </a:r>
            <a:endParaRPr lang="en-US" dirty="0"/>
          </a:p>
        </p:txBody>
      </p:sp>
    </p:spTree>
    <p:extLst>
      <p:ext uri="{BB962C8B-B14F-4D97-AF65-F5344CB8AC3E}">
        <p14:creationId xmlns:p14="http://schemas.microsoft.com/office/powerpoint/2010/main" val="2698344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a:t>Gyro sensor detects rotational motion</a:t>
            </a:r>
          </a:p>
          <a:p>
            <a:r>
              <a:rPr lang="en-US" dirty="0"/>
              <a:t>The sensor measures the rate of rotation in degrees per second (rate)</a:t>
            </a:r>
          </a:p>
          <a:p>
            <a:r>
              <a:rPr lang="en-US" dirty="0"/>
              <a:t>It also keeps track of the total rotational angle and therefore lets you measure how far your robot has turned (angle)</a:t>
            </a:r>
          </a:p>
          <a:p>
            <a:r>
              <a:rPr lang="en-US" dirty="0"/>
              <a:t>The accuracy of the sensor is ±3 degrees for 90 degree turn</a:t>
            </a:r>
          </a:p>
          <a:p>
            <a:endParaRPr lang="en-US" dirty="0"/>
          </a:p>
        </p:txBody>
      </p:sp>
      <p:sp>
        <p:nvSpPr>
          <p:cNvPr id="6" name="Title 5"/>
          <p:cNvSpPr>
            <a:spLocks noGrp="1"/>
          </p:cNvSpPr>
          <p:nvPr>
            <p:ph type="title"/>
          </p:nvPr>
        </p:nvSpPr>
        <p:spPr/>
        <p:txBody>
          <a:bodyPr/>
          <a:lstStyle/>
          <a:p>
            <a:r>
              <a:rPr lang="en-US" dirty="0"/>
              <a:t>What is the Gyro Sensor?</a:t>
            </a:r>
          </a:p>
        </p:txBody>
      </p:sp>
      <p:sp>
        <p:nvSpPr>
          <p:cNvPr id="8" name="Footer Placeholder 3">
            <a:extLst>
              <a:ext uri="{FF2B5EF4-FFF2-40B4-BE49-F238E27FC236}">
                <a16:creationId xmlns:a16="http://schemas.microsoft.com/office/drawing/2014/main" id="{B44AF525-F56F-5445-B827-5B143537FCB8}"/>
              </a:ext>
            </a:extLst>
          </p:cNvPr>
          <p:cNvSpPr>
            <a:spLocks noGrp="1"/>
          </p:cNvSpPr>
          <p:nvPr>
            <p:ph type="ftr" sz="quarter" idx="11"/>
          </p:nvPr>
        </p:nvSpPr>
        <p:spPr>
          <a:xfrm>
            <a:off x="199698" y="6437032"/>
            <a:ext cx="6124902" cy="365125"/>
          </a:xfrm>
        </p:spPr>
        <p:txBody>
          <a:bodyPr/>
          <a:lstStyle/>
          <a:p>
            <a:r>
              <a:rPr lang="en-US"/>
              <a:t>© 2020 EV3Lessons.com, Last edit 12/28/2019</a:t>
            </a:r>
            <a:endParaRPr lang="en-US" dirty="0"/>
          </a:p>
        </p:txBody>
      </p:sp>
    </p:spTree>
    <p:extLst>
      <p:ext uri="{BB962C8B-B14F-4D97-AF65-F5344CB8AC3E}">
        <p14:creationId xmlns:p14="http://schemas.microsoft.com/office/powerpoint/2010/main" val="1225705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There are 2 common Gyro issues – drift and lag</a:t>
            </a:r>
          </a:p>
          <a:p>
            <a:pPr lvl="1"/>
            <a:r>
              <a:rPr lang="en-US" dirty="0"/>
              <a:t>Drift – readings keep changing even when the robot is still</a:t>
            </a:r>
          </a:p>
          <a:p>
            <a:pPr lvl="1"/>
            <a:r>
              <a:rPr lang="en-US" dirty="0"/>
              <a:t>Lag – readings are delayed</a:t>
            </a:r>
          </a:p>
          <a:p>
            <a:r>
              <a:rPr lang="en-US" dirty="0"/>
              <a:t>In this lesson, we focus on the first problem: drift. </a:t>
            </a:r>
          </a:p>
          <a:p>
            <a:pPr lvl="1"/>
            <a:r>
              <a:rPr lang="en-US" dirty="0"/>
              <a:t>We will cover lag in the Gyro Turn lesson</a:t>
            </a:r>
          </a:p>
          <a:p>
            <a:r>
              <a:rPr lang="en-US" dirty="0"/>
              <a:t>Solution to drift: gyro calibration</a:t>
            </a:r>
          </a:p>
          <a:p>
            <a:pPr lvl="1"/>
            <a:r>
              <a:rPr lang="en-US" dirty="0"/>
              <a:t>The source of the drift problem is that the gyro must “learn” what is still.</a:t>
            </a:r>
          </a:p>
          <a:p>
            <a:pPr lvl="1"/>
            <a:r>
              <a:rPr lang="en-US" dirty="0"/>
              <a:t>For a color sensor, you have to “teach” the robot what is black and white</a:t>
            </a:r>
          </a:p>
          <a:p>
            <a:pPr lvl="1"/>
            <a:r>
              <a:rPr lang="en-US" dirty="0"/>
              <a:t>For your gyro, you need to calibrate the sensor to understand what is “still”</a:t>
            </a:r>
          </a:p>
          <a:p>
            <a:endParaRPr lang="en-US" dirty="0"/>
          </a:p>
        </p:txBody>
      </p:sp>
      <p:sp>
        <p:nvSpPr>
          <p:cNvPr id="2" name="Title 1"/>
          <p:cNvSpPr>
            <a:spLocks noGrp="1"/>
          </p:cNvSpPr>
          <p:nvPr>
            <p:ph type="title"/>
          </p:nvPr>
        </p:nvSpPr>
        <p:spPr/>
        <p:txBody>
          <a:bodyPr/>
          <a:lstStyle/>
          <a:p>
            <a:r>
              <a:rPr lang="en-US"/>
              <a:t>Gyro Sensor Problems</a:t>
            </a:r>
            <a:endParaRPr lang="en-US" dirty="0"/>
          </a:p>
        </p:txBody>
      </p:sp>
      <p:sp>
        <p:nvSpPr>
          <p:cNvPr id="7" name="Footer Placeholder 3">
            <a:extLst>
              <a:ext uri="{FF2B5EF4-FFF2-40B4-BE49-F238E27FC236}">
                <a16:creationId xmlns:a16="http://schemas.microsoft.com/office/drawing/2014/main" id="{5BA84F40-CE52-4A46-B449-C8F39D102FAF}"/>
              </a:ext>
            </a:extLst>
          </p:cNvPr>
          <p:cNvSpPr>
            <a:spLocks noGrp="1"/>
          </p:cNvSpPr>
          <p:nvPr>
            <p:ph type="ftr" sz="quarter" idx="11"/>
          </p:nvPr>
        </p:nvSpPr>
        <p:spPr>
          <a:xfrm>
            <a:off x="199698" y="6437032"/>
            <a:ext cx="6124902" cy="365125"/>
          </a:xfrm>
        </p:spPr>
        <p:txBody>
          <a:bodyPr/>
          <a:lstStyle/>
          <a:p>
            <a:r>
              <a:rPr lang="en-US"/>
              <a:t>© 2020 EV3Lessons.com, Last edit 12/28/2019</a:t>
            </a:r>
            <a:endParaRPr lang="en-US" dirty="0"/>
          </a:p>
        </p:txBody>
      </p:sp>
    </p:spTree>
    <p:extLst>
      <p:ext uri="{BB962C8B-B14F-4D97-AF65-F5344CB8AC3E}">
        <p14:creationId xmlns:p14="http://schemas.microsoft.com/office/powerpoint/2010/main" val="1243262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163" y="1837486"/>
            <a:ext cx="8245474" cy="4373563"/>
          </a:xfrm>
        </p:spPr>
        <p:txBody>
          <a:bodyPr>
            <a:normAutofit/>
          </a:bodyPr>
          <a:lstStyle/>
          <a:p>
            <a:pPr marL="342900" indent="-342900">
              <a:buFont typeface="Arial"/>
              <a:buChar char="•"/>
            </a:pPr>
            <a:r>
              <a:rPr lang="en-US" sz="2800" dirty="0"/>
              <a:t>The gyro auto-calibrates when the robot is turned on or the gyro wire is connected. If the robot is moving during calibration, the gyro “learns” the wrong value for “still” – this causes drift!</a:t>
            </a:r>
          </a:p>
          <a:p>
            <a:pPr marL="342900" indent="-342900">
              <a:buFont typeface="Arial"/>
              <a:buChar char="•"/>
            </a:pPr>
            <a:r>
              <a:rPr lang="en-US" sz="2800" dirty="0"/>
              <a:t>Unfortunately, there is no gyro calibration block. However, there is a way to force a calibration of the sensor.</a:t>
            </a:r>
          </a:p>
        </p:txBody>
      </p:sp>
      <p:sp>
        <p:nvSpPr>
          <p:cNvPr id="2" name="Title 1"/>
          <p:cNvSpPr>
            <a:spLocks noGrp="1"/>
          </p:cNvSpPr>
          <p:nvPr>
            <p:ph type="title"/>
          </p:nvPr>
        </p:nvSpPr>
        <p:spPr/>
        <p:txBody>
          <a:bodyPr>
            <a:normAutofit/>
          </a:bodyPr>
          <a:lstStyle/>
          <a:p>
            <a:r>
              <a:rPr lang="en-US" dirty="0"/>
              <a:t>Gyro Calibration to Solve Drift</a:t>
            </a:r>
          </a:p>
        </p:txBody>
      </p:sp>
      <p:sp>
        <p:nvSpPr>
          <p:cNvPr id="7" name="Footer Placeholder 3">
            <a:extLst>
              <a:ext uri="{FF2B5EF4-FFF2-40B4-BE49-F238E27FC236}">
                <a16:creationId xmlns:a16="http://schemas.microsoft.com/office/drawing/2014/main" id="{06B9262F-C17D-3642-B945-9C94FFE240F9}"/>
              </a:ext>
            </a:extLst>
          </p:cNvPr>
          <p:cNvSpPr>
            <a:spLocks noGrp="1"/>
          </p:cNvSpPr>
          <p:nvPr>
            <p:ph type="ftr" sz="quarter" idx="11"/>
          </p:nvPr>
        </p:nvSpPr>
        <p:spPr>
          <a:xfrm>
            <a:off x="199698" y="6437032"/>
            <a:ext cx="6124902" cy="365125"/>
          </a:xfrm>
        </p:spPr>
        <p:txBody>
          <a:bodyPr/>
          <a:lstStyle/>
          <a:p>
            <a:r>
              <a:rPr lang="en-US"/>
              <a:t>© 2020 EV3Lessons.com, Last edit 12/28/2019</a:t>
            </a:r>
            <a:endParaRPr lang="en-US" dirty="0"/>
          </a:p>
        </p:txBody>
      </p:sp>
    </p:spTree>
    <p:extLst>
      <p:ext uri="{BB962C8B-B14F-4D97-AF65-F5344CB8AC3E}">
        <p14:creationId xmlns:p14="http://schemas.microsoft.com/office/powerpoint/2010/main" val="2886223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solidFill>
                  <a:srgbClr val="FF0000"/>
                </a:solidFill>
              </a:rPr>
              <a:t>Reset: </a:t>
            </a:r>
            <a:r>
              <a:rPr lang="en-US" dirty="0"/>
              <a:t>Current value of the gyro sensor angle is set to “0”. This is what the gyro block with mode set to “reset” does.</a:t>
            </a:r>
          </a:p>
          <a:p>
            <a:r>
              <a:rPr lang="en-US" dirty="0">
                <a:solidFill>
                  <a:srgbClr val="FF0000"/>
                </a:solidFill>
              </a:rPr>
              <a:t>Calibration: </a:t>
            </a:r>
            <a:r>
              <a:rPr lang="en-US" dirty="0"/>
              <a:t>The gyro calibrates what it considers to be “still”. This sets both the current gyro sensor rate and angle to “0”. This typically occurs when the gyro is connected. </a:t>
            </a:r>
          </a:p>
          <a:p>
            <a:r>
              <a:rPr lang="en-US" dirty="0"/>
              <a:t>Some people refer to calibration as a “hard reset”. We will call this calibrate through this lesson to reduce the amount of confusion. </a:t>
            </a:r>
          </a:p>
        </p:txBody>
      </p:sp>
      <p:sp>
        <p:nvSpPr>
          <p:cNvPr id="3" name="Footer Placeholder 2"/>
          <p:cNvSpPr>
            <a:spLocks noGrp="1"/>
          </p:cNvSpPr>
          <p:nvPr>
            <p:ph type="ftr" sz="quarter" idx="11"/>
          </p:nvPr>
        </p:nvSpPr>
        <p:spPr/>
        <p:txBody>
          <a:bodyPr/>
          <a:lstStyle/>
          <a:p>
            <a:r>
              <a:rPr lang="en-US"/>
              <a:t>© 2020 EV3Lessons.com, Last edit 12/28/2019</a:t>
            </a:r>
          </a:p>
        </p:txBody>
      </p:sp>
      <p:sp>
        <p:nvSpPr>
          <p:cNvPr id="5" name="Title 4"/>
          <p:cNvSpPr>
            <a:spLocks noGrp="1"/>
          </p:cNvSpPr>
          <p:nvPr>
            <p:ph type="title"/>
          </p:nvPr>
        </p:nvSpPr>
        <p:spPr/>
        <p:txBody>
          <a:bodyPr/>
          <a:lstStyle/>
          <a:p>
            <a:r>
              <a:rPr lang="en-US" dirty="0"/>
              <a:t>Terms to Know</a:t>
            </a:r>
          </a:p>
        </p:txBody>
      </p:sp>
    </p:spTree>
    <p:extLst>
      <p:ext uri="{BB962C8B-B14F-4D97-AF65-F5344CB8AC3E}">
        <p14:creationId xmlns:p14="http://schemas.microsoft.com/office/powerpoint/2010/main" val="228624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342900" indent="-342900">
              <a:buFont typeface="Arial"/>
              <a:buChar char="•"/>
            </a:pPr>
            <a:r>
              <a:rPr lang="en-US" u="sng" dirty="0">
                <a:solidFill>
                  <a:srgbClr val="FF0000"/>
                </a:solidFill>
              </a:rPr>
              <a:t>Keep the robot still </a:t>
            </a:r>
            <a:r>
              <a:rPr lang="en-US" dirty="0"/>
              <a:t>when you calibrate the gyro</a:t>
            </a:r>
          </a:p>
          <a:p>
            <a:pPr marL="342900" indent="-342900">
              <a:buFont typeface="Arial"/>
              <a:buChar char="•"/>
            </a:pPr>
            <a:r>
              <a:rPr lang="en-US" dirty="0"/>
              <a:t>You </a:t>
            </a:r>
            <a:r>
              <a:rPr lang="en-US" u="sng" dirty="0">
                <a:solidFill>
                  <a:srgbClr val="FF0000"/>
                </a:solidFill>
              </a:rPr>
              <a:t>should not not run this every time </a:t>
            </a:r>
            <a:r>
              <a:rPr lang="en-US" dirty="0"/>
              <a:t>you need to read the gyro</a:t>
            </a:r>
          </a:p>
          <a:p>
            <a:pPr marL="342900" indent="-342900">
              <a:buFont typeface="Arial"/>
              <a:buChar char="•"/>
            </a:pPr>
            <a:r>
              <a:rPr lang="en-US" dirty="0"/>
              <a:t>You should </a:t>
            </a:r>
            <a:r>
              <a:rPr lang="en-US" u="sng" dirty="0">
                <a:solidFill>
                  <a:srgbClr val="FF0000"/>
                </a:solidFill>
              </a:rPr>
              <a:t>calibrate in a separate program</a:t>
            </a:r>
            <a:r>
              <a:rPr lang="en-US" dirty="0">
                <a:solidFill>
                  <a:srgbClr val="FF0000"/>
                </a:solidFill>
              </a:rPr>
              <a:t> </a:t>
            </a:r>
            <a:r>
              <a:rPr lang="en-US" dirty="0"/>
              <a:t>and run it once before you run your code</a:t>
            </a:r>
          </a:p>
          <a:p>
            <a:endParaRPr lang="en-US" dirty="0"/>
          </a:p>
        </p:txBody>
      </p:sp>
      <p:sp>
        <p:nvSpPr>
          <p:cNvPr id="2" name="Title 1"/>
          <p:cNvSpPr>
            <a:spLocks noGrp="1"/>
          </p:cNvSpPr>
          <p:nvPr>
            <p:ph type="title"/>
          </p:nvPr>
        </p:nvSpPr>
        <p:spPr/>
        <p:txBody>
          <a:bodyPr/>
          <a:lstStyle/>
          <a:p>
            <a:r>
              <a:rPr lang="en-US" dirty="0"/>
              <a:t>IMPORTANT NOTES</a:t>
            </a:r>
          </a:p>
        </p:txBody>
      </p:sp>
      <p:sp>
        <p:nvSpPr>
          <p:cNvPr id="7" name="Footer Placeholder 3">
            <a:extLst>
              <a:ext uri="{FF2B5EF4-FFF2-40B4-BE49-F238E27FC236}">
                <a16:creationId xmlns:a16="http://schemas.microsoft.com/office/drawing/2014/main" id="{901DC2BF-4BF0-D74E-AEA1-30040BC97CE6}"/>
              </a:ext>
            </a:extLst>
          </p:cNvPr>
          <p:cNvSpPr>
            <a:spLocks noGrp="1"/>
          </p:cNvSpPr>
          <p:nvPr>
            <p:ph type="ftr" sz="quarter" idx="11"/>
          </p:nvPr>
        </p:nvSpPr>
        <p:spPr>
          <a:xfrm>
            <a:off x="199698" y="6437032"/>
            <a:ext cx="6124902" cy="365125"/>
          </a:xfrm>
        </p:spPr>
        <p:txBody>
          <a:bodyPr/>
          <a:lstStyle/>
          <a:p>
            <a:r>
              <a:rPr lang="en-US"/>
              <a:t>© 2020 EV3Lessons.com, Last edit 12/28/2019</a:t>
            </a:r>
            <a:endParaRPr lang="en-US" dirty="0"/>
          </a:p>
        </p:txBody>
      </p:sp>
    </p:spTree>
    <p:extLst>
      <p:ext uri="{BB962C8B-B14F-4D97-AF65-F5344CB8AC3E}">
        <p14:creationId xmlns:p14="http://schemas.microsoft.com/office/powerpoint/2010/main" val="2258236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Solutions For Fixing Drift</a:t>
            </a:r>
            <a:endParaRPr lang="en-US" baseline="30000" dirty="0"/>
          </a:p>
        </p:txBody>
      </p:sp>
      <p:sp>
        <p:nvSpPr>
          <p:cNvPr id="3" name="Text Placeholder 2"/>
          <p:cNvSpPr>
            <a:spLocks noGrp="1"/>
          </p:cNvSpPr>
          <p:nvPr>
            <p:ph type="body" idx="1"/>
          </p:nvPr>
        </p:nvSpPr>
        <p:spPr>
          <a:xfrm>
            <a:off x="403412" y="1277947"/>
            <a:ext cx="3931920" cy="833250"/>
          </a:xfrm>
        </p:spPr>
        <p:txBody>
          <a:bodyPr/>
          <a:lstStyle/>
          <a:p>
            <a:r>
              <a:rPr lang="en-US" dirty="0"/>
              <a:t>Hardware Solution</a:t>
            </a:r>
          </a:p>
        </p:txBody>
      </p:sp>
      <p:sp>
        <p:nvSpPr>
          <p:cNvPr id="4" name="Content Placeholder 3"/>
          <p:cNvSpPr>
            <a:spLocks noGrp="1"/>
          </p:cNvSpPr>
          <p:nvPr>
            <p:ph sz="half" idx="2"/>
          </p:nvPr>
        </p:nvSpPr>
        <p:spPr>
          <a:xfrm>
            <a:off x="403412" y="2133609"/>
            <a:ext cx="3931920" cy="2880852"/>
          </a:xfrm>
        </p:spPr>
        <p:txBody>
          <a:bodyPr>
            <a:normAutofit fontScale="92500" lnSpcReduction="10000"/>
          </a:bodyPr>
          <a:lstStyle/>
          <a:p>
            <a:r>
              <a:rPr lang="en-US" dirty="0"/>
              <a:t>Unplug and re-plug your gyro sensor while making sure your robot is still</a:t>
            </a:r>
          </a:p>
          <a:p>
            <a:endParaRPr lang="en-US" dirty="0"/>
          </a:p>
          <a:p>
            <a:r>
              <a:rPr lang="en-US" dirty="0">
                <a:solidFill>
                  <a:srgbClr val="FF0000"/>
                </a:solidFill>
              </a:rPr>
              <a:t>This technique requires access to the EV3 ports and is prone to failure since you may shake the robot as you re-plug the wire.</a:t>
            </a:r>
          </a:p>
        </p:txBody>
      </p:sp>
      <p:sp>
        <p:nvSpPr>
          <p:cNvPr id="5" name="Text Placeholder 4"/>
          <p:cNvSpPr>
            <a:spLocks noGrp="1"/>
          </p:cNvSpPr>
          <p:nvPr>
            <p:ph type="body" sz="quarter" idx="3"/>
          </p:nvPr>
        </p:nvSpPr>
        <p:spPr>
          <a:xfrm>
            <a:off x="4779495" y="1277947"/>
            <a:ext cx="3931920" cy="833250"/>
          </a:xfrm>
        </p:spPr>
        <p:txBody>
          <a:bodyPr/>
          <a:lstStyle/>
          <a:p>
            <a:r>
              <a:rPr lang="en-US" dirty="0">
                <a:solidFill>
                  <a:schemeClr val="accent1"/>
                </a:solidFill>
              </a:rPr>
              <a:t>Software Solution</a:t>
            </a:r>
          </a:p>
        </p:txBody>
      </p:sp>
      <p:sp>
        <p:nvSpPr>
          <p:cNvPr id="6" name="Content Placeholder 5"/>
          <p:cNvSpPr>
            <a:spLocks noGrp="1"/>
          </p:cNvSpPr>
          <p:nvPr>
            <p:ph sz="quarter" idx="4"/>
          </p:nvPr>
        </p:nvSpPr>
        <p:spPr>
          <a:xfrm>
            <a:off x="4779495" y="2133608"/>
            <a:ext cx="3931920" cy="4183380"/>
          </a:xfrm>
        </p:spPr>
        <p:txBody>
          <a:bodyPr>
            <a:normAutofit fontScale="92500" lnSpcReduction="10000"/>
          </a:bodyPr>
          <a:lstStyle/>
          <a:p>
            <a:r>
              <a:rPr lang="en-US" dirty="0"/>
              <a:t>If you read the port the gyro is connected to as an infrared sensor and then read it again as a gyro sensor, it seems to force a recalibration of the gyro. </a:t>
            </a:r>
          </a:p>
          <a:p>
            <a:r>
              <a:rPr lang="en-US" dirty="0"/>
              <a:t>See the next slide for recalibration code that can be used with all generations of gyro sensors. </a:t>
            </a:r>
          </a:p>
          <a:p>
            <a:r>
              <a:rPr lang="en-US" dirty="0">
                <a:solidFill>
                  <a:srgbClr val="FF0000"/>
                </a:solidFill>
              </a:rPr>
              <a:t>Note: Did not work reading the sensor as color, ultrasonic, or touch</a:t>
            </a:r>
            <a:endParaRPr lang="en-US" dirty="0"/>
          </a:p>
        </p:txBody>
      </p:sp>
      <p:sp>
        <p:nvSpPr>
          <p:cNvPr id="7" name="Footer Placeholder 6"/>
          <p:cNvSpPr>
            <a:spLocks noGrp="1"/>
          </p:cNvSpPr>
          <p:nvPr>
            <p:ph type="ftr" sz="quarter" idx="11"/>
          </p:nvPr>
        </p:nvSpPr>
        <p:spPr/>
        <p:txBody>
          <a:bodyPr/>
          <a:lstStyle/>
          <a:p>
            <a:r>
              <a:rPr lang="en-US"/>
              <a:t>© 2020 EV3Lessons.com, Last edit 12/28/2019</a:t>
            </a:r>
            <a:endParaRPr lang="en-US" dirty="0"/>
          </a:p>
        </p:txBody>
      </p:sp>
    </p:spTree>
    <p:extLst>
      <p:ext uri="{BB962C8B-B14F-4D97-AF65-F5344CB8AC3E}">
        <p14:creationId xmlns:p14="http://schemas.microsoft.com/office/powerpoint/2010/main" val="513848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 2020 EV3Lessons.com, Last edit 12/28/2019</a:t>
            </a:r>
            <a:endParaRPr lang="en-US" dirty="0"/>
          </a:p>
        </p:txBody>
      </p:sp>
      <p:sp>
        <p:nvSpPr>
          <p:cNvPr id="5" name="Title 4"/>
          <p:cNvSpPr>
            <a:spLocks noGrp="1"/>
          </p:cNvSpPr>
          <p:nvPr>
            <p:ph type="title"/>
          </p:nvPr>
        </p:nvSpPr>
        <p:spPr/>
        <p:txBody>
          <a:bodyPr/>
          <a:lstStyle/>
          <a:p>
            <a:r>
              <a:rPr lang="en-US" dirty="0"/>
              <a:t>Recalibration Code</a:t>
            </a:r>
          </a:p>
        </p:txBody>
      </p:sp>
      <p:pic>
        <p:nvPicPr>
          <p:cNvPr id="9" name="Picture 8" descr="A screenshot of a cell phone&#10;&#10;Description automatically generated">
            <a:extLst>
              <a:ext uri="{FF2B5EF4-FFF2-40B4-BE49-F238E27FC236}">
                <a16:creationId xmlns:a16="http://schemas.microsoft.com/office/drawing/2014/main" id="{101BC742-1BD1-8441-B433-22B7C9FA8D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698" y="1494307"/>
            <a:ext cx="5425902" cy="3171270"/>
          </a:xfrm>
          <a:prstGeom prst="rect">
            <a:avLst/>
          </a:prstGeom>
        </p:spPr>
      </p:pic>
      <p:sp>
        <p:nvSpPr>
          <p:cNvPr id="2" name="TextBox 1">
            <a:extLst>
              <a:ext uri="{FF2B5EF4-FFF2-40B4-BE49-F238E27FC236}">
                <a16:creationId xmlns:a16="http://schemas.microsoft.com/office/drawing/2014/main" id="{8A62D048-FADA-D04F-BB94-9035D4A75184}"/>
              </a:ext>
            </a:extLst>
          </p:cNvPr>
          <p:cNvSpPr txBox="1"/>
          <p:nvPr/>
        </p:nvSpPr>
        <p:spPr>
          <a:xfrm>
            <a:off x="5307724" y="1458023"/>
            <a:ext cx="3828857" cy="3970318"/>
          </a:xfrm>
          <a:prstGeom prst="rect">
            <a:avLst/>
          </a:prstGeom>
          <a:noFill/>
        </p:spPr>
        <p:txBody>
          <a:bodyPr wrap="square" rtlCol="0">
            <a:spAutoFit/>
          </a:bodyPr>
          <a:lstStyle/>
          <a:p>
            <a:pPr marL="342900" indent="-342900">
              <a:buFont typeface="+mj-lt"/>
              <a:buAutoNum type="arabicPeriod"/>
            </a:pPr>
            <a:r>
              <a:rPr lang="en-US" dirty="0"/>
              <a:t>Read the port of the gyro as an infrared sensor. Unfortunately, in the EV3 Classroom software, the infrared does not force the gyro sensor communication to timeout properly every time when reading it on the gyro port. To ensure that it works, a loop keeps reading the infrared on port 2 until the gyro angle is not equal to itself. When the gyro disconnects, it reads as NAN, and NAN is not equal to NAN. Therefore, it will repeat until the gyro is successfully disconnected.</a:t>
            </a:r>
          </a:p>
        </p:txBody>
      </p:sp>
      <p:sp>
        <p:nvSpPr>
          <p:cNvPr id="4" name="TextBox 3">
            <a:extLst>
              <a:ext uri="{FF2B5EF4-FFF2-40B4-BE49-F238E27FC236}">
                <a16:creationId xmlns:a16="http://schemas.microsoft.com/office/drawing/2014/main" id="{04A42272-564E-5C46-B6F1-566C8F2DE5B9}"/>
              </a:ext>
            </a:extLst>
          </p:cNvPr>
          <p:cNvSpPr txBox="1"/>
          <p:nvPr/>
        </p:nvSpPr>
        <p:spPr>
          <a:xfrm>
            <a:off x="199698" y="4865268"/>
            <a:ext cx="5425902" cy="1754326"/>
          </a:xfrm>
          <a:prstGeom prst="rect">
            <a:avLst/>
          </a:prstGeom>
          <a:noFill/>
        </p:spPr>
        <p:txBody>
          <a:bodyPr wrap="square" rtlCol="0">
            <a:spAutoFit/>
          </a:bodyPr>
          <a:lstStyle/>
          <a:p>
            <a:pPr marL="342900" indent="-342900">
              <a:buAutoNum type="arabicPeriod" startAt="2"/>
            </a:pPr>
            <a:r>
              <a:rPr lang="en-US" dirty="0"/>
              <a:t>Read port 2 back as a gyro sensor.</a:t>
            </a:r>
          </a:p>
          <a:p>
            <a:pPr marL="342900" indent="-342900">
              <a:buAutoNum type="arabicPeriod" startAt="3"/>
            </a:pPr>
            <a:r>
              <a:rPr lang="en-US" dirty="0"/>
              <a:t>Wait until the angle is equal to itself, or the gyro has been reconnected.</a:t>
            </a:r>
          </a:p>
          <a:p>
            <a:pPr marL="342900" indent="-342900">
              <a:buAutoNum type="arabicPeriod" startAt="3"/>
            </a:pPr>
            <a:r>
              <a:rPr lang="en-US" dirty="0"/>
              <a:t>Play a beep so that the user knows that the recalibration has been completed </a:t>
            </a:r>
          </a:p>
          <a:p>
            <a:endParaRPr lang="en-US" dirty="0"/>
          </a:p>
        </p:txBody>
      </p:sp>
      <p:sp>
        <p:nvSpPr>
          <p:cNvPr id="6" name="TextBox 5">
            <a:extLst>
              <a:ext uri="{FF2B5EF4-FFF2-40B4-BE49-F238E27FC236}">
                <a16:creationId xmlns:a16="http://schemas.microsoft.com/office/drawing/2014/main" id="{EAB6FA7E-AB9C-7F44-8B05-88B0F979F894}"/>
              </a:ext>
            </a:extLst>
          </p:cNvPr>
          <p:cNvSpPr txBox="1"/>
          <p:nvPr/>
        </p:nvSpPr>
        <p:spPr>
          <a:xfrm>
            <a:off x="5990897" y="5980386"/>
            <a:ext cx="2638096" cy="369332"/>
          </a:xfrm>
          <a:prstGeom prst="rect">
            <a:avLst/>
          </a:prstGeom>
          <a:noFill/>
        </p:spPr>
        <p:txBody>
          <a:bodyPr wrap="square" rtlCol="0">
            <a:spAutoFit/>
          </a:bodyPr>
          <a:lstStyle/>
          <a:p>
            <a:r>
              <a:rPr lang="en-US" dirty="0"/>
              <a:t>NAN: Not a Number</a:t>
            </a:r>
          </a:p>
        </p:txBody>
      </p:sp>
    </p:spTree>
    <p:extLst>
      <p:ext uri="{BB962C8B-B14F-4D97-AF65-F5344CB8AC3E}">
        <p14:creationId xmlns:p14="http://schemas.microsoft.com/office/powerpoint/2010/main" val="223967929"/>
      </p:ext>
    </p:extLst>
  </p:cSld>
  <p:clrMapOvr>
    <a:masterClrMapping/>
  </p:clrMapOvr>
</p:sld>
</file>

<file path=ppt/theme/theme1.xml><?xml version="1.0" encoding="utf-8"?>
<a:theme xmlns:a="http://schemas.openxmlformats.org/drawingml/2006/main" name="advanced">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dvanced" id="{CC572205-1ED8-1642-A2A3-8041B0707F52}" vid="{A169B8F7-398B-1744-9BD5-555FA23565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advanced</Template>
  <TotalTime>4625</TotalTime>
  <Words>930</Words>
  <Application>Microsoft Macintosh PowerPoint</Application>
  <PresentationFormat>On-screen Show (4:3)</PresentationFormat>
  <Paragraphs>77</Paragraphs>
  <Slides>11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Helvetica Neue</vt:lpstr>
      <vt:lpstr>Wingdings</vt:lpstr>
      <vt:lpstr>advanced</vt:lpstr>
      <vt:lpstr>EV3 Classroom:  Introduction to Gyro Sensor and Drift</vt:lpstr>
      <vt:lpstr>Lesson Objectives</vt:lpstr>
      <vt:lpstr>What is the Gyro Sensor?</vt:lpstr>
      <vt:lpstr>Gyro Sensor Problems</vt:lpstr>
      <vt:lpstr>Gyro Calibration to Solve Drift</vt:lpstr>
      <vt:lpstr>Terms to Know</vt:lpstr>
      <vt:lpstr>IMPORTANT NOTES</vt:lpstr>
      <vt:lpstr>Solutions For Fixing Drift</vt:lpstr>
      <vt:lpstr>Recalibration Code</vt:lpstr>
      <vt:lpstr>Discussion Guide</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the Gyro Sensor and Dealing with Drift</dc:title>
  <dc:creator>Sanjay Seshan</dc:creator>
  <cp:lastModifiedBy>Srinivasan Seshan</cp:lastModifiedBy>
  <cp:revision>142</cp:revision>
  <cp:lastPrinted>2017-08-12T12:33:52Z</cp:lastPrinted>
  <dcterms:created xsi:type="dcterms:W3CDTF">2014-10-28T21:59:38Z</dcterms:created>
  <dcterms:modified xsi:type="dcterms:W3CDTF">2019-12-29T01:03:11Z</dcterms:modified>
</cp:coreProperties>
</file>