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1"/>
  </p:notesMasterIdLst>
  <p:handoutMasterIdLst>
    <p:handoutMasterId r:id="rId12"/>
  </p:handoutMasterIdLst>
  <p:sldIdLst>
    <p:sldId id="258" r:id="rId2"/>
    <p:sldId id="283" r:id="rId3"/>
    <p:sldId id="275" r:id="rId4"/>
    <p:sldId id="287" r:id="rId5"/>
    <p:sldId id="278" r:id="rId6"/>
    <p:sldId id="286" r:id="rId7"/>
    <p:sldId id="285" r:id="rId8"/>
    <p:sldId id="284"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26"/>
  </p:normalViewPr>
  <p:slideViewPr>
    <p:cSldViewPr snapToGrid="0" snapToObjects="1">
      <p:cViewPr varScale="1">
        <p:scale>
          <a:sx n="121" d="100"/>
          <a:sy n="121" d="100"/>
        </p:scale>
        <p:origin x="1840"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98F43F-1C52-2545-82B7-D3950EDE682B}"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022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53F22D-975D-1042-9270-BEC4E3F9BB64}"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28308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4D9A1A-CED0-4446-A2BE-05C1EC629928}"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43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E4BB1DC2-17BC-6C48-9098-4EEBF168DF7A}" type="datetime1">
              <a:rPr lang="en-US" smtClean="0"/>
              <a:t>12/28/19</a:t>
            </a:fld>
            <a:endParaRPr lang="en-US" dirty="0"/>
          </a:p>
        </p:txBody>
      </p:sp>
      <p:sp>
        <p:nvSpPr>
          <p:cNvPr id="5" name="Footer Placeholder 4"/>
          <p:cNvSpPr>
            <a:spLocks noGrp="1"/>
          </p:cNvSpPr>
          <p:nvPr>
            <p:ph type="ftr" sz="quarter" idx="11"/>
          </p:nvPr>
        </p:nvSpPr>
        <p:spPr/>
        <p:txBody>
          <a:bodyPr/>
          <a:lstStyle/>
          <a:p>
            <a:r>
              <a:rPr lang="en-US"/>
              <a:t>© 2020 EV3Lessons.com, Last edit 12/28/2019</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69618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2EF22BA-09D2-4243-B1FD-7BF8400293BF}" type="datetime1">
              <a:rPr lang="en-US" smtClean="0"/>
              <a:t>12/28/19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3164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E65D3E1-B796-8947-BC1A-0E738303CC33}" type="datetime1">
              <a:rPr lang="en-US" smtClean="0"/>
              <a:t>12/28/19</a:t>
            </a:fld>
            <a:endParaRPr lang="en-US"/>
          </a:p>
        </p:txBody>
      </p:sp>
      <p:sp>
        <p:nvSpPr>
          <p:cNvPr id="8" name="Footer Placeholder 7"/>
          <p:cNvSpPr>
            <a:spLocks noGrp="1"/>
          </p:cNvSpPr>
          <p:nvPr>
            <p:ph type="ftr" sz="quarter" idx="11"/>
          </p:nvPr>
        </p:nvSpPr>
        <p:spPr/>
        <p:txBody>
          <a:bodyPr/>
          <a:lstStyle/>
          <a:p>
            <a:r>
              <a:rPr lang="en-US"/>
              <a:t>© 2020 EV3Lessons.com, Last edit 12/28/2019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455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02E26899-6E63-3B41-BCA2-D37B0F15209D}" type="datetime1">
              <a:rPr lang="en-US" smtClean="0"/>
              <a:t>12/28/19</a:t>
            </a:fld>
            <a:endParaRPr lang="en-US"/>
          </a:p>
        </p:txBody>
      </p:sp>
      <p:sp>
        <p:nvSpPr>
          <p:cNvPr id="4" name="Footer Placeholder 3"/>
          <p:cNvSpPr>
            <a:spLocks noGrp="1"/>
          </p:cNvSpPr>
          <p:nvPr>
            <p:ph type="ftr" sz="quarter" idx="11"/>
          </p:nvPr>
        </p:nvSpPr>
        <p:spPr/>
        <p:txBody>
          <a:bodyPr/>
          <a:lstStyle/>
          <a:p>
            <a:r>
              <a:rPr lang="en-US"/>
              <a:t>© 2020 EV3Lessons.com, Last edit 12/28/2019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2300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EFD7961-91AB-FD4B-B9A0-804081432753}"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87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CA513B93-380B-8A4D-888E-CBB77D75516B}" type="datetime1">
              <a:rPr lang="en-US" smtClean="0"/>
              <a:t>12/28/19</a:t>
            </a:fld>
            <a:endParaRPr lang="en-US"/>
          </a:p>
        </p:txBody>
      </p:sp>
      <p:sp>
        <p:nvSpPr>
          <p:cNvPr id="5" name="Footer Placeholder 4"/>
          <p:cNvSpPr>
            <a:spLocks noGrp="1"/>
          </p:cNvSpPr>
          <p:nvPr>
            <p:ph type="ftr" sz="quarter" idx="11"/>
          </p:nvPr>
        </p:nvSpPr>
        <p:spPr/>
        <p:txBody>
          <a:bodyPr/>
          <a:lstStyle/>
          <a:p>
            <a:r>
              <a:rPr lang="en-US"/>
              <a:t>© 2020 EV3Lessons.com, Last edit 12/28/2019</a:t>
            </a:r>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56944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A7C38B-A655-0F44-8000-E04F1EADC7FD}" type="datetime1">
              <a:rPr lang="en-US" smtClean="0"/>
              <a:t>12/28/19</a:t>
            </a:fld>
            <a:endParaRPr lang="en-US" dirty="0"/>
          </a:p>
        </p:txBody>
      </p:sp>
      <p:sp>
        <p:nvSpPr>
          <p:cNvPr id="4" name="Footer Placeholder 3"/>
          <p:cNvSpPr>
            <a:spLocks noGrp="1"/>
          </p:cNvSpPr>
          <p:nvPr>
            <p:ph type="ftr" sz="quarter" idx="11"/>
          </p:nvPr>
        </p:nvSpPr>
        <p:spPr/>
        <p:txBody>
          <a:bodyPr/>
          <a:lstStyle/>
          <a:p>
            <a:r>
              <a:rPr lang="en-US"/>
              <a:t>© 2020 EV3Lessons.com, Last edit 12/28/2019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584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76D32DF5-6125-2B44-BC3B-CA1CE87B2C35}" type="datetime1">
              <a:rPr lang="en-US" smtClean="0"/>
              <a:t>12/28/19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a:t>© 2020 EV3Lessons.com, Last edit 12/28/2019</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23249021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hf sldNum="0"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EV3 </a:t>
            </a:r>
            <a:r>
              <a:rPr lang="en-US"/>
              <a:t>Classroom: Gyro </a:t>
            </a:r>
            <a:r>
              <a:rPr lang="en-US" dirty="0"/>
              <a:t>Move Straight</a:t>
            </a:r>
          </a:p>
        </p:txBody>
      </p:sp>
      <p:sp>
        <p:nvSpPr>
          <p:cNvPr id="14" name="Subtitle 13"/>
          <p:cNvSpPr>
            <a:spLocks noGrp="1"/>
          </p:cNvSpPr>
          <p:nvPr>
            <p:ph type="subTitle" idx="1"/>
          </p:nvPr>
        </p:nvSpPr>
        <p:spPr/>
        <p:txBody>
          <a:bodyPr/>
          <a:lstStyle/>
          <a:p>
            <a:r>
              <a:rPr lang="en-US" dirty="0"/>
              <a:t>By Sanjay and Arvind </a:t>
            </a:r>
            <a:r>
              <a:rPr lang="en-US" dirty="0" err="1"/>
              <a:t>Seshan</a:t>
            </a:r>
            <a:endParaRPr lang="en-US" dirty="0"/>
          </a:p>
        </p:txBody>
      </p:sp>
      <p:pic>
        <p:nvPicPr>
          <p:cNvPr id="6" name="Picture 5" descr="A close up of a sign&#10;&#10;Description automatically generated">
            <a:extLst>
              <a:ext uri="{FF2B5EF4-FFF2-40B4-BE49-F238E27FC236}">
                <a16:creationId xmlns:a16="http://schemas.microsoft.com/office/drawing/2014/main" id="{FFC1F5EF-04C1-B74E-A3A8-8F2D8062F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73E22B59-9A83-F94D-834F-3312C7DA405E}"/>
              </a:ext>
            </a:extLst>
          </p:cNvPr>
          <p:cNvPicPr>
            <a:picLocks noChangeAspect="1"/>
          </p:cNvPicPr>
          <p:nvPr/>
        </p:nvPicPr>
        <p:blipFill rotWithShape="1">
          <a:blip r:embed="rId4"/>
          <a:srcRect l="2055" t="7277" r="2818" b="5432"/>
          <a:stretch/>
        </p:blipFill>
        <p:spPr>
          <a:xfrm>
            <a:off x="5294149" y="268395"/>
            <a:ext cx="3603295" cy="1385142"/>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Learn what proportional control means and why to use it</a:t>
            </a:r>
          </a:p>
          <a:p>
            <a:r>
              <a:rPr lang="en-US" dirty="0"/>
              <a:t>Learn to apply proportional control to get your robot to move straight</a:t>
            </a:r>
          </a:p>
          <a:p>
            <a:r>
              <a:rPr lang="en-US" dirty="0"/>
              <a:t>Learn to apply proportional control to the Gyro sensor move at a particular angle</a:t>
            </a:r>
          </a:p>
          <a:p>
            <a:endParaRPr lang="en-US" dirty="0"/>
          </a:p>
          <a:p>
            <a:r>
              <a:rPr lang="en-US" dirty="0"/>
              <a:t>Prerequisites: Math Blocks, Proportional Control, Gyro Sensor lessons</a:t>
            </a:r>
          </a:p>
        </p:txBody>
      </p:sp>
      <p:sp>
        <p:nvSpPr>
          <p:cNvPr id="4" name="Footer Placeholder 3"/>
          <p:cNvSpPr>
            <a:spLocks noGrp="1"/>
          </p:cNvSpPr>
          <p:nvPr>
            <p:ph type="ftr" sz="quarter" idx="11"/>
          </p:nvPr>
        </p:nvSpPr>
        <p:spPr/>
        <p:txBody>
          <a:bodyPr/>
          <a:lstStyle/>
          <a:p>
            <a:r>
              <a:rPr lang="en-US"/>
              <a:t>© 2020 EV3Lessons.com, Last edit 12/28/2019</a:t>
            </a:r>
          </a:p>
        </p:txBody>
      </p:sp>
      <p:sp>
        <p:nvSpPr>
          <p:cNvPr id="2" name="Title 1"/>
          <p:cNvSpPr>
            <a:spLocks noGrp="1"/>
          </p:cNvSpPr>
          <p:nvPr>
            <p:ph type="title"/>
          </p:nvPr>
        </p:nvSpPr>
        <p:spPr/>
        <p:txBody>
          <a:bodyPr/>
          <a:lstStyle/>
          <a:p>
            <a:r>
              <a:rPr lang="en-US"/>
              <a:t>Lesson Objectives</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423419" cy="4307294"/>
          </a:xfrm>
        </p:spPr>
        <p:txBody>
          <a:bodyPr>
            <a:normAutofit/>
          </a:bodyPr>
          <a:lstStyle/>
          <a:p>
            <a:r>
              <a:rPr lang="en-US" dirty="0"/>
              <a:t>You must go through the Proportional Control Lesson and the Proportional Line Follower Lesson before you complete this lesson</a:t>
            </a:r>
          </a:p>
          <a:p>
            <a:r>
              <a:rPr lang="en-US" dirty="0"/>
              <a:t>You must also complete the other two Gyro Lessons</a:t>
            </a:r>
          </a:p>
        </p:txBody>
      </p:sp>
      <p:sp>
        <p:nvSpPr>
          <p:cNvPr id="4" name="Footer Placeholder 3"/>
          <p:cNvSpPr>
            <a:spLocks noGrp="1"/>
          </p:cNvSpPr>
          <p:nvPr>
            <p:ph type="ftr" sz="quarter" idx="11"/>
          </p:nvPr>
        </p:nvSpPr>
        <p:spPr/>
        <p:txBody>
          <a:bodyPr/>
          <a:lstStyle/>
          <a:p>
            <a:r>
              <a:rPr lang="en-US"/>
              <a:t>© 2020 EV3Lessons.com, Last edit 12/28/2019</a:t>
            </a:r>
          </a:p>
        </p:txBody>
      </p:sp>
      <p:sp>
        <p:nvSpPr>
          <p:cNvPr id="2" name="Title 1"/>
          <p:cNvSpPr>
            <a:spLocks noGrp="1"/>
          </p:cNvSpPr>
          <p:nvPr>
            <p:ph type="title"/>
          </p:nvPr>
        </p:nvSpPr>
        <p:spPr/>
        <p:txBody>
          <a:bodyPr/>
          <a:lstStyle/>
          <a:p>
            <a:r>
              <a:rPr lang="en-US" dirty="0"/>
              <a:t>Tips For Success</a:t>
            </a:r>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84163" y="1818870"/>
            <a:ext cx="4374475" cy="4307294"/>
          </a:xfrm>
        </p:spPr>
        <p:txBody>
          <a:bodyPr/>
          <a:lstStyle/>
          <a:p>
            <a:r>
              <a:rPr lang="en-US" dirty="0"/>
              <a:t>Imagine that you want to drive for 200 cm straight</a:t>
            </a:r>
          </a:p>
          <a:p>
            <a:r>
              <a:rPr lang="en-US" dirty="0"/>
              <a:t>As you travel, your robot gets bumped by something</a:t>
            </a:r>
          </a:p>
          <a:p>
            <a:r>
              <a:rPr lang="en-US" dirty="0"/>
              <a:t>A gyro move straight program helps the robot correct itself back to straight, but offset by how much it was bumped</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 2020 EV3Lessons.com, Last edit 12/28/2019</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en-US" dirty="0"/>
              <a:t>What is Gyro Move Straight?</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515738" y="3387122"/>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462056" y="3522104"/>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159719" y="3944769"/>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658638" y="3859746"/>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2020 EV3Lessons.com, Last edit 12/28/2019</a:t>
            </a:r>
            <a:endParaRPr lang="en-US" dirty="0"/>
          </a:p>
        </p:txBody>
      </p:sp>
      <p:sp>
        <p:nvSpPr>
          <p:cNvPr id="2" name="Title 1"/>
          <p:cNvSpPr>
            <a:spLocks noGrp="1"/>
          </p:cNvSpPr>
          <p:nvPr>
            <p:ph type="title"/>
          </p:nvPr>
        </p:nvSpPr>
        <p:spPr/>
        <p:txBody>
          <a:bodyPr/>
          <a:lstStyle/>
          <a:p>
            <a:r>
              <a:rPr lang="en-US" dirty="0"/>
              <a:t>How it Works</a:t>
            </a:r>
          </a:p>
        </p:txBody>
      </p:sp>
      <p:graphicFrame>
        <p:nvGraphicFramePr>
          <p:cNvPr id="7" name="Table 6"/>
          <p:cNvGraphicFramePr>
            <a:graphicFrameLocks noGrp="1"/>
          </p:cNvGraphicFramePr>
          <p:nvPr>
            <p:extLst>
              <p:ext uri="{D42A27DB-BD31-4B8C-83A1-F6EECF244321}">
                <p14:modId xmlns:p14="http://schemas.microsoft.com/office/powerpoint/2010/main" val="255369210"/>
              </p:ext>
            </p:extLst>
          </p:nvPr>
        </p:nvGraphicFramePr>
        <p:xfrm>
          <a:off x="562838" y="3219945"/>
          <a:ext cx="7870372" cy="274828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838721">
                  <a:extLst>
                    <a:ext uri="{9D8B030D-6E8A-4147-A177-3AD203B41FA5}">
                      <a16:colId xmlns:a16="http://schemas.microsoft.com/office/drawing/2014/main" val="20001"/>
                    </a:ext>
                  </a:extLst>
                </a:gridCol>
                <a:gridCol w="2447219">
                  <a:extLst>
                    <a:ext uri="{9D8B030D-6E8A-4147-A177-3AD203B41FA5}">
                      <a16:colId xmlns:a16="http://schemas.microsoft.com/office/drawing/2014/main" val="20002"/>
                    </a:ext>
                  </a:extLst>
                </a:gridCol>
                <a:gridCol w="2162857">
                  <a:extLst>
                    <a:ext uri="{9D8B030D-6E8A-4147-A177-3AD203B41FA5}">
                      <a16:colId xmlns:a16="http://schemas.microsoft.com/office/drawing/2014/main" val="20003"/>
                    </a:ext>
                  </a:extLst>
                </a:gridCol>
              </a:tblGrid>
              <a:tr h="370840">
                <a:tc>
                  <a:txBody>
                    <a:bodyPr/>
                    <a:lstStyle/>
                    <a:p>
                      <a:r>
                        <a:rPr lang="en-US" b="1" dirty="0"/>
                        <a:t>Application</a:t>
                      </a:r>
                    </a:p>
                  </a:txBody>
                  <a:tcPr>
                    <a:solidFill>
                      <a:srgbClr val="F5C201"/>
                    </a:solidFill>
                  </a:tcPr>
                </a:tc>
                <a:tc>
                  <a:txBody>
                    <a:bodyPr/>
                    <a:lstStyle/>
                    <a:p>
                      <a:r>
                        <a:rPr lang="en-US" b="1" dirty="0"/>
                        <a:t>Objective</a:t>
                      </a:r>
                    </a:p>
                  </a:txBody>
                  <a:tcPr>
                    <a:solidFill>
                      <a:srgbClr val="F5C201"/>
                    </a:solidFill>
                  </a:tcPr>
                </a:tc>
                <a:tc>
                  <a:txBody>
                    <a:bodyPr/>
                    <a:lstStyle/>
                    <a:p>
                      <a:r>
                        <a:rPr lang="en-US" b="1" dirty="0"/>
                        <a:t>Error</a:t>
                      </a:r>
                    </a:p>
                  </a:txBody>
                  <a:tcPr>
                    <a:solidFill>
                      <a:srgbClr val="F5C201"/>
                    </a:solidFill>
                  </a:tcPr>
                </a:tc>
                <a:tc>
                  <a:txBody>
                    <a:bodyPr/>
                    <a:lstStyle/>
                    <a:p>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r>
                        <a:rPr lang="en-US" b="1" dirty="0"/>
                        <a:t>Gyro Straight</a:t>
                      </a:r>
                    </a:p>
                  </a:txBody>
                  <a:tcPr/>
                </a:tc>
                <a:tc>
                  <a:txBody>
                    <a:bodyPr/>
                    <a:lstStyle/>
                    <a:p>
                      <a:r>
                        <a:rPr lang="en-US" dirty="0"/>
                        <a:t>Make the robot at a constant</a:t>
                      </a:r>
                      <a:r>
                        <a:rPr lang="en-US" baseline="0" dirty="0"/>
                        <a:t> heading/angle</a:t>
                      </a:r>
                      <a:endParaRPr lang="en-US" dirty="0"/>
                    </a:p>
                  </a:txBody>
                  <a:tcPr/>
                </a:tc>
                <a:tc>
                  <a:txBody>
                    <a:bodyPr/>
                    <a:lstStyle/>
                    <a:p>
                      <a:r>
                        <a:rPr lang="en-US" dirty="0"/>
                        <a:t>How far you are from that heading/angle</a:t>
                      </a:r>
                    </a:p>
                  </a:txBody>
                  <a:tcPr/>
                </a:tc>
                <a:tc>
                  <a:txBody>
                    <a:bodyPr/>
                    <a:lstStyle/>
                    <a:p>
                      <a:r>
                        <a:rPr lang="en-US" dirty="0"/>
                        <a:t>Turn sharper</a:t>
                      </a:r>
                      <a:r>
                        <a:rPr lang="en-US" baseline="0" dirty="0"/>
                        <a:t> based on how far you are from that angle</a:t>
                      </a:r>
                      <a:endParaRPr lang="en-US"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Line Follower</a:t>
                      </a:r>
                    </a:p>
                  </a:txBody>
                  <a:tcPr/>
                </a:tc>
                <a:tc>
                  <a:txBody>
                    <a:bodyPr/>
                    <a:lstStyle/>
                    <a:p>
                      <a:r>
                        <a:rPr lang="en-US" dirty="0">
                          <a:solidFill>
                            <a:schemeClr val="tx1"/>
                          </a:solidFill>
                        </a:rPr>
                        <a:t>Stay</a:t>
                      </a:r>
                      <a:r>
                        <a:rPr lang="en-US" baseline="0" dirty="0">
                          <a:solidFill>
                            <a:schemeClr val="tx1"/>
                          </a:solidFill>
                        </a:rPr>
                        <a:t> on the edge of the line</a:t>
                      </a:r>
                      <a:endParaRPr lang="en-US" dirty="0">
                        <a:solidFill>
                          <a:schemeClr val="tx1"/>
                        </a:solidFill>
                      </a:endParaRPr>
                    </a:p>
                  </a:txBody>
                  <a:tcPr/>
                </a:tc>
                <a:tc>
                  <a:txBody>
                    <a:bodyPr/>
                    <a:lstStyle/>
                    <a:p>
                      <a:r>
                        <a:rPr lang="en-US" dirty="0">
                          <a:solidFill>
                            <a:schemeClr val="tx1"/>
                          </a:solidFill>
                        </a:rPr>
                        <a:t>How</a:t>
                      </a:r>
                      <a:r>
                        <a:rPr lang="en-US" baseline="0" dirty="0">
                          <a:solidFill>
                            <a:schemeClr val="tx1"/>
                          </a:solidFill>
                        </a:rPr>
                        <a:t> far are our light readings from those at line edge</a:t>
                      </a:r>
                      <a:br>
                        <a:rPr lang="en-US" baseline="0" dirty="0">
                          <a:solidFill>
                            <a:schemeClr val="tx1"/>
                          </a:solidFill>
                        </a:rPr>
                      </a:br>
                      <a:r>
                        <a:rPr lang="en-US" baseline="0" dirty="0">
                          <a:solidFill>
                            <a:schemeClr val="tx1"/>
                          </a:solidFill>
                        </a:rPr>
                        <a:t>(</a:t>
                      </a:r>
                      <a:r>
                        <a:rPr lang="en-US" baseline="0" dirty="0" err="1">
                          <a:solidFill>
                            <a:schemeClr val="tx1"/>
                          </a:solidFill>
                        </a:rPr>
                        <a:t>current_light</a:t>
                      </a:r>
                      <a:r>
                        <a:rPr lang="en-US" baseline="0" dirty="0">
                          <a:solidFill>
                            <a:schemeClr val="tx1"/>
                          </a:solidFill>
                        </a:rPr>
                        <a:t> – </a:t>
                      </a:r>
                      <a:r>
                        <a:rPr lang="en-US" baseline="0" dirty="0" err="1">
                          <a:solidFill>
                            <a:schemeClr val="tx1"/>
                          </a:solidFill>
                        </a:rPr>
                        <a:t>target_light</a:t>
                      </a:r>
                      <a:r>
                        <a:rPr lang="en-US" baseline="0" dirty="0">
                          <a:solidFill>
                            <a:schemeClr val="tx1"/>
                          </a:solidFill>
                        </a:rPr>
                        <a:t>)</a:t>
                      </a:r>
                      <a:endParaRPr lang="en-US" dirty="0">
                        <a:solidFill>
                          <a:schemeClr val="tx1"/>
                        </a:solidFill>
                      </a:endParaRPr>
                    </a:p>
                  </a:txBody>
                  <a:tcPr/>
                </a:tc>
                <a:tc>
                  <a:txBody>
                    <a:bodyPr/>
                    <a:lstStyle/>
                    <a:p>
                      <a:r>
                        <a:rPr lang="en-US" dirty="0">
                          <a:solidFill>
                            <a:schemeClr val="tx1"/>
                          </a:solidFill>
                        </a:rPr>
                        <a:t>Turn sharper based on distance from line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562838" y="1542613"/>
            <a:ext cx="7949377" cy="1323439"/>
          </a:xfrm>
          <a:prstGeom prst="rect">
            <a:avLst/>
          </a:prstGeom>
        </p:spPr>
        <p:txBody>
          <a:bodyPr wrap="square">
            <a:spAutoFit/>
          </a:bodyPr>
          <a:lstStyle/>
          <a:p>
            <a:pPr marL="285750" indent="-285750">
              <a:buFont typeface="Arial" panose="020B0604020202020204" pitchFamily="34" charset="0"/>
              <a:buChar char="•"/>
            </a:pPr>
            <a:r>
              <a:rPr lang="en-US" sz="2000" dirty="0"/>
              <a:t>A proportional line follower and a gyro move straight code share similar properties</a:t>
            </a:r>
          </a:p>
          <a:p>
            <a:pPr marL="285750" indent="-285750">
              <a:buFont typeface="Arial" panose="020B0604020202020204" pitchFamily="34" charset="0"/>
              <a:buChar char="•"/>
            </a:pPr>
            <a:r>
              <a:rPr lang="en-US" sz="2000" dirty="0"/>
              <a:t>To write a gyro move straight program, you must first think about what the error is and what the correction needs to be</a:t>
            </a:r>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fontScale="92500" lnSpcReduction="20000"/>
          </a:bodyPr>
          <a:lstStyle/>
          <a:p>
            <a:r>
              <a:rPr lang="en-US" dirty="0"/>
              <a:t>Reset your gyro (yellow gyro block set to reset mode) so that the value starts at “0” and there is no drift</a:t>
            </a:r>
          </a:p>
          <a:p>
            <a:r>
              <a:rPr lang="en-US" dirty="0"/>
              <a:t>In a loop, compute the error and apply the correction</a:t>
            </a:r>
          </a:p>
          <a:p>
            <a:pPr lvl="1"/>
            <a:r>
              <a:rPr lang="en-US" dirty="0"/>
              <a:t>Part 1: Compute Error (How far from target angle)</a:t>
            </a:r>
          </a:p>
          <a:p>
            <a:pPr lvl="2"/>
            <a:r>
              <a:rPr lang="en-US" dirty="0"/>
              <a:t>To move straight </a:t>
            </a:r>
            <a:r>
              <a:rPr lang="en-US" dirty="0">
                <a:sym typeface="Wingdings" pitchFamily="2" charset="2"/>
              </a:rPr>
              <a:t> Target gyro angle=0 </a:t>
            </a:r>
          </a:p>
          <a:p>
            <a:pPr lvl="2"/>
            <a:r>
              <a:rPr lang="en-US" dirty="0">
                <a:sym typeface="Wingdings" pitchFamily="2" charset="2"/>
              </a:rPr>
              <a:t>Distance from target angle is just current gyro reading</a:t>
            </a:r>
            <a:endParaRPr lang="en-US" dirty="0"/>
          </a:p>
          <a:p>
            <a:pPr lvl="1"/>
            <a:r>
              <a:rPr lang="en-US" dirty="0"/>
              <a:t>Part 2: Compute a Correction that is proportional to the error</a:t>
            </a:r>
          </a:p>
          <a:p>
            <a:pPr lvl="2"/>
            <a:r>
              <a:rPr lang="en-US" dirty="0"/>
              <a:t>Multiply the Error from Part 1 by a constant (that you must experiment and discover for your robot)</a:t>
            </a:r>
          </a:p>
          <a:p>
            <a:pPr lvl="1"/>
            <a:r>
              <a:rPr lang="en-US" dirty="0"/>
              <a:t>Plug the value from Part 2 into the steering input into a Start Moving With Steering at Speed Block</a:t>
            </a:r>
          </a:p>
          <a:p>
            <a:r>
              <a:rPr lang="en-US" dirty="0"/>
              <a:t>Exit loop as required by changing loop block</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 2020 EV3Lessons.com, Last edit 12/28/2019</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2020 EV3Lessons.com, Last edit 12/28/2019</a:t>
            </a:r>
            <a:endParaRPr lang="en-US" dirty="0"/>
          </a:p>
        </p:txBody>
      </p:sp>
      <p:sp>
        <p:nvSpPr>
          <p:cNvPr id="2" name="Title 1"/>
          <p:cNvSpPr>
            <a:spLocks noGrp="1"/>
          </p:cNvSpPr>
          <p:nvPr>
            <p:ph type="title"/>
          </p:nvPr>
        </p:nvSpPr>
        <p:spPr/>
        <p:txBody>
          <a:bodyPr/>
          <a:lstStyle/>
          <a:p>
            <a:r>
              <a:rPr lang="en-US" dirty="0"/>
              <a:t>Solution: Gyro Move Straight</a:t>
            </a:r>
          </a:p>
        </p:txBody>
      </p:sp>
      <p:pic>
        <p:nvPicPr>
          <p:cNvPr id="3" name="Picture 2">
            <a:extLst>
              <a:ext uri="{FF2B5EF4-FFF2-40B4-BE49-F238E27FC236}">
                <a16:creationId xmlns:a16="http://schemas.microsoft.com/office/drawing/2014/main" id="{6182AF49-A5B6-D24D-982D-C8F09308A564}"/>
              </a:ext>
            </a:extLst>
          </p:cNvPr>
          <p:cNvPicPr>
            <a:picLocks noChangeAspect="1"/>
          </p:cNvPicPr>
          <p:nvPr/>
        </p:nvPicPr>
        <p:blipFill>
          <a:blip r:embed="rId2"/>
          <a:stretch>
            <a:fillRect/>
          </a:stretch>
        </p:blipFill>
        <p:spPr>
          <a:xfrm>
            <a:off x="199698" y="2340479"/>
            <a:ext cx="6457074" cy="2944794"/>
          </a:xfrm>
          <a:prstGeom prst="rect">
            <a:avLst/>
          </a:prstGeom>
        </p:spPr>
      </p:pic>
      <p:sp>
        <p:nvSpPr>
          <p:cNvPr id="5" name="TextBox 4">
            <a:extLst>
              <a:ext uri="{FF2B5EF4-FFF2-40B4-BE49-F238E27FC236}">
                <a16:creationId xmlns:a16="http://schemas.microsoft.com/office/drawing/2014/main" id="{C8C077B0-73FD-0C4D-9FDE-F9EC3B284D00}"/>
              </a:ext>
            </a:extLst>
          </p:cNvPr>
          <p:cNvSpPr txBox="1"/>
          <p:nvPr/>
        </p:nvSpPr>
        <p:spPr>
          <a:xfrm>
            <a:off x="2669627" y="3105834"/>
            <a:ext cx="4193628" cy="646331"/>
          </a:xfrm>
          <a:prstGeom prst="rect">
            <a:avLst/>
          </a:prstGeom>
          <a:noFill/>
        </p:spPr>
        <p:txBody>
          <a:bodyPr wrap="square" rtlCol="0">
            <a:spAutoFit/>
          </a:bodyPr>
          <a:lstStyle/>
          <a:p>
            <a:r>
              <a:rPr lang="en-US" dirty="0"/>
              <a:t>Reset the gyro angle to set the direction the the robot is trying to stay at.</a:t>
            </a:r>
          </a:p>
        </p:txBody>
      </p:sp>
      <p:sp>
        <p:nvSpPr>
          <p:cNvPr id="6" name="TextBox 5">
            <a:extLst>
              <a:ext uri="{FF2B5EF4-FFF2-40B4-BE49-F238E27FC236}">
                <a16:creationId xmlns:a16="http://schemas.microsoft.com/office/drawing/2014/main" id="{88B9EB2F-E278-7C4C-81FE-FEE416EB5B25}"/>
              </a:ext>
            </a:extLst>
          </p:cNvPr>
          <p:cNvSpPr txBox="1"/>
          <p:nvPr/>
        </p:nvSpPr>
        <p:spPr>
          <a:xfrm>
            <a:off x="6656772" y="4063245"/>
            <a:ext cx="2487227" cy="1200329"/>
          </a:xfrm>
          <a:prstGeom prst="rect">
            <a:avLst/>
          </a:prstGeom>
          <a:noFill/>
        </p:spPr>
        <p:txBody>
          <a:bodyPr wrap="square" rtlCol="0">
            <a:spAutoFit/>
          </a:bodyPr>
          <a:lstStyle/>
          <a:p>
            <a:r>
              <a:rPr lang="en-US" dirty="0"/>
              <a:t>Start moving and adjust the steering based on how far off the robot is from its target</a:t>
            </a:r>
          </a:p>
        </p:txBody>
      </p:sp>
      <p:sp>
        <p:nvSpPr>
          <p:cNvPr id="8" name="TextBox 7">
            <a:extLst>
              <a:ext uri="{FF2B5EF4-FFF2-40B4-BE49-F238E27FC236}">
                <a16:creationId xmlns:a16="http://schemas.microsoft.com/office/drawing/2014/main" id="{F810382F-61A2-F248-9595-378D860176C8}"/>
              </a:ext>
            </a:extLst>
          </p:cNvPr>
          <p:cNvSpPr txBox="1"/>
          <p:nvPr/>
        </p:nvSpPr>
        <p:spPr>
          <a:xfrm>
            <a:off x="325820" y="5307154"/>
            <a:ext cx="5053948" cy="369332"/>
          </a:xfrm>
          <a:prstGeom prst="rect">
            <a:avLst/>
          </a:prstGeom>
          <a:noFill/>
        </p:spPr>
        <p:txBody>
          <a:bodyPr wrap="none" rtlCol="0">
            <a:spAutoFit/>
          </a:bodyPr>
          <a:lstStyle/>
          <a:p>
            <a:r>
              <a:rPr lang="en-US" dirty="0"/>
              <a:t>Loop so that the robot keeps updating its correction</a:t>
            </a:r>
          </a:p>
        </p:txBody>
      </p:sp>
      <p:sp>
        <p:nvSpPr>
          <p:cNvPr id="9" name="TextBox 8">
            <a:extLst>
              <a:ext uri="{FF2B5EF4-FFF2-40B4-BE49-F238E27FC236}">
                <a16:creationId xmlns:a16="http://schemas.microsoft.com/office/drawing/2014/main" id="{30A1AF7B-AC37-A24B-A91D-6A32FD90740F}"/>
              </a:ext>
            </a:extLst>
          </p:cNvPr>
          <p:cNvSpPr txBox="1"/>
          <p:nvPr/>
        </p:nvSpPr>
        <p:spPr>
          <a:xfrm>
            <a:off x="984578" y="1499800"/>
            <a:ext cx="6915807" cy="646331"/>
          </a:xfrm>
          <a:prstGeom prst="rect">
            <a:avLst/>
          </a:prstGeom>
          <a:noFill/>
        </p:spPr>
        <p:txBody>
          <a:bodyPr wrap="square" rtlCol="0">
            <a:spAutoFit/>
          </a:bodyPr>
          <a:lstStyle/>
          <a:p>
            <a:pPr algn="ctr"/>
            <a:r>
              <a:rPr lang="en-US" i="1" dirty="0">
                <a:solidFill>
                  <a:srgbClr val="FF0000"/>
                </a:solidFill>
              </a:rPr>
              <a:t>Remember to recalibrate your gyro when you turn on your robot </a:t>
            </a:r>
            <a:r>
              <a:rPr lang="en-US" b="1" i="1" dirty="0">
                <a:solidFill>
                  <a:srgbClr val="FF0000"/>
                </a:solidFill>
              </a:rPr>
              <a:t>before </a:t>
            </a:r>
            <a:r>
              <a:rPr lang="en-US" i="1" dirty="0">
                <a:solidFill>
                  <a:srgbClr val="FF0000"/>
                </a:solidFill>
              </a:rPr>
              <a:t>running this code in case the gyro is drifting</a:t>
            </a:r>
          </a:p>
        </p:txBody>
      </p:sp>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698" y="1516356"/>
            <a:ext cx="8702564" cy="3992563"/>
          </a:xfrm>
        </p:spPr>
        <p:txBody>
          <a:bodyPr>
            <a:normAutofit fontScale="92500"/>
          </a:bodyPr>
          <a:lstStyle/>
          <a:p>
            <a:pPr marL="457200" indent="-457200">
              <a:buFont typeface="+mj-lt"/>
              <a:buAutoNum type="arabicPeriod"/>
            </a:pPr>
            <a:r>
              <a:rPr lang="en-US" dirty="0">
                <a:solidFill>
                  <a:srgbClr val="FF0000"/>
                </a:solidFill>
              </a:rPr>
              <a:t>Compare the proportional line follower code with the proportional move straight code.  What similarities and differences do you see?</a:t>
            </a:r>
            <a:br>
              <a:rPr lang="en-US" dirty="0">
                <a:solidFill>
                  <a:srgbClr val="FF0000"/>
                </a:solidFill>
              </a:rPr>
            </a:br>
            <a:r>
              <a:rPr lang="en-US" dirty="0"/>
              <a:t>Ans. The code is almost the same.  The one difference is how the error is calculated.  The error is calculated using the gyro sensor.  The correction is identical.</a:t>
            </a:r>
          </a:p>
          <a:p>
            <a:pPr marL="457200" indent="-457200">
              <a:buFont typeface="+mj-lt"/>
              <a:buAutoNum type="arabicPeriod"/>
            </a:pPr>
            <a:r>
              <a:rPr lang="en-US" dirty="0">
                <a:solidFill>
                  <a:srgbClr val="FF0000"/>
                </a:solidFill>
              </a:rPr>
              <a:t>What if you wanted to travel at a particular angle (not just straight)? How would the code look different?</a:t>
            </a:r>
          </a:p>
          <a:p>
            <a:pPr marL="460375" lvl="1" indent="0">
              <a:buNone/>
            </a:pPr>
            <a:r>
              <a:rPr lang="en-US" dirty="0"/>
              <a:t>Ans. In Part 1 of the solution code, there is no subtraction block because we were just subtracting “0” since our target heading is moving straight. You would have to subtract your current angle from the target angle if you wanted to move at some other angle.</a:t>
            </a:r>
          </a:p>
          <a:p>
            <a:endParaRPr lang="en-US" dirty="0"/>
          </a:p>
        </p:txBody>
      </p:sp>
      <p:sp>
        <p:nvSpPr>
          <p:cNvPr id="4" name="Footer Placeholder 3"/>
          <p:cNvSpPr>
            <a:spLocks noGrp="1"/>
          </p:cNvSpPr>
          <p:nvPr>
            <p:ph type="ftr" sz="quarter" idx="11"/>
          </p:nvPr>
        </p:nvSpPr>
        <p:spPr/>
        <p:txBody>
          <a:bodyPr/>
          <a:lstStyle/>
          <a:p>
            <a:r>
              <a:rPr lang="en-US"/>
              <a:t>© 2020 EV3Lessons.com, Last edit 12/28/2019</a:t>
            </a:r>
            <a:endParaRPr lang="en-US" dirty="0"/>
          </a:p>
        </p:txBody>
      </p:sp>
      <p:sp>
        <p:nvSpPr>
          <p:cNvPr id="2" name="Title 1"/>
          <p:cNvSpPr>
            <a:spLocks noGrp="1"/>
          </p:cNvSpPr>
          <p:nvPr>
            <p:ph type="title"/>
          </p:nvPr>
        </p:nvSpPr>
        <p:spPr/>
        <p:txBody>
          <a:bodyPr/>
          <a:lstStyle/>
          <a:p>
            <a:r>
              <a:rPr lang="en-US" dirty="0"/>
              <a:t>Discussion Guide</a:t>
            </a:r>
          </a:p>
        </p:txBody>
      </p:sp>
      <p:sp>
        <p:nvSpPr>
          <p:cNvPr id="9" name="TextBox 8">
            <a:extLst>
              <a:ext uri="{FF2B5EF4-FFF2-40B4-BE49-F238E27FC236}">
                <a16:creationId xmlns:a16="http://schemas.microsoft.com/office/drawing/2014/main" id="{E586150B-43E2-9E49-B844-E36B3B641029}"/>
              </a:ext>
            </a:extLst>
          </p:cNvPr>
          <p:cNvSpPr txBox="1"/>
          <p:nvPr/>
        </p:nvSpPr>
        <p:spPr>
          <a:xfrm>
            <a:off x="6324600" y="6243514"/>
            <a:ext cx="2070538" cy="276999"/>
          </a:xfrm>
          <a:prstGeom prst="rect">
            <a:avLst/>
          </a:prstGeom>
          <a:noFill/>
        </p:spPr>
        <p:txBody>
          <a:bodyPr wrap="square" rtlCol="0">
            <a:spAutoFit/>
          </a:bodyPr>
          <a:lstStyle/>
          <a:p>
            <a:r>
              <a:rPr lang="en-US" sz="1200" dirty="0"/>
              <a:t>Target angle = 5 degrees</a:t>
            </a:r>
          </a:p>
        </p:txBody>
      </p:sp>
      <p:pic>
        <p:nvPicPr>
          <p:cNvPr id="5" name="Picture 4">
            <a:extLst>
              <a:ext uri="{FF2B5EF4-FFF2-40B4-BE49-F238E27FC236}">
                <a16:creationId xmlns:a16="http://schemas.microsoft.com/office/drawing/2014/main" id="{4FA7D2C4-11C9-2445-A641-267183D48552}"/>
              </a:ext>
            </a:extLst>
          </p:cNvPr>
          <p:cNvPicPr>
            <a:picLocks noChangeAspect="1"/>
          </p:cNvPicPr>
          <p:nvPr/>
        </p:nvPicPr>
        <p:blipFill>
          <a:blip r:embed="rId2"/>
          <a:stretch>
            <a:fillRect/>
          </a:stretch>
        </p:blipFill>
        <p:spPr>
          <a:xfrm>
            <a:off x="5549243" y="5508919"/>
            <a:ext cx="3111500" cy="723900"/>
          </a:xfrm>
          <a:prstGeom prst="rect">
            <a:avLst/>
          </a:prstGeom>
        </p:spPr>
      </p:pic>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This tutorial was created by Sanjay </a:t>
            </a:r>
            <a:r>
              <a:rPr lang="en-US" dirty="0" err="1"/>
              <a:t>Seshan</a:t>
            </a:r>
            <a:r>
              <a:rPr lang="en-US" dirty="0"/>
              <a:t> and Arvind </a:t>
            </a:r>
            <a:r>
              <a:rPr lang="en-US" dirty="0" err="1"/>
              <a:t>Seshan</a:t>
            </a:r>
            <a:r>
              <a:rPr lang="en-US" dirty="0"/>
              <a:t> </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2020 EV3Lessons.com, Last edit 12/28/2019</a:t>
            </a:r>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5104</TotalTime>
  <Words>716</Words>
  <Application>Microsoft Macintosh PowerPoint</Application>
  <PresentationFormat>On-screen Show (4:3)</PresentationFormat>
  <Paragraphs>64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Helvetica Neue</vt:lpstr>
      <vt:lpstr>Wingdings</vt:lpstr>
      <vt:lpstr>advanced</vt:lpstr>
      <vt:lpstr>EV3 Classroom: Gyro Move Straight</vt:lpstr>
      <vt:lpstr>Lesson Objectives</vt:lpstr>
      <vt:lpstr>Tips For Success</vt:lpstr>
      <vt:lpstr>What is Gyro Move Straight?</vt:lpstr>
      <vt:lpstr>How it Works</vt:lpstr>
      <vt:lpstr>Pseudocode</vt:lpstr>
      <vt:lpstr>Solution: Gyro Move Straight</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54</cp:revision>
  <dcterms:created xsi:type="dcterms:W3CDTF">2014-10-28T21:59:38Z</dcterms:created>
  <dcterms:modified xsi:type="dcterms:W3CDTF">2019-12-29T01:06:39Z</dcterms:modified>
</cp:coreProperties>
</file>