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5" r:id="rId1"/>
  </p:sldMasterIdLst>
  <p:notesMasterIdLst>
    <p:notesMasterId r:id="rId16"/>
  </p:notesMasterIdLst>
  <p:handoutMasterIdLst>
    <p:handoutMasterId r:id="rId17"/>
  </p:handoutMasterIdLst>
  <p:sldIdLst>
    <p:sldId id="258" r:id="rId2"/>
    <p:sldId id="289" r:id="rId3"/>
    <p:sldId id="280" r:id="rId4"/>
    <p:sldId id="296" r:id="rId5"/>
    <p:sldId id="293" r:id="rId6"/>
    <p:sldId id="286" r:id="rId7"/>
    <p:sldId id="281" r:id="rId8"/>
    <p:sldId id="297" r:id="rId9"/>
    <p:sldId id="291" r:id="rId10"/>
    <p:sldId id="292" r:id="rId11"/>
    <p:sldId id="298" r:id="rId12"/>
    <p:sldId id="283" r:id="rId13"/>
    <p:sldId id="290" r:id="rId14"/>
    <p:sldId id="27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12" autoAdjust="0"/>
    <p:restoredTop sz="95714" autoAdjust="0"/>
  </p:normalViewPr>
  <p:slideViewPr>
    <p:cSldViewPr snapToGrid="0" snapToObjects="1">
      <p:cViewPr varScale="1">
        <p:scale>
          <a:sx n="113" d="100"/>
          <a:sy n="113" d="100"/>
        </p:scale>
        <p:origin x="192" y="752"/>
      </p:cViewPr>
      <p:guideLst>
        <p:guide orient="horz" pos="2160"/>
        <p:guide pos="2880"/>
      </p:guideLst>
    </p:cSldViewPr>
  </p:slideViewPr>
  <p:notesTextViewPr>
    <p:cViewPr>
      <p:scale>
        <a:sx n="100" d="100"/>
        <a:sy n="100" d="100"/>
      </p:scale>
      <p:origin x="0" y="0"/>
    </p:cViewPr>
  </p:notesTextViewPr>
  <p:sorterViewPr>
    <p:cViewPr>
      <p:scale>
        <a:sx n="137" d="100"/>
        <a:sy n="137"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12/28/19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12/28/19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5BF589-3978-3C45-966B-D7B7A71F2A02}" type="slidenum">
              <a:rPr lang="en-US" smtClean="0"/>
              <a:t>1</a:t>
            </a:fld>
            <a:endParaRPr lang="en-US" dirty="0"/>
          </a:p>
        </p:txBody>
      </p:sp>
    </p:spTree>
    <p:extLst>
      <p:ext uri="{BB962C8B-B14F-4D97-AF65-F5344CB8AC3E}">
        <p14:creationId xmlns:p14="http://schemas.microsoft.com/office/powerpoint/2010/main" val="1994090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5BF589-3978-3C45-966B-D7B7A71F2A02}" type="slidenum">
              <a:rPr lang="en-US" smtClean="0"/>
              <a:t>13</a:t>
            </a:fld>
            <a:endParaRPr lang="en-US" dirty="0"/>
          </a:p>
        </p:txBody>
      </p:sp>
    </p:spTree>
    <p:extLst>
      <p:ext uri="{BB962C8B-B14F-4D97-AF65-F5344CB8AC3E}">
        <p14:creationId xmlns:p14="http://schemas.microsoft.com/office/powerpoint/2010/main" val="1249507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14</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36639B0-29F8-BF48-86CF-7137D5849439}" type="datetime1">
              <a:rPr lang="en-US" smtClean="0"/>
              <a:t>12/28/19</a:t>
            </a:fld>
            <a:endParaRPr lang="en-US"/>
          </a:p>
        </p:txBody>
      </p:sp>
      <p:sp>
        <p:nvSpPr>
          <p:cNvPr id="5" name="Footer Placeholder 4"/>
          <p:cNvSpPr>
            <a:spLocks noGrp="1"/>
          </p:cNvSpPr>
          <p:nvPr>
            <p:ph type="ftr" sz="quarter" idx="11"/>
          </p:nvPr>
        </p:nvSpPr>
        <p:spPr/>
        <p:txBody>
          <a:bodyPr/>
          <a:lstStyle/>
          <a:p>
            <a:r>
              <a:rPr lang="sk-SK"/>
              <a:t>© 2020 EV3Lessons.com, Last edit 12/28/2019</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7" name="Rectangle 6"/>
          <p:cNvSpPr/>
          <p:nvPr/>
        </p:nvSpPr>
        <p:spPr>
          <a:xfrm>
            <a:off x="1" y="-1"/>
            <a:ext cx="9144000" cy="1920240"/>
          </a:xfrm>
          <a:prstGeom prst="rect">
            <a:avLst/>
          </a:prstGeom>
          <a:solidFill>
            <a:schemeClr val="bg2">
              <a:lumMod val="2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tx1">
                  <a:lumMod val="85000"/>
                  <a:lumOff val="15000"/>
                </a:schemeClr>
              </a:solidFill>
              <a:latin typeface="+mj-lt"/>
              <a:ea typeface="+mj-ea"/>
              <a:cs typeface="+mj-cs"/>
            </a:endParaRPr>
          </a:p>
        </p:txBody>
      </p:sp>
      <p:grpSp>
        <p:nvGrpSpPr>
          <p:cNvPr id="8" name="Group 16"/>
          <p:cNvGrpSpPr/>
          <p:nvPr/>
        </p:nvGrpSpPr>
        <p:grpSpPr>
          <a:xfrm>
            <a:off x="0" y="1920240"/>
            <a:ext cx="9144000" cy="137411"/>
            <a:chOff x="284163" y="1759424"/>
            <a:chExt cx="8576373" cy="137411"/>
          </a:xfrm>
        </p:grpSpPr>
        <p:sp>
          <p:nvSpPr>
            <p:cNvPr id="9" name="Rectangle 8"/>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57200" y="2855890"/>
            <a:ext cx="8229600" cy="1088136"/>
          </a:xfrm>
          <a:noFill/>
        </p:spPr>
        <p:txBody>
          <a:bodyPr vert="horz" lIns="91440" tIns="45720" rIns="91440" bIns="45720" rtlCol="0" anchor="b" anchorCtr="0">
            <a:normAutofit/>
          </a:bodyPr>
          <a:lstStyle>
            <a:lvl1pPr marL="0" algn="ctr" defTabSz="914400" rtl="0" eaLnBrk="1" latinLnBrk="0" hangingPunct="1">
              <a:lnSpc>
                <a:spcPts val="4600"/>
              </a:lnSpc>
              <a:spcBef>
                <a:spcPct val="0"/>
              </a:spcBef>
              <a:buNone/>
              <a:defRPr sz="4000" kern="1200" baseline="0">
                <a:solidFill>
                  <a:schemeClr val="tx1"/>
                </a:solidFill>
                <a:latin typeface="+mj-lt"/>
                <a:ea typeface="+mj-ea"/>
                <a:cs typeface="+mj-cs"/>
              </a:defRPr>
            </a:lvl1pPr>
          </a:lstStyle>
          <a:p>
            <a:r>
              <a:rPr lang="en-US"/>
              <a:t>Click to edit Master title style</a:t>
            </a:r>
            <a:endParaRPr dirty="0"/>
          </a:p>
        </p:txBody>
      </p:sp>
      <p:sp>
        <p:nvSpPr>
          <p:cNvPr id="3" name="Subtitle 2"/>
          <p:cNvSpPr>
            <a:spLocks noGrp="1"/>
          </p:cNvSpPr>
          <p:nvPr>
            <p:ph type="subTitle" idx="1"/>
          </p:nvPr>
        </p:nvSpPr>
        <p:spPr>
          <a:xfrm>
            <a:off x="457200" y="4075497"/>
            <a:ext cx="8229600" cy="484632"/>
          </a:xfrm>
        </p:spPr>
        <p:txBody>
          <a:bodyPr vert="horz" lIns="91440" tIns="45720" rIns="91440" bIns="45720" rtlCol="0">
            <a:normAutofit/>
          </a:bodyPr>
          <a:lstStyle>
            <a:lvl1pPr marL="0" indent="0" algn="ctr"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3" y="6227064"/>
            <a:ext cx="8574087" cy="1737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TextBox 13"/>
          <p:cNvSpPr txBox="1"/>
          <p:nvPr/>
        </p:nvSpPr>
        <p:spPr>
          <a:xfrm>
            <a:off x="329321" y="365291"/>
            <a:ext cx="5046247" cy="1200329"/>
          </a:xfrm>
          <a:prstGeom prst="rect">
            <a:avLst/>
          </a:prstGeom>
          <a:noFill/>
        </p:spPr>
        <p:txBody>
          <a:bodyPr wrap="square" rtlCol="0">
            <a:spAutoFit/>
          </a:bodyPr>
          <a:lstStyle/>
          <a:p>
            <a:r>
              <a:rPr lang="en-US" sz="3600" dirty="0">
                <a:solidFill>
                  <a:schemeClr val="bg1"/>
                </a:solidFill>
              </a:rPr>
              <a:t>ADVANCED EV3 PROGRAMMING LESSON</a:t>
            </a:r>
          </a:p>
        </p:txBody>
      </p:sp>
      <p:cxnSp>
        <p:nvCxnSpPr>
          <p:cNvPr id="17" name="Straight Connector 16"/>
          <p:cNvCxnSpPr/>
          <p:nvPr/>
        </p:nvCxnSpPr>
        <p:spPr>
          <a:xfrm>
            <a:off x="457200" y="4012165"/>
            <a:ext cx="822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0452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Slide with Pictur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845AC6C-A279-A34E-82FB-70D35899BCA2}" type="datetime1">
              <a:rPr lang="en-US" smtClean="0"/>
              <a:t>12/28/19</a:t>
            </a:fld>
            <a:endParaRPr lang="en-US"/>
          </a:p>
        </p:txBody>
      </p:sp>
      <p:sp>
        <p:nvSpPr>
          <p:cNvPr id="5" name="Footer Placeholder 4"/>
          <p:cNvSpPr>
            <a:spLocks noGrp="1"/>
          </p:cNvSpPr>
          <p:nvPr>
            <p:ph type="ftr" sz="quarter" idx="11"/>
          </p:nvPr>
        </p:nvSpPr>
        <p:spPr/>
        <p:txBody>
          <a:bodyPr/>
          <a:lstStyle/>
          <a:p>
            <a:r>
              <a:rPr lang="sk-SK"/>
              <a:t>© 2020 EV3Lessons.com, Last edit 12/28/2019</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a:t>Click to edit Master title style</a:t>
            </a:r>
            <a:endParaRPr/>
          </a:p>
        </p:txBody>
      </p:sp>
    </p:spTree>
    <p:extLst>
      <p:ext uri="{BB962C8B-B14F-4D97-AF65-F5344CB8AC3E}">
        <p14:creationId xmlns:p14="http://schemas.microsoft.com/office/powerpoint/2010/main" val="2034861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798222C7-1305-924C-9FB9-52DB3060C98A}" type="datetime1">
              <a:rPr lang="en-US" smtClean="0"/>
              <a:t>12/28/19</a:t>
            </a:fld>
            <a:endParaRPr lang="en-US"/>
          </a:p>
        </p:txBody>
      </p:sp>
      <p:sp>
        <p:nvSpPr>
          <p:cNvPr id="5" name="Footer Placeholder 4"/>
          <p:cNvSpPr>
            <a:spLocks noGrp="1"/>
          </p:cNvSpPr>
          <p:nvPr>
            <p:ph type="ftr" sz="quarter" idx="11"/>
          </p:nvPr>
        </p:nvSpPr>
        <p:spPr/>
        <p:txBody>
          <a:bodyPr/>
          <a:lstStyle/>
          <a:p>
            <a:r>
              <a:rPr lang="sk-SK"/>
              <a:t>© 2020 EV3Lessons.com, Last edit 12/28/2019</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grpSp>
        <p:nvGrpSpPr>
          <p:cNvPr id="12" name="Group 11"/>
          <p:cNvGrpSpPr/>
          <p:nvPr/>
        </p:nvGrpSpPr>
        <p:grpSpPr>
          <a:xfrm>
            <a:off x="0" y="1188720"/>
            <a:ext cx="9144000" cy="137411"/>
            <a:chOff x="284163" y="1577847"/>
            <a:chExt cx="8576373" cy="137411"/>
          </a:xfrm>
        </p:grpSpPr>
        <p:sp>
          <p:nvSpPr>
            <p:cNvPr id="13" name="Rectangle 12"/>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6" name="Title 1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309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0" name="Title 19"/>
          <p:cNvSpPr>
            <a:spLocks noGrp="1"/>
          </p:cNvSpPr>
          <p:nvPr>
            <p:ph type="title"/>
          </p:nvPr>
        </p:nvSpPr>
        <p:spPr>
          <a:xfrm>
            <a:off x="0" y="5075171"/>
            <a:ext cx="9143999" cy="1782829"/>
          </a:xfrm>
        </p:spPr>
        <p:txBody>
          <a:bodyPr/>
          <a:lstStyle/>
          <a:p>
            <a:r>
              <a:rPr lang="en-US"/>
              <a:t>Click to edit Master title style</a:t>
            </a:r>
          </a:p>
        </p:txBody>
      </p:sp>
      <p:grpSp>
        <p:nvGrpSpPr>
          <p:cNvPr id="15" name="Group 14"/>
          <p:cNvGrpSpPr/>
          <p:nvPr/>
        </p:nvGrpSpPr>
        <p:grpSpPr>
          <a:xfrm>
            <a:off x="0" y="4937760"/>
            <a:ext cx="9144000" cy="137411"/>
            <a:chOff x="284163" y="1577847"/>
            <a:chExt cx="8576373" cy="137411"/>
          </a:xfrm>
        </p:grpSpPr>
        <p:sp>
          <p:nvSpPr>
            <p:cNvPr id="16" name="Rectangle 15"/>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p:txBody>
          <a:bodyPr/>
          <a:lstStyle/>
          <a:p>
            <a:fld id="{5307C63E-BE41-4E45-B270-DA0F160EFD29}" type="datetime1">
              <a:rPr lang="en-US" smtClean="0"/>
              <a:t>12/28/19</a:t>
            </a:fld>
            <a:endParaRPr lang="en-US" dirty="0"/>
          </a:p>
        </p:txBody>
      </p:sp>
      <p:sp>
        <p:nvSpPr>
          <p:cNvPr id="5" name="Footer Placeholder 4"/>
          <p:cNvSpPr>
            <a:spLocks noGrp="1"/>
          </p:cNvSpPr>
          <p:nvPr>
            <p:ph type="ftr" sz="quarter" idx="11"/>
          </p:nvPr>
        </p:nvSpPr>
        <p:spPr/>
        <p:txBody>
          <a:bodyPr/>
          <a:lstStyle/>
          <a:p>
            <a:r>
              <a:rPr lang="sk-SK"/>
              <a:t>© 2020 EV3Lessons.com, Last edit 12/28/2019</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4382A7F7-08BF-4252-8141-63FB96055BBB}" type="slidenum">
              <a:rPr lang="en-US" smtClean="0"/>
              <a:t>‹#›</a:t>
            </a:fld>
            <a:endParaRPr lang="en-US"/>
          </a:p>
        </p:txBody>
      </p:sp>
    </p:spTree>
    <p:extLst>
      <p:ext uri="{BB962C8B-B14F-4D97-AF65-F5344CB8AC3E}">
        <p14:creationId xmlns:p14="http://schemas.microsoft.com/office/powerpoint/2010/main" val="185903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grpSp>
        <p:nvGrpSpPr>
          <p:cNvPr id="17" name="Group 16"/>
          <p:cNvGrpSpPr/>
          <p:nvPr/>
        </p:nvGrpSpPr>
        <p:grpSpPr>
          <a:xfrm>
            <a:off x="0" y="1188720"/>
            <a:ext cx="9144000" cy="137411"/>
            <a:chOff x="284163" y="1577847"/>
            <a:chExt cx="8576373" cy="137411"/>
          </a:xfrm>
        </p:grpSpPr>
        <p:sp>
          <p:nvSpPr>
            <p:cNvPr id="18" name="Rectangle 17"/>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C41D8059-E3C2-474B-B5F7-A89FDD4A05EE}" type="datetime1">
              <a:rPr lang="en-US" smtClean="0"/>
              <a:t>12/28/19</a:t>
            </a:fld>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11" name="Rectangle 10"/>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982655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t>Click to edit Master title style</a:t>
            </a:r>
          </a:p>
        </p:txBody>
      </p:sp>
      <p:grpSp>
        <p:nvGrpSpPr>
          <p:cNvPr id="20" name="Group 19"/>
          <p:cNvGrpSpPr/>
          <p:nvPr/>
        </p:nvGrpSpPr>
        <p:grpSpPr>
          <a:xfrm>
            <a:off x="0" y="1188720"/>
            <a:ext cx="9144000" cy="137411"/>
            <a:chOff x="284163" y="1577847"/>
            <a:chExt cx="8576373" cy="137411"/>
          </a:xfrm>
        </p:grpSpPr>
        <p:sp>
          <p:nvSpPr>
            <p:cNvPr id="21" name="Rectangle 20"/>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2" name="Rectangle 21"/>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3" name="Rectangle 22"/>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03ADB510-7F09-CE4B-939C-63E881E7544C}" type="datetime1">
              <a:rPr lang="en-US" smtClean="0"/>
              <a:t>12/28/19</a:t>
            </a:fld>
            <a:endParaRPr lang="en-US"/>
          </a:p>
        </p:txBody>
      </p:sp>
      <p:sp>
        <p:nvSpPr>
          <p:cNvPr id="8" name="Footer Placeholder 7"/>
          <p:cNvSpPr>
            <a:spLocks noGrp="1"/>
          </p:cNvSpPr>
          <p:nvPr>
            <p:ph type="ftr" sz="quarter" idx="11"/>
          </p:nvPr>
        </p:nvSpPr>
        <p:spPr/>
        <p:txBody>
          <a:bodyPr/>
          <a:lstStyle/>
          <a:p>
            <a:r>
              <a:rPr lang="sk-SK"/>
              <a:t>© 2020 EV3Lessons.com, Last edit 12/28/2019</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334852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grpSp>
        <p:nvGrpSpPr>
          <p:cNvPr id="16" name="Group 15"/>
          <p:cNvGrpSpPr/>
          <p:nvPr/>
        </p:nvGrpSpPr>
        <p:grpSpPr>
          <a:xfrm>
            <a:off x="0" y="1188720"/>
            <a:ext cx="9144000" cy="137411"/>
            <a:chOff x="284163" y="1577847"/>
            <a:chExt cx="8576373" cy="137411"/>
          </a:xfrm>
        </p:grpSpPr>
        <p:sp>
          <p:nvSpPr>
            <p:cNvPr id="17" name="Rectangle 16"/>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Date Placeholder 2"/>
          <p:cNvSpPr>
            <a:spLocks noGrp="1"/>
          </p:cNvSpPr>
          <p:nvPr>
            <p:ph type="dt" sz="half" idx="10"/>
          </p:nvPr>
        </p:nvSpPr>
        <p:spPr/>
        <p:txBody>
          <a:bodyPr/>
          <a:lstStyle/>
          <a:p>
            <a:fld id="{0A570B04-C9AA-B641-BD71-E5CC52EC622E}" type="datetime1">
              <a:rPr lang="en-US" smtClean="0"/>
              <a:t>12/28/19</a:t>
            </a:fld>
            <a:endParaRPr lang="en-US"/>
          </a:p>
        </p:txBody>
      </p:sp>
      <p:sp>
        <p:nvSpPr>
          <p:cNvPr id="4" name="Footer Placeholder 3"/>
          <p:cNvSpPr>
            <a:spLocks noGrp="1"/>
          </p:cNvSpPr>
          <p:nvPr>
            <p:ph type="ftr" sz="quarter" idx="11"/>
          </p:nvPr>
        </p:nvSpPr>
        <p:spPr/>
        <p:txBody>
          <a:bodyPr/>
          <a:lstStyle/>
          <a:p>
            <a:r>
              <a:rPr lang="sk-SK"/>
              <a:t>© 2020 EV3Lessons.com, Last edit 12/28/2019</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99265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0" y="1188720"/>
            <a:ext cx="9144000" cy="137411"/>
            <a:chOff x="284163" y="1577847"/>
            <a:chExt cx="8576373" cy="137411"/>
          </a:xfrm>
        </p:grpSpPr>
        <p:sp>
          <p:nvSpPr>
            <p:cNvPr id="14" name="Rectangle 13"/>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81D6B89B-D980-AD42-915B-05FA56B1FD6E}" type="datetime1">
              <a:rPr lang="en-US" smtClean="0"/>
              <a:t>12/28/19</a:t>
            </a:fld>
            <a:endParaRPr lang="en-US"/>
          </a:p>
        </p:txBody>
      </p:sp>
      <p:sp>
        <p:nvSpPr>
          <p:cNvPr id="5" name="Footer Placeholder 4"/>
          <p:cNvSpPr>
            <a:spLocks noGrp="1"/>
          </p:cNvSpPr>
          <p:nvPr>
            <p:ph type="ftr" sz="quarter" idx="11"/>
          </p:nvPr>
        </p:nvSpPr>
        <p:spPr/>
        <p:txBody>
          <a:bodyPr/>
          <a:lstStyle/>
          <a:p>
            <a:r>
              <a:rPr lang="sk-SK"/>
              <a:t>© 2020 EV3Lessons.com, Last edit 12/28/2019</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
        <p:nvSpPr>
          <p:cNvPr id="17" name="Title 16"/>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2755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6" name="Title 15"/>
          <p:cNvSpPr>
            <a:spLocks noGrp="1"/>
          </p:cNvSpPr>
          <p:nvPr>
            <p:ph type="title"/>
          </p:nvPr>
        </p:nvSpPr>
        <p:spPr>
          <a:xfrm rot="5400000">
            <a:off x="5257800" y="2965449"/>
            <a:ext cx="6858000" cy="914400"/>
          </a:xfrm>
        </p:spPr>
        <p:txBody>
          <a:bodyPr>
            <a:normAutofit/>
          </a:bodyPr>
          <a:lstStyle>
            <a:lvl1pPr algn="ctr">
              <a:defRPr sz="3600"/>
            </a:lvl1pPr>
          </a:lstStyle>
          <a:p>
            <a:r>
              <a:rPr lang="en-US"/>
              <a:t>Click to edit Master title style</a:t>
            </a: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3679924" y="6437032"/>
            <a:ext cx="2133600" cy="365125"/>
          </a:xfrm>
        </p:spPr>
        <p:txBody>
          <a:bodyPr/>
          <a:lstStyle/>
          <a:p>
            <a:fld id="{91AF27FB-20E6-9149-9DC3-EEB35AD1B9F2}" type="datetime1">
              <a:rPr lang="en-US" smtClean="0"/>
              <a:t>12/28/19</a:t>
            </a:fld>
            <a:endParaRPr lang="en-US"/>
          </a:p>
        </p:txBody>
      </p:sp>
      <p:sp>
        <p:nvSpPr>
          <p:cNvPr id="5" name="Footer Placeholder 4"/>
          <p:cNvSpPr>
            <a:spLocks noGrp="1"/>
          </p:cNvSpPr>
          <p:nvPr>
            <p:ph type="ftr" sz="quarter" idx="11"/>
          </p:nvPr>
        </p:nvSpPr>
        <p:spPr/>
        <p:txBody>
          <a:bodyPr/>
          <a:lstStyle/>
          <a:p>
            <a:r>
              <a:rPr lang="sk-SK"/>
              <a:t>© 2020 EV3Lessons.com, Last edit 12/28/2019</a:t>
            </a:r>
            <a:endParaRPr lang="en-US"/>
          </a:p>
        </p:txBody>
      </p:sp>
      <p:sp>
        <p:nvSpPr>
          <p:cNvPr id="6" name="Slide Number Placeholder 5"/>
          <p:cNvSpPr>
            <a:spLocks noGrp="1"/>
          </p:cNvSpPr>
          <p:nvPr>
            <p:ph type="sldNum" sz="quarter" idx="12"/>
          </p:nvPr>
        </p:nvSpPr>
        <p:spPr>
          <a:xfrm>
            <a:off x="7477031" y="6439714"/>
            <a:ext cx="630621" cy="359760"/>
          </a:xfrm>
        </p:spPr>
        <p:txBody>
          <a:bodyPr/>
          <a:lstStyle/>
          <a:p>
            <a:fld id="{4382A7F7-08BF-4252-8141-63FB96055BBB}" type="slidenum">
              <a:rPr lang="en-US" smtClean="0"/>
              <a:t>‹#›</a:t>
            </a:fld>
            <a:endParaRPr lang="en-US"/>
          </a:p>
        </p:txBody>
      </p:sp>
      <p:grpSp>
        <p:nvGrpSpPr>
          <p:cNvPr id="12" name="Group 11"/>
          <p:cNvGrpSpPr/>
          <p:nvPr/>
        </p:nvGrpSpPr>
        <p:grpSpPr>
          <a:xfrm rot="5400000">
            <a:off x="4753323" y="3358675"/>
            <a:ext cx="6861177" cy="137475"/>
            <a:chOff x="284163" y="1577847"/>
            <a:chExt cx="8576373" cy="137411"/>
          </a:xfrm>
        </p:grpSpPr>
        <p:sp>
          <p:nvSpPr>
            <p:cNvPr id="13" name="Rectangle 12"/>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425389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2FE9D5-6409-0D49-946D-5625CE1023D5}" type="datetime1">
              <a:rPr lang="en-US" smtClean="0"/>
              <a:t>12/28/19</a:t>
            </a:fld>
            <a:endParaRPr lang="en-US" dirty="0"/>
          </a:p>
        </p:txBody>
      </p:sp>
      <p:sp>
        <p:nvSpPr>
          <p:cNvPr id="4" name="Footer Placeholder 3"/>
          <p:cNvSpPr>
            <a:spLocks noGrp="1"/>
          </p:cNvSpPr>
          <p:nvPr>
            <p:ph type="ftr" sz="quarter" idx="11"/>
          </p:nvPr>
        </p:nvSpPr>
        <p:spPr/>
        <p:txBody>
          <a:bodyPr/>
          <a:lstStyle/>
          <a:p>
            <a:r>
              <a:rPr lang="sk-SK"/>
              <a:t>© 2020 EV3Lessons.com, Last edit 12/28/2019</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
        <p:nvSpPr>
          <p:cNvPr id="7" name="Text Placeholder 6"/>
          <p:cNvSpPr>
            <a:spLocks noGrp="1"/>
          </p:cNvSpPr>
          <p:nvPr>
            <p:ph type="body" sz="quarter" idx="13"/>
          </p:nvPr>
        </p:nvSpPr>
        <p:spPr>
          <a:xfrm>
            <a:off x="199698" y="1554163"/>
            <a:ext cx="8737927" cy="4741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9277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4163" y="1818870"/>
            <a:ext cx="8574087" cy="43072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2784041" y="6434349"/>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6043E5CD-3CEB-CD49-8E2B-BE8963795FAD}" type="datetime1">
              <a:rPr lang="en-US" smtClean="0"/>
              <a:t>12/28/19</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r>
              <a:rPr lang="sk-SK"/>
              <a:t>© 2020 EV3Lessons.com, Last edit 12/28/2019</a:t>
            </a:r>
            <a:endParaRPr lang="en-US" dirty="0"/>
          </a:p>
        </p:txBody>
      </p:sp>
      <p:sp>
        <p:nvSpPr>
          <p:cNvPr id="2" name="Title Placeholder 1"/>
          <p:cNvSpPr>
            <a:spLocks noGrp="1"/>
          </p:cNvSpPr>
          <p:nvPr>
            <p:ph type="title"/>
          </p:nvPr>
        </p:nvSpPr>
        <p:spPr>
          <a:xfrm>
            <a:off x="0" y="0"/>
            <a:ext cx="9143999" cy="1188720"/>
          </a:xfrm>
          <a:prstGeom prst="rect">
            <a:avLst/>
          </a:prstGeom>
          <a:solidFill>
            <a:schemeClr val="bg2">
              <a:lumMod val="25000"/>
            </a:schemeClr>
          </a:solidFill>
        </p:spPr>
        <p:txBody>
          <a:bodyPr vert="horz" lIns="91440" tIns="45720" rIns="91440" bIns="45720" rtlCol="0" anchor="ctr">
            <a:normAutofit/>
          </a:bodyPr>
          <a:lstStyle/>
          <a:p>
            <a:r>
              <a:rPr lang="en-US"/>
              <a:t>Click to edit Master title style</a:t>
            </a:r>
            <a:endParaRPr dirty="0"/>
          </a:p>
        </p:txBody>
      </p:sp>
      <p:sp>
        <p:nvSpPr>
          <p:cNvPr id="6" name="Slide Number Placeholder 5"/>
          <p:cNvSpPr>
            <a:spLocks noGrp="1"/>
          </p:cNvSpPr>
          <p:nvPr>
            <p:ph type="sldNum" sz="quarter" idx="4"/>
          </p:nvPr>
        </p:nvSpPr>
        <p:spPr>
          <a:xfrm>
            <a:off x="8297915" y="6439714"/>
            <a:ext cx="630621" cy="359760"/>
          </a:xfrm>
          <a:prstGeom prst="rect">
            <a:avLst/>
          </a:prstGeom>
          <a:ln>
            <a:noFill/>
          </a:ln>
        </p:spPr>
        <p:txBody>
          <a:bodyPr vert="horz" lIns="91440" tIns="45720" rIns="91440" bIns="45720" rtlCol="0" anchor="ctr"/>
          <a:lstStyle>
            <a:lvl1pPr algn="r">
              <a:defRPr sz="1400" b="1">
                <a:solidFill>
                  <a:schemeClr val="tx1"/>
                </a:solidFill>
              </a:defRPr>
            </a:lvl1pPr>
          </a:lstStyle>
          <a:p>
            <a:fld id="{4382A7F7-08BF-4252-8141-63FB96055BBB}" type="slidenum">
              <a:rPr lang="en-US" smtClean="0"/>
              <a:t>‹#›</a:t>
            </a:fld>
            <a:endParaRPr lang="en-US"/>
          </a:p>
        </p:txBody>
      </p:sp>
    </p:spTree>
    <p:extLst>
      <p:ext uri="{BB962C8B-B14F-4D97-AF65-F5344CB8AC3E}">
        <p14:creationId xmlns:p14="http://schemas.microsoft.com/office/powerpoint/2010/main" val="197783522"/>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Lst>
  <p:hf hdr="0" dt="0"/>
  <p:txStyles>
    <p:titleStyle>
      <a:lvl1pPr marL="231775" indent="3175" algn="l" defTabSz="914400" rtl="0" eaLnBrk="1" latinLnBrk="0" hangingPunct="1">
        <a:spcBef>
          <a:spcPct val="0"/>
        </a:spcBef>
        <a:buNone/>
        <a:tabLst/>
        <a:defRPr sz="4200" kern="1200">
          <a:solidFill>
            <a:schemeClr val="bg1"/>
          </a:solidFill>
          <a:latin typeface="Calibri" charset="0"/>
          <a:ea typeface="Calibri" charset="0"/>
          <a:cs typeface="Calibri" charset="0"/>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EV3 Classroom: Gyro Turns</a:t>
            </a:r>
          </a:p>
        </p:txBody>
      </p:sp>
      <p:sp>
        <p:nvSpPr>
          <p:cNvPr id="7" name="Subtitle 6"/>
          <p:cNvSpPr>
            <a:spLocks noGrp="1"/>
          </p:cNvSpPr>
          <p:nvPr>
            <p:ph type="subTitle" idx="1"/>
          </p:nvPr>
        </p:nvSpPr>
        <p:spPr/>
        <p:txBody>
          <a:bodyPr/>
          <a:lstStyle/>
          <a:p>
            <a:r>
              <a:rPr lang="en-US" dirty="0"/>
              <a:t>By Sanjay and Arvind </a:t>
            </a:r>
            <a:r>
              <a:rPr lang="en-US" dirty="0" err="1"/>
              <a:t>Seshan</a:t>
            </a:r>
            <a:endParaRPr lang="en-US" dirty="0"/>
          </a:p>
        </p:txBody>
      </p:sp>
      <p:pic>
        <p:nvPicPr>
          <p:cNvPr id="8" name="Picture 7" descr="A close up of a sign&#10;&#10;Description automatically generated">
            <a:extLst>
              <a:ext uri="{FF2B5EF4-FFF2-40B4-BE49-F238E27FC236}">
                <a16:creationId xmlns:a16="http://schemas.microsoft.com/office/drawing/2014/main" id="{392B3078-99BD-0D4F-A712-46A3203715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9851" y="4560307"/>
            <a:ext cx="1444298" cy="1444298"/>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949AE97C-E9AA-7645-B40C-C920C1EF49A7}"/>
              </a:ext>
            </a:extLst>
          </p:cNvPr>
          <p:cNvPicPr>
            <a:picLocks noChangeAspect="1"/>
          </p:cNvPicPr>
          <p:nvPr/>
        </p:nvPicPr>
        <p:blipFill rotWithShape="1">
          <a:blip r:embed="rId4"/>
          <a:srcRect l="2055" t="7277" r="2818" b="5432"/>
          <a:stretch/>
        </p:blipFill>
        <p:spPr>
          <a:xfrm>
            <a:off x="5294149" y="268395"/>
            <a:ext cx="3603295" cy="1385142"/>
          </a:xfrm>
          <a:prstGeom prst="rect">
            <a:avLst/>
          </a:prstGeom>
        </p:spPr>
      </p:pic>
    </p:spTree>
    <p:extLst>
      <p:ext uri="{BB962C8B-B14F-4D97-AF65-F5344CB8AC3E}">
        <p14:creationId xmlns:p14="http://schemas.microsoft.com/office/powerpoint/2010/main" val="3648421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sk-SK"/>
              <a:t>© 2020 EV3Lessons.com, Last edit 12/28/2019</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10</a:t>
            </a:fld>
            <a:endParaRPr lang="en-US" dirty="0"/>
          </a:p>
        </p:txBody>
      </p:sp>
      <p:sp>
        <p:nvSpPr>
          <p:cNvPr id="2" name="Title 1"/>
          <p:cNvSpPr>
            <a:spLocks noGrp="1"/>
          </p:cNvSpPr>
          <p:nvPr>
            <p:ph type="title"/>
          </p:nvPr>
        </p:nvSpPr>
        <p:spPr/>
        <p:txBody>
          <a:bodyPr>
            <a:normAutofit/>
          </a:bodyPr>
          <a:lstStyle/>
          <a:p>
            <a:r>
              <a:rPr lang="en-US" dirty="0"/>
              <a:t>Step 3B: Add Blocks Under Define Block</a:t>
            </a:r>
          </a:p>
        </p:txBody>
      </p:sp>
      <p:sp>
        <p:nvSpPr>
          <p:cNvPr id="6" name="TextBox 5"/>
          <p:cNvSpPr txBox="1"/>
          <p:nvPr/>
        </p:nvSpPr>
        <p:spPr>
          <a:xfrm>
            <a:off x="542816" y="4817316"/>
            <a:ext cx="8070409" cy="646331"/>
          </a:xfrm>
          <a:prstGeom prst="rect">
            <a:avLst/>
          </a:prstGeom>
          <a:noFill/>
        </p:spPr>
        <p:txBody>
          <a:bodyPr wrap="square" rtlCol="0">
            <a:spAutoFit/>
          </a:bodyPr>
          <a:lstStyle/>
          <a:p>
            <a:r>
              <a:rPr lang="en-US" dirty="0"/>
              <a:t>Place the necessary blocks under the Define Block and and place the inputs in the correct spots as shown above.</a:t>
            </a:r>
          </a:p>
        </p:txBody>
      </p:sp>
      <p:pic>
        <p:nvPicPr>
          <p:cNvPr id="9" name="Picture 8">
            <a:extLst>
              <a:ext uri="{FF2B5EF4-FFF2-40B4-BE49-F238E27FC236}">
                <a16:creationId xmlns:a16="http://schemas.microsoft.com/office/drawing/2014/main" id="{6F153306-B75E-4341-97AB-1041A8967037}"/>
              </a:ext>
            </a:extLst>
          </p:cNvPr>
          <p:cNvPicPr>
            <a:picLocks noChangeAspect="1"/>
          </p:cNvPicPr>
          <p:nvPr/>
        </p:nvPicPr>
        <p:blipFill>
          <a:blip r:embed="rId2"/>
          <a:stretch>
            <a:fillRect/>
          </a:stretch>
        </p:blipFill>
        <p:spPr>
          <a:xfrm>
            <a:off x="1673582" y="1777468"/>
            <a:ext cx="5702300" cy="2451100"/>
          </a:xfrm>
          <a:prstGeom prst="rect">
            <a:avLst/>
          </a:prstGeom>
        </p:spPr>
      </p:pic>
    </p:spTree>
    <p:extLst>
      <p:ext uri="{BB962C8B-B14F-4D97-AF65-F5344CB8AC3E}">
        <p14:creationId xmlns:p14="http://schemas.microsoft.com/office/powerpoint/2010/main" val="1913116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sk-SK"/>
              <a:t>© 2020 EV3Lessons.com, Last edit 12/28/2019</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11</a:t>
            </a:fld>
            <a:endParaRPr lang="en-US" dirty="0"/>
          </a:p>
        </p:txBody>
      </p:sp>
      <p:sp>
        <p:nvSpPr>
          <p:cNvPr id="2" name="Title 1"/>
          <p:cNvSpPr>
            <a:spLocks noGrp="1"/>
          </p:cNvSpPr>
          <p:nvPr>
            <p:ph type="title"/>
          </p:nvPr>
        </p:nvSpPr>
        <p:spPr/>
        <p:txBody>
          <a:bodyPr>
            <a:normAutofit/>
          </a:bodyPr>
          <a:lstStyle/>
          <a:p>
            <a:r>
              <a:rPr lang="en-US" dirty="0"/>
              <a:t>Step 4: Create Turn Left My Block</a:t>
            </a:r>
          </a:p>
        </p:txBody>
      </p:sp>
      <p:sp>
        <p:nvSpPr>
          <p:cNvPr id="6" name="TextBox 5"/>
          <p:cNvSpPr txBox="1"/>
          <p:nvPr/>
        </p:nvSpPr>
        <p:spPr>
          <a:xfrm>
            <a:off x="542816" y="4817316"/>
            <a:ext cx="8070409" cy="923330"/>
          </a:xfrm>
          <a:prstGeom prst="rect">
            <a:avLst/>
          </a:prstGeom>
          <a:noFill/>
        </p:spPr>
        <p:txBody>
          <a:bodyPr wrap="square" rtlCol="0">
            <a:spAutoFit/>
          </a:bodyPr>
          <a:lstStyle/>
          <a:p>
            <a:r>
              <a:rPr lang="en-US" dirty="0"/>
              <a:t>The only differences from the </a:t>
            </a:r>
            <a:r>
              <a:rPr lang="en-US" dirty="0" err="1"/>
              <a:t>TurnDegreesRight</a:t>
            </a:r>
            <a:r>
              <a:rPr lang="en-US" dirty="0"/>
              <a:t> My Block is that the Start Moving Block turns left and the input in the Wait Until Angle Is Block is made negative since the gyro value will be negative.</a:t>
            </a:r>
          </a:p>
        </p:txBody>
      </p:sp>
      <p:pic>
        <p:nvPicPr>
          <p:cNvPr id="5" name="Picture 4">
            <a:extLst>
              <a:ext uri="{FF2B5EF4-FFF2-40B4-BE49-F238E27FC236}">
                <a16:creationId xmlns:a16="http://schemas.microsoft.com/office/drawing/2014/main" id="{7CC64077-F3FE-394B-9E32-3326C2A94F10}"/>
              </a:ext>
            </a:extLst>
          </p:cNvPr>
          <p:cNvPicPr>
            <a:picLocks noChangeAspect="1"/>
          </p:cNvPicPr>
          <p:nvPr/>
        </p:nvPicPr>
        <p:blipFill>
          <a:blip r:embed="rId2"/>
          <a:stretch>
            <a:fillRect/>
          </a:stretch>
        </p:blipFill>
        <p:spPr>
          <a:xfrm>
            <a:off x="1735461" y="1771118"/>
            <a:ext cx="6261100" cy="2463800"/>
          </a:xfrm>
          <a:prstGeom prst="rect">
            <a:avLst/>
          </a:prstGeom>
        </p:spPr>
      </p:pic>
    </p:spTree>
    <p:extLst>
      <p:ext uri="{BB962C8B-B14F-4D97-AF65-F5344CB8AC3E}">
        <p14:creationId xmlns:p14="http://schemas.microsoft.com/office/powerpoint/2010/main" val="3568185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sk-SK"/>
              <a:t>© 2020 EV3Lessons.com, Last edit 12/28/2019</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12</a:t>
            </a:fld>
            <a:endParaRPr lang="en-US" dirty="0"/>
          </a:p>
        </p:txBody>
      </p:sp>
      <p:sp>
        <p:nvSpPr>
          <p:cNvPr id="2" name="Title 1"/>
          <p:cNvSpPr>
            <a:spLocks noGrp="1"/>
          </p:cNvSpPr>
          <p:nvPr>
            <p:ph type="title"/>
          </p:nvPr>
        </p:nvSpPr>
        <p:spPr/>
        <p:txBody>
          <a:bodyPr/>
          <a:lstStyle/>
          <a:p>
            <a:r>
              <a:rPr lang="en-US" dirty="0"/>
              <a:t>Using the My Block</a:t>
            </a:r>
          </a:p>
        </p:txBody>
      </p:sp>
      <p:sp>
        <p:nvSpPr>
          <p:cNvPr id="5" name="TextBox 4">
            <a:extLst>
              <a:ext uri="{FF2B5EF4-FFF2-40B4-BE49-F238E27FC236}">
                <a16:creationId xmlns:a16="http://schemas.microsoft.com/office/drawing/2014/main" id="{2D1290EF-74AD-F24C-AF60-9031E30074BC}"/>
              </a:ext>
            </a:extLst>
          </p:cNvPr>
          <p:cNvSpPr txBox="1"/>
          <p:nvPr/>
        </p:nvSpPr>
        <p:spPr>
          <a:xfrm>
            <a:off x="5318235" y="2784250"/>
            <a:ext cx="3536729" cy="2585323"/>
          </a:xfrm>
          <a:prstGeom prst="rect">
            <a:avLst/>
          </a:prstGeom>
          <a:noFill/>
        </p:spPr>
        <p:txBody>
          <a:bodyPr wrap="square" rtlCol="0">
            <a:spAutoFit/>
          </a:bodyPr>
          <a:lstStyle/>
          <a:p>
            <a:pPr marL="285750" indent="-285750">
              <a:buFont typeface="Arial" panose="020B0604020202020204" pitchFamily="34" charset="0"/>
              <a:buChar char="•"/>
            </a:pPr>
            <a:r>
              <a:rPr lang="en-US" dirty="0"/>
              <a:t>Your My Blocks can now be found in the My Blocks tab.</a:t>
            </a:r>
          </a:p>
          <a:p>
            <a:pPr marL="285750" indent="-285750">
              <a:buFont typeface="Arial" panose="020B0604020202020204" pitchFamily="34" charset="0"/>
              <a:buChar char="•"/>
            </a:pPr>
            <a:r>
              <a:rPr lang="en-US" dirty="0"/>
              <a:t>The program on the left turns 90 degrees to the left and then 90 degrees to the right.</a:t>
            </a:r>
          </a:p>
          <a:p>
            <a:pPr marL="285750" indent="-285750">
              <a:buFont typeface="Arial" panose="020B0604020202020204" pitchFamily="34" charset="0"/>
              <a:buChar char="•"/>
            </a:pPr>
            <a:r>
              <a:rPr lang="en-US" dirty="0"/>
              <a:t>Remember to run </a:t>
            </a:r>
            <a:r>
              <a:rPr lang="en-US"/>
              <a:t>the gyro recalibration </a:t>
            </a:r>
            <a:r>
              <a:rPr lang="en-US" dirty="0"/>
              <a:t>code before you run this code in case the gyro is drifting.</a:t>
            </a:r>
          </a:p>
        </p:txBody>
      </p:sp>
      <p:pic>
        <p:nvPicPr>
          <p:cNvPr id="7" name="Picture 6">
            <a:extLst>
              <a:ext uri="{FF2B5EF4-FFF2-40B4-BE49-F238E27FC236}">
                <a16:creationId xmlns:a16="http://schemas.microsoft.com/office/drawing/2014/main" id="{7E604F5B-C578-CA4C-81F1-662D81F7AC24}"/>
              </a:ext>
            </a:extLst>
          </p:cNvPr>
          <p:cNvPicPr>
            <a:picLocks noChangeAspect="1"/>
          </p:cNvPicPr>
          <p:nvPr/>
        </p:nvPicPr>
        <p:blipFill>
          <a:blip r:embed="rId2"/>
          <a:stretch>
            <a:fillRect/>
          </a:stretch>
        </p:blipFill>
        <p:spPr>
          <a:xfrm>
            <a:off x="199698" y="2959061"/>
            <a:ext cx="4901342" cy="2235700"/>
          </a:xfrm>
          <a:prstGeom prst="rect">
            <a:avLst/>
          </a:prstGeom>
        </p:spPr>
      </p:pic>
    </p:spTree>
    <p:extLst>
      <p:ext uri="{BB962C8B-B14F-4D97-AF65-F5344CB8AC3E}">
        <p14:creationId xmlns:p14="http://schemas.microsoft.com/office/powerpoint/2010/main" val="921220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is gyro lag?</a:t>
            </a:r>
          </a:p>
          <a:p>
            <a:pPr marL="457200" lvl="1" indent="0">
              <a:buNone/>
            </a:pPr>
            <a:r>
              <a:rPr lang="en-US" dirty="0"/>
              <a:t>Ans. The gyro sensor’s reading lags behind the true reading</a:t>
            </a:r>
          </a:p>
          <a:p>
            <a:pPr lvl="1"/>
            <a:endParaRPr lang="en-US" dirty="0"/>
          </a:p>
          <a:p>
            <a:r>
              <a:rPr lang="en-US" dirty="0"/>
              <a:t>What is one way to compensate for lag?</a:t>
            </a:r>
          </a:p>
          <a:p>
            <a:pPr marL="457200" lvl="1" indent="0">
              <a:buNone/>
            </a:pPr>
            <a:r>
              <a:rPr lang="en-US" dirty="0" err="1"/>
              <a:t>Ans</a:t>
            </a:r>
            <a:r>
              <a:rPr lang="en-US" dirty="0"/>
              <a:t>: Reduce the number of degrees that you turn</a:t>
            </a:r>
          </a:p>
        </p:txBody>
      </p:sp>
      <p:sp>
        <p:nvSpPr>
          <p:cNvPr id="4" name="Footer Placeholder 3"/>
          <p:cNvSpPr>
            <a:spLocks noGrp="1"/>
          </p:cNvSpPr>
          <p:nvPr>
            <p:ph type="ftr" sz="quarter" idx="11"/>
          </p:nvPr>
        </p:nvSpPr>
        <p:spPr/>
        <p:txBody>
          <a:bodyPr/>
          <a:lstStyle/>
          <a:p>
            <a:r>
              <a:rPr lang="sk-SK"/>
              <a:t>© 2020 EV3Lessons.com, Last edit 12/28/2019</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pPr/>
              <a:t>13</a:t>
            </a:fld>
            <a:endParaRPr lang="en-US" dirty="0"/>
          </a:p>
        </p:txBody>
      </p:sp>
      <p:sp>
        <p:nvSpPr>
          <p:cNvPr id="2" name="Title 1"/>
          <p:cNvSpPr>
            <a:spLocks noGrp="1"/>
          </p:cNvSpPr>
          <p:nvPr>
            <p:ph type="title"/>
          </p:nvPr>
        </p:nvSpPr>
        <p:spPr/>
        <p:txBody>
          <a:bodyPr/>
          <a:lstStyle/>
          <a:p>
            <a:r>
              <a:rPr lang="en-US"/>
              <a:t>Discussion</a:t>
            </a:r>
            <a:endParaRPr lang="en-US" dirty="0"/>
          </a:p>
        </p:txBody>
      </p:sp>
    </p:spTree>
    <p:extLst>
      <p:ext uri="{BB962C8B-B14F-4D97-AF65-F5344CB8AC3E}">
        <p14:creationId xmlns:p14="http://schemas.microsoft.com/office/powerpoint/2010/main" val="3011809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This tutorial was written by Sanjay </a:t>
            </a:r>
            <a:r>
              <a:rPr lang="en-US" dirty="0" err="1"/>
              <a:t>Seshan</a:t>
            </a:r>
            <a:r>
              <a:rPr lang="en-US" dirty="0"/>
              <a:t> and Arvind </a:t>
            </a:r>
            <a:r>
              <a:rPr lang="en-US" dirty="0" err="1"/>
              <a:t>Seshan</a:t>
            </a:r>
            <a:r>
              <a:rPr lang="en-US"/>
              <a:t> </a:t>
            </a:r>
          </a:p>
          <a:p>
            <a:r>
              <a:rPr lang="en-US"/>
              <a:t>More </a:t>
            </a:r>
            <a:r>
              <a:rPr lang="en-US" dirty="0"/>
              <a:t>lessons at www.ev3lessons.com</a:t>
            </a:r>
          </a:p>
        </p:txBody>
      </p:sp>
      <p:sp>
        <p:nvSpPr>
          <p:cNvPr id="4" name="Footer Placeholder 3"/>
          <p:cNvSpPr>
            <a:spLocks noGrp="1"/>
          </p:cNvSpPr>
          <p:nvPr>
            <p:ph type="ftr" sz="quarter" idx="11"/>
          </p:nvPr>
        </p:nvSpPr>
        <p:spPr/>
        <p:txBody>
          <a:bodyPr/>
          <a:lstStyle/>
          <a:p>
            <a:r>
              <a:rPr lang="sk-SK"/>
              <a:t>© 2020 EV3Lessons.com, Last edit 12/28/2019</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pPr/>
              <a:t>14</a:t>
            </a:fld>
            <a:endParaRPr lang="en-US"/>
          </a:p>
        </p:txBody>
      </p:sp>
      <p:sp>
        <p:nvSpPr>
          <p:cNvPr id="2" name="Title 1"/>
          <p:cNvSpPr>
            <a:spLocks noGrp="1"/>
          </p:cNvSpPr>
          <p:nvPr>
            <p:ph type="title"/>
          </p:nvPr>
        </p:nvSpPr>
        <p:spPr/>
        <p:txBody>
          <a:bodyPr/>
          <a:lstStyle/>
          <a:p>
            <a:r>
              <a:rPr lang="en-US"/>
              <a:t>Credits</a:t>
            </a:r>
            <a:endParaRPr lang="en-US" dirty="0"/>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3"/>
              </a:rPr>
              <a:t>Creative Commons Attribution-</a:t>
            </a:r>
            <a:r>
              <a:rPr kumimoji="0" lang="en-US" altLang="en-US" sz="2000" b="0" i="0" u="none" strike="noStrike" cap="none" normalizeH="0" baseline="0" dirty="0" err="1">
                <a:ln>
                  <a:noFill/>
                </a:ln>
                <a:solidFill>
                  <a:srgbClr val="4374B7"/>
                </a:solidFill>
                <a:effectLst/>
                <a:latin typeface="Helvetica Neue"/>
                <a:hlinkClick r:id="rId3"/>
              </a:rPr>
              <a:t>NonCommercial</a:t>
            </a:r>
            <a:r>
              <a:rPr kumimoji="0" lang="en-US" altLang="en-US" sz="2000" b="0" i="0" u="none" strike="noStrike" cap="none" normalizeH="0" baseline="0" dirty="0">
                <a:ln>
                  <a:noFill/>
                </a:ln>
                <a:solidFill>
                  <a:srgbClr val="4374B7"/>
                </a:solidFill>
                <a:effectLst/>
                <a:latin typeface="Helvetica Neue"/>
                <a:hlinkClick r:id="rId3"/>
              </a:rPr>
              <a:t>-</a:t>
            </a:r>
            <a:r>
              <a:rPr kumimoji="0" lang="en-US" altLang="en-US" sz="2000" b="0" i="0" u="none" strike="noStrike" cap="none" normalizeH="0" baseline="0" dirty="0" err="1">
                <a:ln>
                  <a:noFill/>
                </a:ln>
                <a:solidFill>
                  <a:srgbClr val="4374B7"/>
                </a:solidFill>
                <a:effectLst/>
                <a:latin typeface="Helvetica Neue"/>
                <a:hlinkClick r:id="rId3"/>
              </a:rPr>
              <a:t>ShareAlike</a:t>
            </a:r>
            <a:r>
              <a:rPr kumimoji="0" lang="en-US" altLang="en-US" sz="2000" b="0" i="0" u="none" strike="noStrike" cap="none" normalizeH="0" baseline="0" dirty="0">
                <a:ln>
                  <a:noFill/>
                </a:ln>
                <a:solidFill>
                  <a:srgbClr val="4374B7"/>
                </a:solidFill>
                <a:effectLst/>
                <a:latin typeface="Helvetica Neue"/>
                <a:hlinkClick r:id="rId3"/>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6"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2487" y="4160675"/>
            <a:ext cx="2161449" cy="761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indent="-457200">
              <a:buFont typeface="+mj-lt"/>
              <a:buAutoNum type="arabicPeriod"/>
            </a:pPr>
            <a:r>
              <a:rPr lang="en-US" dirty="0"/>
              <a:t>Learn what Gyro Lag is</a:t>
            </a:r>
          </a:p>
          <a:p>
            <a:pPr marL="457200" indent="-457200">
              <a:buFont typeface="+mj-lt"/>
              <a:buAutoNum type="arabicPeriod"/>
            </a:pPr>
            <a:r>
              <a:rPr lang="en-US" dirty="0"/>
              <a:t>Learn one way to correct for this lag</a:t>
            </a:r>
          </a:p>
          <a:p>
            <a:pPr marL="457200" indent="-457200">
              <a:buFont typeface="+mj-lt"/>
              <a:buAutoNum type="arabicPeriod"/>
            </a:pPr>
            <a:r>
              <a:rPr lang="en-US" dirty="0"/>
              <a:t>Understand why it is important to explore alternative solutions to a problem</a:t>
            </a:r>
          </a:p>
          <a:p>
            <a:endParaRPr lang="en-US" dirty="0"/>
          </a:p>
          <a:p>
            <a:r>
              <a:rPr lang="en-US" dirty="0"/>
              <a:t>Prerequisites: My Blocks with Inputs and Outputs, Operator Blocks</a:t>
            </a:r>
          </a:p>
        </p:txBody>
      </p:sp>
      <p:sp>
        <p:nvSpPr>
          <p:cNvPr id="4" name="Footer Placeholder 3"/>
          <p:cNvSpPr>
            <a:spLocks noGrp="1"/>
          </p:cNvSpPr>
          <p:nvPr>
            <p:ph type="ftr" sz="quarter" idx="11"/>
          </p:nvPr>
        </p:nvSpPr>
        <p:spPr/>
        <p:txBody>
          <a:bodyPr/>
          <a:lstStyle/>
          <a:p>
            <a:r>
              <a:rPr lang="sk-SK" dirty="0"/>
              <a:t>© 2020 EV3Lessons.com, </a:t>
            </a:r>
            <a:r>
              <a:rPr lang="sk-SK" dirty="0" err="1"/>
              <a:t>Last</a:t>
            </a:r>
            <a:r>
              <a:rPr lang="sk-SK" dirty="0"/>
              <a:t> </a:t>
            </a:r>
            <a:r>
              <a:rPr lang="sk-SK" dirty="0" err="1"/>
              <a:t>edit</a:t>
            </a:r>
            <a:r>
              <a:rPr lang="sk-SK" dirty="0"/>
              <a:t> 12/28/2019</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pPr/>
              <a:t>2</a:t>
            </a:fld>
            <a:endParaRPr lang="en-US" dirty="0"/>
          </a:p>
        </p:txBody>
      </p:sp>
      <p:sp>
        <p:nvSpPr>
          <p:cNvPr id="2" name="Title 1"/>
          <p:cNvSpPr>
            <a:spLocks noGrp="1"/>
          </p:cNvSpPr>
          <p:nvPr>
            <p:ph type="title"/>
          </p:nvPr>
        </p:nvSpPr>
        <p:spPr/>
        <p:txBody>
          <a:bodyPr/>
          <a:lstStyle/>
          <a:p>
            <a:r>
              <a:rPr lang="en-US" dirty="0"/>
              <a:t>Lesson Objectives</a:t>
            </a:r>
          </a:p>
        </p:txBody>
      </p:sp>
    </p:spTree>
    <p:extLst>
      <p:ext uri="{BB962C8B-B14F-4D97-AF65-F5344CB8AC3E}">
        <p14:creationId xmlns:p14="http://schemas.microsoft.com/office/powerpoint/2010/main" val="3063955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is lag?</a:t>
            </a:r>
          </a:p>
          <a:p>
            <a:pPr lvl="1"/>
            <a:r>
              <a:rPr lang="en-US" dirty="0"/>
              <a:t>The gyro sensor readings lag behind the true value sometimes</a:t>
            </a:r>
          </a:p>
          <a:p>
            <a:r>
              <a:rPr lang="en-US" dirty="0"/>
              <a:t>When the turn starts, it takes time for the gyro to begin changing</a:t>
            </a:r>
          </a:p>
          <a:p>
            <a:r>
              <a:rPr lang="en-US" dirty="0"/>
              <a:t>This lesson presents one way to deal with lag in a turn: reduce the amount of angle that you turn to compensate for lag</a:t>
            </a:r>
          </a:p>
        </p:txBody>
      </p:sp>
      <p:sp>
        <p:nvSpPr>
          <p:cNvPr id="4" name="Footer Placeholder 3"/>
          <p:cNvSpPr>
            <a:spLocks noGrp="1"/>
          </p:cNvSpPr>
          <p:nvPr>
            <p:ph type="ftr" sz="quarter" idx="11"/>
          </p:nvPr>
        </p:nvSpPr>
        <p:spPr/>
        <p:txBody>
          <a:bodyPr/>
          <a:lstStyle/>
          <a:p>
            <a:r>
              <a:rPr lang="sk-SK"/>
              <a:t>© 2020 EV3Lessons.com, Last edit 12/28/2019</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pPr/>
              <a:t>3</a:t>
            </a:fld>
            <a:endParaRPr lang="en-US" dirty="0"/>
          </a:p>
        </p:txBody>
      </p:sp>
      <p:sp>
        <p:nvSpPr>
          <p:cNvPr id="2" name="Title 1"/>
          <p:cNvSpPr>
            <a:spLocks noGrp="1"/>
          </p:cNvSpPr>
          <p:nvPr>
            <p:ph type="title"/>
          </p:nvPr>
        </p:nvSpPr>
        <p:spPr/>
        <p:txBody>
          <a:bodyPr/>
          <a:lstStyle/>
          <a:p>
            <a:r>
              <a:rPr lang="en-US" dirty="0"/>
              <a:t>Gyro Problem 2: Lag</a:t>
            </a:r>
          </a:p>
        </p:txBody>
      </p:sp>
    </p:spTree>
    <p:extLst>
      <p:ext uri="{BB962C8B-B14F-4D97-AF65-F5344CB8AC3E}">
        <p14:creationId xmlns:p14="http://schemas.microsoft.com/office/powerpoint/2010/main" val="1523858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sk-SK"/>
              <a:t>© 2020 EV3Lessons.com, Last edit 12/28/2019</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4</a:t>
            </a:fld>
            <a:endParaRPr lang="en-US"/>
          </a:p>
        </p:txBody>
      </p:sp>
      <p:sp>
        <p:nvSpPr>
          <p:cNvPr id="2" name="Title 1"/>
          <p:cNvSpPr>
            <a:spLocks noGrp="1"/>
          </p:cNvSpPr>
          <p:nvPr>
            <p:ph type="title"/>
          </p:nvPr>
        </p:nvSpPr>
        <p:spPr/>
        <p:txBody>
          <a:bodyPr/>
          <a:lstStyle/>
          <a:p>
            <a:r>
              <a:rPr lang="en-US" dirty="0"/>
              <a:t>Change Mode in Wait Block</a:t>
            </a:r>
          </a:p>
        </p:txBody>
      </p:sp>
      <p:sp>
        <p:nvSpPr>
          <p:cNvPr id="9" name="TextBox 8"/>
          <p:cNvSpPr txBox="1"/>
          <p:nvPr/>
        </p:nvSpPr>
        <p:spPr>
          <a:xfrm>
            <a:off x="199697" y="1912717"/>
            <a:ext cx="8367360" cy="2031325"/>
          </a:xfrm>
          <a:prstGeom prst="rect">
            <a:avLst/>
          </a:prstGeom>
          <a:noFill/>
        </p:spPr>
        <p:txBody>
          <a:bodyPr wrap="square" rtlCol="0">
            <a:spAutoFit/>
          </a:bodyPr>
          <a:lstStyle/>
          <a:p>
            <a:pPr marL="342900" indent="-342900">
              <a:buFont typeface="+mj-lt"/>
              <a:buAutoNum type="arabicPeriod"/>
            </a:pPr>
            <a:r>
              <a:rPr lang="en-US" dirty="0"/>
              <a:t>In this lesson we use the Wait Until Angle Is Block in the “changed more than" mode.</a:t>
            </a:r>
          </a:p>
          <a:p>
            <a:pPr marL="342900" indent="-342900">
              <a:buFont typeface="+mj-lt"/>
              <a:buAutoNum type="arabicPeriod"/>
            </a:pPr>
            <a:r>
              <a:rPr lang="en-US" dirty="0"/>
              <a:t>Advantages over Compare Mode (less than, greater than, exactly):</a:t>
            </a:r>
          </a:p>
          <a:p>
            <a:pPr marL="742950" lvl="1" indent="-285750">
              <a:buFont typeface="Arial" panose="020B0604020202020204" pitchFamily="34" charset="0"/>
              <a:buChar char="•"/>
            </a:pPr>
            <a:r>
              <a:rPr lang="en-US" dirty="0"/>
              <a:t>You do not need to reset the gyro beforehand</a:t>
            </a:r>
          </a:p>
          <a:p>
            <a:pPr marL="742950" lvl="1" indent="-285750">
              <a:buFont typeface="Arial" panose="020B0604020202020204" pitchFamily="34" charset="0"/>
              <a:buChar char="•"/>
            </a:pPr>
            <a:r>
              <a:rPr lang="en-US" dirty="0"/>
              <a:t>You can measure if the value has changed the target degrees by increasing or decreasing just by changing degrees from positive to negative (Don’t have to change the sign from greater than to less than also when turning left)</a:t>
            </a:r>
          </a:p>
        </p:txBody>
      </p:sp>
      <p:pic>
        <p:nvPicPr>
          <p:cNvPr id="11" name="Picture 10" descr="A screenshot of a cell phone&#10;&#10;Description automatically generated">
            <a:extLst>
              <a:ext uri="{FF2B5EF4-FFF2-40B4-BE49-F238E27FC236}">
                <a16:creationId xmlns:a16="http://schemas.microsoft.com/office/drawing/2014/main" id="{CF650C67-EA42-7847-84DA-F0137E36F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4833" y="4093368"/>
            <a:ext cx="4674331" cy="2194338"/>
          </a:xfrm>
          <a:prstGeom prst="rect">
            <a:avLst/>
          </a:prstGeom>
        </p:spPr>
      </p:pic>
    </p:spTree>
    <p:extLst>
      <p:ext uri="{BB962C8B-B14F-4D97-AF65-F5344CB8AC3E}">
        <p14:creationId xmlns:p14="http://schemas.microsoft.com/office/powerpoint/2010/main" val="752017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164" y="1818870"/>
            <a:ext cx="4863570" cy="4307294"/>
          </a:xfrm>
        </p:spPr>
        <p:txBody>
          <a:bodyPr>
            <a:normAutofit fontScale="70000" lnSpcReduction="20000"/>
          </a:bodyPr>
          <a:lstStyle/>
          <a:p>
            <a:pPr marL="0" indent="0">
              <a:buNone/>
            </a:pPr>
            <a:r>
              <a:rPr lang="en-US" dirty="0"/>
              <a:t>STEP 1: Create a simple Gyro Turn program that turns 90 degrees using the Wait for Gyro block in Change Mode</a:t>
            </a:r>
          </a:p>
          <a:p>
            <a:pPr marL="0" indent="0">
              <a:buNone/>
            </a:pPr>
            <a:r>
              <a:rPr lang="en-US" dirty="0"/>
              <a:t>STEP 2: Compensate for Lag</a:t>
            </a:r>
          </a:p>
          <a:p>
            <a:pPr marL="576263" indent="-228600">
              <a:buAutoNum type="alphaUcPeriod"/>
            </a:pPr>
            <a:r>
              <a:rPr lang="en-US" dirty="0"/>
              <a:t>Compensate for the lag by reducing the amount of angle to turn based on your robot (</a:t>
            </a:r>
            <a:r>
              <a:rPr lang="en-US" dirty="0" err="1"/>
              <a:t>e.g</a:t>
            </a:r>
            <a:r>
              <a:rPr lang="en-US" dirty="0"/>
              <a:t> 86 degrees instead of 90 degrees)</a:t>
            </a:r>
          </a:p>
          <a:p>
            <a:pPr marL="576263" indent="-228600">
              <a:buAutoNum type="alphaUcPeriod"/>
            </a:pPr>
            <a:r>
              <a:rPr lang="en-US" dirty="0"/>
              <a:t>Use a Math Block to create an automatic calculator to compensate for lag</a:t>
            </a:r>
          </a:p>
          <a:p>
            <a:pPr marL="0" indent="0">
              <a:buNone/>
            </a:pPr>
            <a:r>
              <a:rPr lang="en-US" dirty="0"/>
              <a:t>STEP 3: Create My Block</a:t>
            </a:r>
          </a:p>
          <a:p>
            <a:pPr marL="0" indent="0">
              <a:buNone/>
            </a:pPr>
            <a:r>
              <a:rPr lang="en-US" dirty="0"/>
              <a:t>STEP 4: Repeat the steps to make one for Left Turns vs. one for Right Turns.</a:t>
            </a:r>
          </a:p>
        </p:txBody>
      </p:sp>
      <p:sp>
        <p:nvSpPr>
          <p:cNvPr id="4" name="Footer Placeholder 3"/>
          <p:cNvSpPr>
            <a:spLocks noGrp="1"/>
          </p:cNvSpPr>
          <p:nvPr>
            <p:ph type="ftr" sz="quarter" idx="11"/>
          </p:nvPr>
        </p:nvSpPr>
        <p:spPr/>
        <p:txBody>
          <a:bodyPr/>
          <a:lstStyle/>
          <a:p>
            <a:r>
              <a:rPr lang="sk-SK"/>
              <a:t>© 2020 EV3Lessons.com, Last edit 12/28/2019</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5</a:t>
            </a:fld>
            <a:endParaRPr lang="en-US" dirty="0"/>
          </a:p>
        </p:txBody>
      </p:sp>
      <p:sp>
        <p:nvSpPr>
          <p:cNvPr id="2" name="Title 1"/>
          <p:cNvSpPr>
            <a:spLocks noGrp="1"/>
          </p:cNvSpPr>
          <p:nvPr>
            <p:ph type="title"/>
          </p:nvPr>
        </p:nvSpPr>
        <p:spPr/>
        <p:txBody>
          <a:bodyPr/>
          <a:lstStyle/>
          <a:p>
            <a:r>
              <a:rPr lang="en-US" dirty="0"/>
              <a:t>Gyro Turn in Four Easy Steps</a:t>
            </a:r>
          </a:p>
        </p:txBody>
      </p:sp>
      <p:sp>
        <p:nvSpPr>
          <p:cNvPr id="11" name="TextBox 10">
            <a:extLst>
              <a:ext uri="{FF2B5EF4-FFF2-40B4-BE49-F238E27FC236}">
                <a16:creationId xmlns:a16="http://schemas.microsoft.com/office/drawing/2014/main" id="{AAEDBDE5-A97E-E04F-BCA9-C4FE463A1C54}"/>
              </a:ext>
            </a:extLst>
          </p:cNvPr>
          <p:cNvSpPr txBox="1"/>
          <p:nvPr/>
        </p:nvSpPr>
        <p:spPr>
          <a:xfrm>
            <a:off x="5889171" y="6226629"/>
            <a:ext cx="184731" cy="369332"/>
          </a:xfrm>
          <a:prstGeom prst="rect">
            <a:avLst/>
          </a:prstGeom>
          <a:noFill/>
        </p:spPr>
        <p:txBody>
          <a:bodyPr wrap="none" rtlCol="0">
            <a:spAutoFit/>
          </a:bodyPr>
          <a:lstStyle/>
          <a:p>
            <a:endParaRPr lang="en-US" dirty="0"/>
          </a:p>
        </p:txBody>
      </p:sp>
      <p:pic>
        <p:nvPicPr>
          <p:cNvPr id="13" name="Picture 12" descr="A screenshot of a cell phone&#10;&#10;Description automatically generated">
            <a:extLst>
              <a:ext uri="{FF2B5EF4-FFF2-40B4-BE49-F238E27FC236}">
                <a16:creationId xmlns:a16="http://schemas.microsoft.com/office/drawing/2014/main" id="{3405D749-AB6D-9F45-B415-05ABED4CA6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6174" y="4399894"/>
            <a:ext cx="4642362" cy="663195"/>
          </a:xfrm>
          <a:prstGeom prst="rect">
            <a:avLst/>
          </a:prstGeom>
        </p:spPr>
      </p:pic>
      <p:pic>
        <p:nvPicPr>
          <p:cNvPr id="17" name="Picture 16" descr="A screenshot of a cell phone&#10;&#10;Description automatically generated">
            <a:extLst>
              <a:ext uri="{FF2B5EF4-FFF2-40B4-BE49-F238E27FC236}">
                <a16:creationId xmlns:a16="http://schemas.microsoft.com/office/drawing/2014/main" id="{A25EA711-3031-AC4D-804B-2D0BF6B717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2775" y="1818870"/>
            <a:ext cx="4041225" cy="1457491"/>
          </a:xfrm>
          <a:prstGeom prst="rect">
            <a:avLst/>
          </a:prstGeom>
        </p:spPr>
      </p:pic>
    </p:spTree>
    <p:extLst>
      <p:ext uri="{BB962C8B-B14F-4D97-AF65-F5344CB8AC3E}">
        <p14:creationId xmlns:p14="http://schemas.microsoft.com/office/powerpoint/2010/main" val="798568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screenshot of a cell phone&#10;&#10;Description automatically generated">
            <a:extLst>
              <a:ext uri="{FF2B5EF4-FFF2-40B4-BE49-F238E27FC236}">
                <a16:creationId xmlns:a16="http://schemas.microsoft.com/office/drawing/2014/main" id="{C22E1561-F550-F34E-8512-4FF4DF716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517" y="2738248"/>
            <a:ext cx="5681196" cy="2754991"/>
          </a:xfrm>
          <a:prstGeom prst="rect">
            <a:avLst/>
          </a:prstGeom>
        </p:spPr>
      </p:pic>
      <p:sp>
        <p:nvSpPr>
          <p:cNvPr id="4" name="Footer Placeholder 3"/>
          <p:cNvSpPr>
            <a:spLocks noGrp="1"/>
          </p:cNvSpPr>
          <p:nvPr>
            <p:ph type="ftr" sz="quarter" idx="11"/>
          </p:nvPr>
        </p:nvSpPr>
        <p:spPr/>
        <p:txBody>
          <a:bodyPr/>
          <a:lstStyle/>
          <a:p>
            <a:r>
              <a:rPr lang="sk-SK"/>
              <a:t>© 2020 EV3Lessons.com, Last edit 12/28/2019</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6</a:t>
            </a:fld>
            <a:endParaRPr lang="en-US" dirty="0"/>
          </a:p>
        </p:txBody>
      </p:sp>
      <p:sp>
        <p:nvSpPr>
          <p:cNvPr id="2" name="Title 1"/>
          <p:cNvSpPr>
            <a:spLocks noGrp="1"/>
          </p:cNvSpPr>
          <p:nvPr>
            <p:ph type="title"/>
          </p:nvPr>
        </p:nvSpPr>
        <p:spPr/>
        <p:txBody>
          <a:bodyPr/>
          <a:lstStyle/>
          <a:p>
            <a:r>
              <a:rPr lang="en-US"/>
              <a:t>Step 1: Simple Gyro Turn </a:t>
            </a:r>
            <a:endParaRPr lang="en-US" dirty="0"/>
          </a:p>
        </p:txBody>
      </p:sp>
      <p:sp>
        <p:nvSpPr>
          <p:cNvPr id="13" name="TextBox 12">
            <a:extLst>
              <a:ext uri="{FF2B5EF4-FFF2-40B4-BE49-F238E27FC236}">
                <a16:creationId xmlns:a16="http://schemas.microsoft.com/office/drawing/2014/main" id="{C222D838-C1CC-974B-9B9A-F402AF2C8E1C}"/>
              </a:ext>
            </a:extLst>
          </p:cNvPr>
          <p:cNvSpPr txBox="1"/>
          <p:nvPr/>
        </p:nvSpPr>
        <p:spPr>
          <a:xfrm>
            <a:off x="4508043" y="3628210"/>
            <a:ext cx="1369670" cy="369332"/>
          </a:xfrm>
          <a:prstGeom prst="rect">
            <a:avLst/>
          </a:prstGeom>
          <a:noFill/>
        </p:spPr>
        <p:txBody>
          <a:bodyPr wrap="none" rtlCol="0">
            <a:spAutoFit/>
          </a:bodyPr>
          <a:lstStyle/>
          <a:p>
            <a:r>
              <a:rPr lang="en-US" dirty="0"/>
              <a:t>Start turning</a:t>
            </a:r>
          </a:p>
        </p:txBody>
      </p:sp>
      <p:sp>
        <p:nvSpPr>
          <p:cNvPr id="14" name="TextBox 13">
            <a:extLst>
              <a:ext uri="{FF2B5EF4-FFF2-40B4-BE49-F238E27FC236}">
                <a16:creationId xmlns:a16="http://schemas.microsoft.com/office/drawing/2014/main" id="{AD5DCC7C-B95E-1843-BD59-A0FDF86EC109}"/>
              </a:ext>
            </a:extLst>
          </p:cNvPr>
          <p:cNvSpPr txBox="1"/>
          <p:nvPr/>
        </p:nvSpPr>
        <p:spPr>
          <a:xfrm>
            <a:off x="5877713" y="4115743"/>
            <a:ext cx="3168210" cy="646331"/>
          </a:xfrm>
          <a:prstGeom prst="rect">
            <a:avLst/>
          </a:prstGeom>
          <a:noFill/>
        </p:spPr>
        <p:txBody>
          <a:bodyPr wrap="square" rtlCol="0">
            <a:spAutoFit/>
          </a:bodyPr>
          <a:lstStyle/>
          <a:p>
            <a:r>
              <a:rPr lang="en-US" dirty="0"/>
              <a:t>Wait until the angle has changed by 90 degrees</a:t>
            </a:r>
          </a:p>
        </p:txBody>
      </p:sp>
      <p:sp>
        <p:nvSpPr>
          <p:cNvPr id="17" name="TextBox 16">
            <a:extLst>
              <a:ext uri="{FF2B5EF4-FFF2-40B4-BE49-F238E27FC236}">
                <a16:creationId xmlns:a16="http://schemas.microsoft.com/office/drawing/2014/main" id="{124E8C29-12B7-A341-AAA4-8E5A2340E4E9}"/>
              </a:ext>
            </a:extLst>
          </p:cNvPr>
          <p:cNvSpPr txBox="1"/>
          <p:nvPr/>
        </p:nvSpPr>
        <p:spPr>
          <a:xfrm>
            <a:off x="2015086" y="4800213"/>
            <a:ext cx="1346202" cy="369332"/>
          </a:xfrm>
          <a:prstGeom prst="rect">
            <a:avLst/>
          </a:prstGeom>
          <a:noFill/>
        </p:spPr>
        <p:txBody>
          <a:bodyPr wrap="none" rtlCol="0">
            <a:spAutoFit/>
          </a:bodyPr>
          <a:lstStyle/>
          <a:p>
            <a:r>
              <a:rPr lang="en-US" dirty="0"/>
              <a:t>Stop turning</a:t>
            </a:r>
          </a:p>
        </p:txBody>
      </p:sp>
    </p:spTree>
    <p:extLst>
      <p:ext uri="{BB962C8B-B14F-4D97-AF65-F5344CB8AC3E}">
        <p14:creationId xmlns:p14="http://schemas.microsoft.com/office/powerpoint/2010/main" val="358182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sk-SK"/>
              <a:t>© 2020 EV3Lessons.com, Last edit 12/28/2019</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7</a:t>
            </a:fld>
            <a:endParaRPr lang="en-US" dirty="0"/>
          </a:p>
        </p:txBody>
      </p:sp>
      <p:sp>
        <p:nvSpPr>
          <p:cNvPr id="2" name="Title 1"/>
          <p:cNvSpPr>
            <a:spLocks noGrp="1"/>
          </p:cNvSpPr>
          <p:nvPr>
            <p:ph type="title"/>
          </p:nvPr>
        </p:nvSpPr>
        <p:spPr/>
        <p:txBody>
          <a:bodyPr/>
          <a:lstStyle/>
          <a:p>
            <a:r>
              <a:rPr lang="en-US"/>
              <a:t>Step 2A: Dealing with Lag</a:t>
            </a:r>
            <a:endParaRPr lang="en-US" dirty="0"/>
          </a:p>
        </p:txBody>
      </p:sp>
      <p:pic>
        <p:nvPicPr>
          <p:cNvPr id="5" name="Picture 4">
            <a:extLst>
              <a:ext uri="{FF2B5EF4-FFF2-40B4-BE49-F238E27FC236}">
                <a16:creationId xmlns:a16="http://schemas.microsoft.com/office/drawing/2014/main" id="{762B13E3-9EE2-F643-8D74-CC5629426161}"/>
              </a:ext>
            </a:extLst>
          </p:cNvPr>
          <p:cNvPicPr>
            <a:picLocks noChangeAspect="1"/>
          </p:cNvPicPr>
          <p:nvPr/>
        </p:nvPicPr>
        <p:blipFill>
          <a:blip r:embed="rId2"/>
          <a:stretch>
            <a:fillRect/>
          </a:stretch>
        </p:blipFill>
        <p:spPr>
          <a:xfrm>
            <a:off x="167040" y="2764971"/>
            <a:ext cx="5749871" cy="2743200"/>
          </a:xfrm>
          <a:prstGeom prst="rect">
            <a:avLst/>
          </a:prstGeom>
        </p:spPr>
      </p:pic>
      <p:sp>
        <p:nvSpPr>
          <p:cNvPr id="8" name="TextBox 7">
            <a:extLst>
              <a:ext uri="{FF2B5EF4-FFF2-40B4-BE49-F238E27FC236}">
                <a16:creationId xmlns:a16="http://schemas.microsoft.com/office/drawing/2014/main" id="{D15B68E1-DF3F-364B-AAB8-A96106E8989C}"/>
              </a:ext>
            </a:extLst>
          </p:cNvPr>
          <p:cNvSpPr txBox="1"/>
          <p:nvPr/>
        </p:nvSpPr>
        <p:spPr>
          <a:xfrm>
            <a:off x="4547241" y="3624637"/>
            <a:ext cx="1369670" cy="369332"/>
          </a:xfrm>
          <a:prstGeom prst="rect">
            <a:avLst/>
          </a:prstGeom>
          <a:noFill/>
        </p:spPr>
        <p:txBody>
          <a:bodyPr wrap="none" rtlCol="0">
            <a:spAutoFit/>
          </a:bodyPr>
          <a:lstStyle/>
          <a:p>
            <a:r>
              <a:rPr lang="en-US" dirty="0"/>
              <a:t>Start turning</a:t>
            </a:r>
          </a:p>
        </p:txBody>
      </p:sp>
      <p:sp>
        <p:nvSpPr>
          <p:cNvPr id="9" name="TextBox 8">
            <a:extLst>
              <a:ext uri="{FF2B5EF4-FFF2-40B4-BE49-F238E27FC236}">
                <a16:creationId xmlns:a16="http://schemas.microsoft.com/office/drawing/2014/main" id="{94495114-B606-2A47-A7C2-8BE39210A817}"/>
              </a:ext>
            </a:extLst>
          </p:cNvPr>
          <p:cNvSpPr txBox="1"/>
          <p:nvPr/>
        </p:nvSpPr>
        <p:spPr>
          <a:xfrm>
            <a:off x="6051990" y="3631783"/>
            <a:ext cx="3168210" cy="1754326"/>
          </a:xfrm>
          <a:prstGeom prst="rect">
            <a:avLst/>
          </a:prstGeom>
          <a:noFill/>
        </p:spPr>
        <p:txBody>
          <a:bodyPr wrap="square" rtlCol="0">
            <a:spAutoFit/>
          </a:bodyPr>
          <a:lstStyle/>
          <a:p>
            <a:r>
              <a:rPr lang="en-US" dirty="0"/>
              <a:t>Wait until the angle has changed by 86 degrees. The robot will actually turn 90 degrees, but because of lag, it will read 86 when it has turned 90.</a:t>
            </a:r>
          </a:p>
        </p:txBody>
      </p:sp>
      <p:sp>
        <p:nvSpPr>
          <p:cNvPr id="10" name="TextBox 9">
            <a:extLst>
              <a:ext uri="{FF2B5EF4-FFF2-40B4-BE49-F238E27FC236}">
                <a16:creationId xmlns:a16="http://schemas.microsoft.com/office/drawing/2014/main" id="{7C0F84C4-D950-6A4B-9EB8-18975A3FA62C}"/>
              </a:ext>
            </a:extLst>
          </p:cNvPr>
          <p:cNvSpPr txBox="1"/>
          <p:nvPr/>
        </p:nvSpPr>
        <p:spPr>
          <a:xfrm>
            <a:off x="2122247" y="4846169"/>
            <a:ext cx="1346202" cy="369332"/>
          </a:xfrm>
          <a:prstGeom prst="rect">
            <a:avLst/>
          </a:prstGeom>
          <a:noFill/>
        </p:spPr>
        <p:txBody>
          <a:bodyPr wrap="none" rtlCol="0">
            <a:spAutoFit/>
          </a:bodyPr>
          <a:lstStyle/>
          <a:p>
            <a:r>
              <a:rPr lang="en-US" dirty="0"/>
              <a:t>Stop turning</a:t>
            </a:r>
          </a:p>
        </p:txBody>
      </p:sp>
    </p:spTree>
    <p:extLst>
      <p:ext uri="{BB962C8B-B14F-4D97-AF65-F5344CB8AC3E}">
        <p14:creationId xmlns:p14="http://schemas.microsoft.com/office/powerpoint/2010/main" val="317730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sk-SK"/>
              <a:t>© 2020 EV3Lessons.com, Last edit 12/28/2019</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8</a:t>
            </a:fld>
            <a:endParaRPr lang="en-US"/>
          </a:p>
        </p:txBody>
      </p:sp>
      <p:sp>
        <p:nvSpPr>
          <p:cNvPr id="2" name="Title 1"/>
          <p:cNvSpPr>
            <a:spLocks noGrp="1"/>
          </p:cNvSpPr>
          <p:nvPr>
            <p:ph type="title"/>
          </p:nvPr>
        </p:nvSpPr>
        <p:spPr/>
        <p:txBody>
          <a:bodyPr>
            <a:normAutofit/>
          </a:bodyPr>
          <a:lstStyle/>
          <a:p>
            <a:r>
              <a:rPr lang="en-US" dirty="0"/>
              <a:t>Step 2B: Automatically Correct for Lag</a:t>
            </a:r>
          </a:p>
        </p:txBody>
      </p:sp>
      <p:pic>
        <p:nvPicPr>
          <p:cNvPr id="3" name="Picture 2">
            <a:extLst>
              <a:ext uri="{FF2B5EF4-FFF2-40B4-BE49-F238E27FC236}">
                <a16:creationId xmlns:a16="http://schemas.microsoft.com/office/drawing/2014/main" id="{B33D8354-449D-3743-A8BF-0AF2F7FAF043}"/>
              </a:ext>
            </a:extLst>
          </p:cNvPr>
          <p:cNvPicPr>
            <a:picLocks noChangeAspect="1"/>
          </p:cNvPicPr>
          <p:nvPr/>
        </p:nvPicPr>
        <p:blipFill>
          <a:blip r:embed="rId2"/>
          <a:stretch>
            <a:fillRect/>
          </a:stretch>
        </p:blipFill>
        <p:spPr>
          <a:xfrm>
            <a:off x="199698" y="2917674"/>
            <a:ext cx="6183410" cy="2660650"/>
          </a:xfrm>
          <a:prstGeom prst="rect">
            <a:avLst/>
          </a:prstGeom>
        </p:spPr>
      </p:pic>
      <p:sp>
        <p:nvSpPr>
          <p:cNvPr id="9" name="TextBox 8">
            <a:extLst>
              <a:ext uri="{FF2B5EF4-FFF2-40B4-BE49-F238E27FC236}">
                <a16:creationId xmlns:a16="http://schemas.microsoft.com/office/drawing/2014/main" id="{D88CCDDD-572D-C343-879E-4F24887B5551}"/>
              </a:ext>
            </a:extLst>
          </p:cNvPr>
          <p:cNvSpPr txBox="1"/>
          <p:nvPr/>
        </p:nvSpPr>
        <p:spPr>
          <a:xfrm>
            <a:off x="6487886" y="3270000"/>
            <a:ext cx="2656113" cy="2308324"/>
          </a:xfrm>
          <a:prstGeom prst="rect">
            <a:avLst/>
          </a:prstGeom>
          <a:noFill/>
        </p:spPr>
        <p:txBody>
          <a:bodyPr wrap="square" rtlCol="0">
            <a:spAutoFit/>
          </a:bodyPr>
          <a:lstStyle/>
          <a:p>
            <a:r>
              <a:rPr lang="en-US" dirty="0"/>
              <a:t>Math Block was added to automatically correct for lag. The user can type how many degrees they want the robot to go and it will compute the correct number to deal with lag (in this case 86)</a:t>
            </a:r>
          </a:p>
        </p:txBody>
      </p:sp>
    </p:spTree>
    <p:extLst>
      <p:ext uri="{BB962C8B-B14F-4D97-AF65-F5344CB8AC3E}">
        <p14:creationId xmlns:p14="http://schemas.microsoft.com/office/powerpoint/2010/main" val="668171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sk-SK"/>
              <a:t>© 2020 EV3Lessons.com, Last edit 12/28/2019</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9</a:t>
            </a:fld>
            <a:endParaRPr lang="en-US" dirty="0"/>
          </a:p>
        </p:txBody>
      </p:sp>
      <p:sp>
        <p:nvSpPr>
          <p:cNvPr id="2" name="Title 1"/>
          <p:cNvSpPr>
            <a:spLocks noGrp="1"/>
          </p:cNvSpPr>
          <p:nvPr>
            <p:ph type="title"/>
          </p:nvPr>
        </p:nvSpPr>
        <p:spPr/>
        <p:txBody>
          <a:bodyPr>
            <a:normAutofit/>
          </a:bodyPr>
          <a:lstStyle/>
          <a:p>
            <a:r>
              <a:rPr lang="en-US" dirty="0"/>
              <a:t>Step 3A: Create a My Block</a:t>
            </a:r>
          </a:p>
        </p:txBody>
      </p:sp>
      <p:sp>
        <p:nvSpPr>
          <p:cNvPr id="11" name="TextBox 10"/>
          <p:cNvSpPr txBox="1"/>
          <p:nvPr/>
        </p:nvSpPr>
        <p:spPr>
          <a:xfrm>
            <a:off x="540329" y="1875281"/>
            <a:ext cx="3178206" cy="3416320"/>
          </a:xfrm>
          <a:prstGeom prst="rect">
            <a:avLst/>
          </a:prstGeom>
          <a:noFill/>
        </p:spPr>
        <p:txBody>
          <a:bodyPr wrap="square" rtlCol="0">
            <a:spAutoFit/>
          </a:bodyPr>
          <a:lstStyle/>
          <a:p>
            <a:r>
              <a:rPr lang="en-US" sz="2400" dirty="0"/>
              <a:t>Add 2 inputs for degrees and one for speed and corresponding labels</a:t>
            </a:r>
          </a:p>
          <a:p>
            <a:endParaRPr lang="en-US" sz="2400" dirty="0">
              <a:solidFill>
                <a:srgbClr val="00B050"/>
              </a:solidFill>
            </a:endParaRPr>
          </a:p>
          <a:p>
            <a:r>
              <a:rPr lang="en-US" sz="2400" dirty="0"/>
              <a:t>Refer to the My Blocks with Inputs &amp; Outputs lesson if you need help setting up the My Block</a:t>
            </a:r>
            <a:endParaRPr lang="en-US" sz="2400" dirty="0">
              <a:solidFill>
                <a:srgbClr val="00B050"/>
              </a:solidFill>
            </a:endParaRPr>
          </a:p>
        </p:txBody>
      </p:sp>
      <p:pic>
        <p:nvPicPr>
          <p:cNvPr id="7" name="Picture 6" descr="A screenshot of a cell phone&#10;&#10;Description automatically generated">
            <a:extLst>
              <a:ext uri="{FF2B5EF4-FFF2-40B4-BE49-F238E27FC236}">
                <a16:creationId xmlns:a16="http://schemas.microsoft.com/office/drawing/2014/main" id="{6AEA745D-2B53-2A43-9A53-AA9A6DA7F9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9271" y="2302147"/>
            <a:ext cx="5404729" cy="2562587"/>
          </a:xfrm>
          <a:prstGeom prst="rect">
            <a:avLst/>
          </a:prstGeom>
        </p:spPr>
      </p:pic>
    </p:spTree>
    <p:extLst>
      <p:ext uri="{BB962C8B-B14F-4D97-AF65-F5344CB8AC3E}">
        <p14:creationId xmlns:p14="http://schemas.microsoft.com/office/powerpoint/2010/main" val="3806522717"/>
      </p:ext>
    </p:extLst>
  </p:cSld>
  <p:clrMapOvr>
    <a:masterClrMapping/>
  </p:clrMapOvr>
</p:sld>
</file>

<file path=ppt/theme/theme1.xml><?xml version="1.0" encoding="utf-8"?>
<a:theme xmlns:a="http://schemas.openxmlformats.org/drawingml/2006/main" name="advanced">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dvanced" id="{90896108-50DE-FE4A-B182-456CF756ABD8}" vid="{7A7CEA50-AD81-7D48-98DE-F95E5886FB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advanced</Template>
  <TotalTime>3618</TotalTime>
  <Words>796</Words>
  <Application>Microsoft Macintosh PowerPoint</Application>
  <PresentationFormat>On-screen Show (4:3)</PresentationFormat>
  <Paragraphs>86</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Helvetica Neue</vt:lpstr>
      <vt:lpstr>Wingdings</vt:lpstr>
      <vt:lpstr>advanced</vt:lpstr>
      <vt:lpstr>EV3 Classroom: Gyro Turns</vt:lpstr>
      <vt:lpstr>Lesson Objectives</vt:lpstr>
      <vt:lpstr>Gyro Problem 2: Lag</vt:lpstr>
      <vt:lpstr>Change Mode in Wait Block</vt:lpstr>
      <vt:lpstr>Gyro Turn in Four Easy Steps</vt:lpstr>
      <vt:lpstr>Step 1: Simple Gyro Turn </vt:lpstr>
      <vt:lpstr>Step 2A: Dealing with Lag</vt:lpstr>
      <vt:lpstr>Step 2B: Automatically Correct for Lag</vt:lpstr>
      <vt:lpstr>Step 3A: Create a My Block</vt:lpstr>
      <vt:lpstr>Step 3B: Add Blocks Under Define Block</vt:lpstr>
      <vt:lpstr>Step 4: Create Turn Left My Block</vt:lpstr>
      <vt:lpstr>Using the My Block</vt:lpstr>
      <vt:lpstr>Discussion</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Gyro Turns</dc:title>
  <dc:creator>Sanjay Seshan</dc:creator>
  <cp:lastModifiedBy>Srinivasan Seshan</cp:lastModifiedBy>
  <cp:revision>107</cp:revision>
  <cp:lastPrinted>2015-12-20T02:25:48Z</cp:lastPrinted>
  <dcterms:created xsi:type="dcterms:W3CDTF">2014-10-28T21:59:38Z</dcterms:created>
  <dcterms:modified xsi:type="dcterms:W3CDTF">2019-12-29T01:05:11Z</dcterms:modified>
</cp:coreProperties>
</file>