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</p:sldMasterIdLst>
  <p:notesMasterIdLst>
    <p:notesMasterId r:id="rId13"/>
  </p:notesMasterIdLst>
  <p:handoutMasterIdLst>
    <p:handoutMasterId r:id="rId14"/>
  </p:handoutMasterIdLst>
  <p:sldIdLst>
    <p:sldId id="289" r:id="rId4"/>
    <p:sldId id="275" r:id="rId5"/>
    <p:sldId id="282" r:id="rId6"/>
    <p:sldId id="285" r:id="rId7"/>
    <p:sldId id="283" r:id="rId8"/>
    <p:sldId id="286" r:id="rId9"/>
    <p:sldId id="284" r:id="rId10"/>
    <p:sldId id="280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5" autoAdjust="0"/>
    <p:restoredTop sz="94548"/>
  </p:normalViewPr>
  <p:slideViewPr>
    <p:cSldViewPr snapToGrid="0" snapToObjects="1">
      <p:cViewPr varScale="1">
        <p:scale>
          <a:sx n="143" d="100"/>
          <a:sy n="143" d="100"/>
        </p:scale>
        <p:origin x="9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0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C7B3-48C9-F248-9388-3CBAB01D0BEA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01CD-51C7-F14E-AA0A-C038EAAB9DC3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24DB-9634-1F48-ABAE-8BC92970E6F2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2E4F-EA2E-3346-833F-5D4C78814BDD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2C40-F5B1-7F4D-8AD7-DF6721EE7D0C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7E25-7962-7D48-86F4-439AA9A511E0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2F4D-EA4F-3E40-86B1-80FF8CCFE754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EE08-879E-1F4F-9B4A-BE9704D01B87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2D7D-60CF-A344-8C41-E8D2B5888BFE}" type="datetime1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1F5A-50E0-9F49-A799-584E2CB5C5FF}" type="datetime1">
              <a:rPr lang="en-US" smtClean="0"/>
              <a:t>12/25/19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8A9F-572D-A74C-8B07-392BEC92E1DB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1E7C-AA7F-D74F-9363-DC7254EDE574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297E-5778-3C42-8D03-9EF518E70386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5342-FBCC-344B-9DBA-BB86BDDC72A3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BE54-47BA-1845-8308-D5D7EF822F55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235B-6507-4847-A11C-6B317EF9C63F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2844-70B6-354C-8F89-369CE82D44CE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61E0-0AE6-1440-82BB-53FE55501C0C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C1EE-CA83-EA44-A62C-F54AC515CC38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D3DB-A2F7-6E46-AFF2-D94EE4864771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1305-B4BA-C142-939C-2875058E2470}" type="datetime1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C028-167F-1D43-94C7-5F33CF7E3321}" type="datetime1">
              <a:rPr lang="en-US" smtClean="0"/>
              <a:t>12/25/19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54AE-2DE5-2146-8FBA-D864DDAD90AE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341D-5CE7-E246-AD4E-F1B3EF9F2A28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A44F-C0A4-2345-916A-A765823050D0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AF49-3ED3-2449-A0F8-AE0F565943BE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E4EA-033F-AE4F-9200-F4B69C3D7482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D8AF-19AF-2441-AD43-1ED8DAE87174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06B1-2F81-6541-A3EE-15B09C897731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4F0-C7D5-B048-A952-B2664247314C}" type="datetime1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F2D-65F4-034A-A7CC-71543C44F259}" type="datetime1">
              <a:rPr lang="en-US" smtClean="0"/>
              <a:t>12/25/19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D663-8313-0E47-836A-F74C2A7854CF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B703-6759-8D4D-9FDF-66F009418501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378AD8A-3300-0242-BE45-73836CB6D3DC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5BCCB7F-EA31-334B-A71F-2C53E53F4162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DDD47-AF0A-EB4B-872E-9E9733ED0AF1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3283789"/>
            <a:ext cx="6858000" cy="914400"/>
          </a:xfrm>
        </p:spPr>
        <p:txBody>
          <a:bodyPr/>
          <a:lstStyle/>
          <a:p>
            <a:r>
              <a:rPr lang="en-US" dirty="0"/>
              <a:t>EV3 Classroom: </a:t>
            </a:r>
          </a:p>
          <a:p>
            <a:r>
              <a:rPr lang="en-US" dirty="0"/>
              <a:t>Picking Up and Moving an Object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E014A4-5E72-214F-BAC1-D8CAF8943954}"/>
              </a:ext>
            </a:extLst>
          </p:cNvPr>
          <p:cNvSpPr txBox="1">
            <a:spLocks/>
          </p:cNvSpPr>
          <p:nvPr/>
        </p:nvSpPr>
        <p:spPr>
          <a:xfrm>
            <a:off x="4868091" y="272833"/>
            <a:ext cx="3897684" cy="1598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BEGINNER PROGRAMMING LESSON</a:t>
            </a:r>
            <a:endParaRPr lang="en-US" sz="32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85CBB0-B6ED-F44E-9A25-858ABCAF2D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7" t="7031" r="4033" b="8124"/>
          <a:stretch/>
        </p:blipFill>
        <p:spPr>
          <a:xfrm>
            <a:off x="129863" y="209018"/>
            <a:ext cx="4442137" cy="1673443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10EE50DC-B606-A446-8405-80E110820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20" y="4883748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how to program a robot to move an attachment arm – a powered attachment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how to make useful attachments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Tool: Motor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63" y="1109406"/>
            <a:ext cx="3807386" cy="504965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You can use the Large EV3 Motor or the Medium EV3 Motor for attachment arms</a:t>
            </a:r>
          </a:p>
          <a:p>
            <a:r>
              <a:rPr lang="en-US" dirty="0"/>
              <a:t>Move Steering vs. Motor Block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For moving your wheels you should use a Move Steering Block that syncs both wheel motors </a:t>
            </a:r>
            <a:r>
              <a:rPr lang="en-US" i="1" dirty="0"/>
              <a:t>(see Intermediate lesson called Move Blocks to learn about sync)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For moving your attachment your arm, use Motor Blocks </a:t>
            </a:r>
            <a:r>
              <a:rPr lang="en-US" dirty="0"/>
              <a:t>because you don’t need to sync your motors.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In EV3 Classroom, there is no difference between a Medium and Large Motor Block. Just pick the port the motor is connected to.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4550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1296" y="4482680"/>
            <a:ext cx="1936953" cy="1452715"/>
          </a:xfrm>
          <a:prstGeom prst="rect">
            <a:avLst/>
          </a:prstGeom>
        </p:spPr>
      </p:pic>
      <p:pic>
        <p:nvPicPr>
          <p:cNvPr id="7" name="Picture 6" descr="45502_713x380_MainProduct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3146" y="1867330"/>
            <a:ext cx="2375104" cy="18075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288484-661B-464E-8AC9-1B8588DD4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5674" y="1109405"/>
            <a:ext cx="2157472" cy="544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 Medium Motor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81" y="1472977"/>
            <a:ext cx="5106993" cy="4796695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Attach a medium motor to Port A or a large motor to Port D as needed</a:t>
            </a:r>
          </a:p>
          <a:p>
            <a:pPr marL="803275" lvl="1" indent="-342900">
              <a:buFont typeface="Arial"/>
              <a:buChar char="•"/>
            </a:pPr>
            <a:r>
              <a:rPr lang="en-US" dirty="0"/>
              <a:t>This is a generic set-up for the EV3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Construct an attachment that can pick up or grab a hoop (object)</a:t>
            </a:r>
          </a:p>
          <a:p>
            <a:pPr marL="803275" lvl="1" indent="-342900">
              <a:buFont typeface="Arial"/>
              <a:buChar char="•"/>
            </a:pPr>
            <a:r>
              <a:rPr lang="en-US" dirty="0"/>
              <a:t>Look at the two examples on the right. They use the </a:t>
            </a:r>
            <a:r>
              <a:rPr lang="en-US" dirty="0" err="1"/>
              <a:t>DroidBot’s</a:t>
            </a:r>
            <a:r>
              <a:rPr lang="en-US" dirty="0"/>
              <a:t> SNAP attachment</a:t>
            </a:r>
          </a:p>
          <a:p>
            <a:pPr marL="803275" lvl="1" indent="-342900">
              <a:buFont typeface="Arial"/>
              <a:buChar char="•"/>
            </a:pPr>
            <a:r>
              <a:rPr lang="en-US" dirty="0" err="1"/>
              <a:t>DroidBot’s</a:t>
            </a:r>
            <a:r>
              <a:rPr lang="en-US" dirty="0"/>
              <a:t> build instructions are available on the Robot Design page of EV3Lessons.com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 descr="IMG_227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410" y="1404042"/>
            <a:ext cx="3019379" cy="2264534"/>
          </a:xfrm>
          <a:prstGeom prst="rect">
            <a:avLst/>
          </a:prstGeom>
        </p:spPr>
      </p:pic>
      <p:pic>
        <p:nvPicPr>
          <p:cNvPr id="10" name="Picture 9" descr="IMG_227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410" y="3796951"/>
            <a:ext cx="3019379" cy="226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Up and Move Object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595" y="1881448"/>
            <a:ext cx="4723621" cy="3992563"/>
          </a:xfrm>
        </p:spPr>
        <p:txBody>
          <a:bodyPr>
            <a:normAutofit/>
          </a:bodyPr>
          <a:lstStyle/>
          <a:p>
            <a:r>
              <a:rPr lang="en-US" dirty="0"/>
              <a:t>From the start line, move up to the black line</a:t>
            </a:r>
          </a:p>
          <a:p>
            <a:r>
              <a:rPr lang="en-US" dirty="0"/>
              <a:t>Pick up the object and bring it back to the start line</a:t>
            </a:r>
          </a:p>
          <a:p>
            <a:r>
              <a:rPr lang="en-US" dirty="0"/>
              <a:t>You can have the robot turn to come back or simply move backwards</a:t>
            </a:r>
          </a:p>
          <a:p>
            <a:r>
              <a:rPr lang="en-US" dirty="0"/>
              <a:t>You can make the object a cube to grab (as in the Core EV3 kit) or an item with a loop on top depending upon the pieces you have available.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6811292" y="765465"/>
            <a:ext cx="181371" cy="3486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889366" y="4186176"/>
            <a:ext cx="182880" cy="34866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lock Arc 9"/>
          <p:cNvSpPr/>
          <p:nvPr/>
        </p:nvSpPr>
        <p:spPr>
          <a:xfrm>
            <a:off x="6711700" y="1605008"/>
            <a:ext cx="383369" cy="599088"/>
          </a:xfrm>
          <a:prstGeom prst="blockArc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nip Same Side Corner Rectangle 8"/>
          <p:cNvSpPr/>
          <p:nvPr/>
        </p:nvSpPr>
        <p:spPr>
          <a:xfrm>
            <a:off x="6711700" y="1881448"/>
            <a:ext cx="383369" cy="382548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663770" y="2779206"/>
            <a:ext cx="1" cy="28875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62786" y="2779206"/>
            <a:ext cx="0" cy="28875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328308" y="1497168"/>
            <a:ext cx="1158455" cy="111429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442126" y="3242636"/>
            <a:ext cx="447957" cy="569135"/>
            <a:chOff x="4217082" y="3486667"/>
            <a:chExt cx="447957" cy="569135"/>
          </a:xfrm>
        </p:grpSpPr>
        <p:sp>
          <p:nvSpPr>
            <p:cNvPr id="20" name="Oval 1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10800000">
            <a:off x="7023169" y="4046765"/>
            <a:ext cx="447957" cy="569135"/>
            <a:chOff x="4217082" y="3486667"/>
            <a:chExt cx="447957" cy="569135"/>
          </a:xfrm>
        </p:grpSpPr>
        <p:sp>
          <p:nvSpPr>
            <p:cNvPr id="25" name="Oval 2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560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68A6B-287D-F943-A35D-73ED9BBB8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6" y="1042775"/>
            <a:ext cx="5420174" cy="5333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147E5D-B764-474E-AB13-32AFAC10FF7C}"/>
              </a:ext>
            </a:extLst>
          </p:cNvPr>
          <p:cNvSpPr txBox="1"/>
          <p:nvPr/>
        </p:nvSpPr>
        <p:spPr>
          <a:xfrm>
            <a:off x="5861500" y="1783131"/>
            <a:ext cx="270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forward until a black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C9772-DAF7-9245-8608-5625D861FEF6}"/>
              </a:ext>
            </a:extLst>
          </p:cNvPr>
          <p:cNvSpPr txBox="1"/>
          <p:nvPr/>
        </p:nvSpPr>
        <p:spPr>
          <a:xfrm>
            <a:off x="5861500" y="2782669"/>
            <a:ext cx="270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at the line and pick up an object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C7F62-0965-9844-BB52-1BED36D83811}"/>
              </a:ext>
            </a:extLst>
          </p:cNvPr>
          <p:cNvSpPr txBox="1"/>
          <p:nvPr/>
        </p:nvSpPr>
        <p:spPr>
          <a:xfrm>
            <a:off x="5861500" y="3825444"/>
            <a:ext cx="270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backwards until the green 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1B2E70-E071-5C44-B35B-68DCCDFDD11E}"/>
              </a:ext>
            </a:extLst>
          </p:cNvPr>
          <p:cNvSpPr txBox="1"/>
          <p:nvPr/>
        </p:nvSpPr>
        <p:spPr>
          <a:xfrm>
            <a:off x="5861500" y="5042728"/>
            <a:ext cx="270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and end program</a:t>
            </a:r>
          </a:p>
        </p:txBody>
      </p:sp>
    </p:spTree>
    <p:extLst>
      <p:ext uri="{BB962C8B-B14F-4D97-AF65-F5344CB8AC3E}">
        <p14:creationId xmlns:p14="http://schemas.microsoft.com/office/powerpoint/2010/main" val="10586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562504" y="1334331"/>
            <a:ext cx="5199212" cy="485689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 to the Grocery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60" y="1747134"/>
            <a:ext cx="3453704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Start at Home and drive to the grocery store</a:t>
            </a:r>
          </a:p>
          <a:p>
            <a:pPr marL="0" indent="0">
              <a:buNone/>
            </a:pPr>
            <a:r>
              <a:rPr lang="en-US" dirty="0"/>
              <a:t>2. Have your robot turn and backup/reverse into the parking space</a:t>
            </a:r>
          </a:p>
          <a:p>
            <a:pPr marL="0" indent="0">
              <a:buNone/>
            </a:pPr>
            <a:r>
              <a:rPr lang="en-US" dirty="0"/>
              <a:t>3. Stop to pick up groceries</a:t>
            </a:r>
          </a:p>
          <a:p>
            <a:pPr marL="0" indent="0">
              <a:buNone/>
            </a:pPr>
            <a:r>
              <a:rPr lang="en-US" dirty="0"/>
              <a:t>4. Return home using the short cut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7521356" y="1146309"/>
            <a:ext cx="844704" cy="147835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4894692" y="5422517"/>
            <a:ext cx="311524" cy="10015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8634" y="5231121"/>
            <a:ext cx="891032" cy="960104"/>
          </a:xfrm>
          <a:prstGeom prst="rect">
            <a:avLst/>
          </a:prstGeom>
        </p:spPr>
      </p:pic>
      <p:pic>
        <p:nvPicPr>
          <p:cNvPr id="16" name="Picture 15" descr="se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5673" y="1576695"/>
            <a:ext cx="586256" cy="617583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4850380" y="1893284"/>
            <a:ext cx="0" cy="378974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787745" y="3292480"/>
            <a:ext cx="383369" cy="658988"/>
            <a:chOff x="6924642" y="1893106"/>
            <a:chExt cx="383369" cy="658988"/>
          </a:xfrm>
        </p:grpSpPr>
        <p:sp>
          <p:nvSpPr>
            <p:cNvPr id="8" name="Block Arc 7"/>
            <p:cNvSpPr/>
            <p:nvPr/>
          </p:nvSpPr>
          <p:spPr>
            <a:xfrm>
              <a:off x="6924642" y="1893106"/>
              <a:ext cx="383369" cy="599088"/>
            </a:xfrm>
            <a:prstGeom prst="blockArc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Snip Same Side Corner Rectangle 8"/>
            <p:cNvSpPr/>
            <p:nvPr/>
          </p:nvSpPr>
          <p:spPr>
            <a:xfrm>
              <a:off x="6924642" y="2169546"/>
              <a:ext cx="383369" cy="382548"/>
            </a:xfrm>
            <a:prstGeom prst="snip2Same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V="1">
            <a:off x="7953239" y="2307839"/>
            <a:ext cx="1" cy="91143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347576" y="1893284"/>
            <a:ext cx="1856954" cy="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347576" y="3698253"/>
            <a:ext cx="2132502" cy="197697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580556" y="3219273"/>
            <a:ext cx="74536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477697" y="1893284"/>
            <a:ext cx="74536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606086" y="3872212"/>
            <a:ext cx="447957" cy="569135"/>
            <a:chOff x="4217082" y="3486667"/>
            <a:chExt cx="447957" cy="569135"/>
          </a:xfrm>
        </p:grpSpPr>
        <p:sp>
          <p:nvSpPr>
            <p:cNvPr id="49" name="Oval 48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6200000">
            <a:off x="6499154" y="1622075"/>
            <a:ext cx="447957" cy="569135"/>
            <a:chOff x="4217082" y="3486667"/>
            <a:chExt cx="447957" cy="569135"/>
          </a:xfrm>
        </p:grpSpPr>
        <p:sp>
          <p:nvSpPr>
            <p:cNvPr id="55" name="Oval 5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 rot="10800000">
            <a:off x="7744762" y="2651516"/>
            <a:ext cx="447957" cy="569135"/>
            <a:chOff x="4217082" y="3486667"/>
            <a:chExt cx="447957" cy="569135"/>
          </a:xfrm>
        </p:grpSpPr>
        <p:sp>
          <p:nvSpPr>
            <p:cNvPr id="60" name="Oval 5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 rot="13694717">
            <a:off x="6306277" y="4283810"/>
            <a:ext cx="447957" cy="569135"/>
            <a:chOff x="4217082" y="3486667"/>
            <a:chExt cx="447957" cy="569135"/>
          </a:xfrm>
        </p:grpSpPr>
        <p:sp>
          <p:nvSpPr>
            <p:cNvPr id="65" name="Oval 6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Oval 69"/>
          <p:cNvSpPr/>
          <p:nvPr/>
        </p:nvSpPr>
        <p:spPr>
          <a:xfrm>
            <a:off x="6785446" y="2194278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/>
          <p:cNvSpPr/>
          <p:nvPr/>
        </p:nvSpPr>
        <p:spPr>
          <a:xfrm>
            <a:off x="4405815" y="3452840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7809158" y="3586961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3" name="Oval 72"/>
          <p:cNvSpPr/>
          <p:nvPr/>
        </p:nvSpPr>
        <p:spPr>
          <a:xfrm>
            <a:off x="6438015" y="3872212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74" name="Group 73"/>
          <p:cNvGrpSpPr/>
          <p:nvPr/>
        </p:nvGrpSpPr>
        <p:grpSpPr>
          <a:xfrm rot="16200000">
            <a:off x="5123597" y="1608716"/>
            <a:ext cx="447957" cy="569135"/>
            <a:chOff x="4217082" y="3486667"/>
            <a:chExt cx="447957" cy="569135"/>
          </a:xfrm>
        </p:grpSpPr>
        <p:sp>
          <p:nvSpPr>
            <p:cNvPr id="75" name="Oval 7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626401" y="2033337"/>
            <a:ext cx="447957" cy="569135"/>
            <a:chOff x="4217082" y="3486667"/>
            <a:chExt cx="447957" cy="569135"/>
          </a:xfrm>
        </p:grpSpPr>
        <p:sp>
          <p:nvSpPr>
            <p:cNvPr id="80" name="Oval 7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Arc 85"/>
          <p:cNvSpPr/>
          <p:nvPr/>
        </p:nvSpPr>
        <p:spPr>
          <a:xfrm rot="6068976">
            <a:off x="4783120" y="1847020"/>
            <a:ext cx="703549" cy="597268"/>
          </a:xfrm>
          <a:prstGeom prst="arc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2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1524318"/>
            <a:ext cx="8574087" cy="4329777"/>
          </a:xfrm>
        </p:spPr>
        <p:txBody>
          <a:bodyPr>
            <a:normAutofit/>
          </a:bodyPr>
          <a:lstStyle/>
          <a:p>
            <a:r>
              <a:rPr lang="en-US" dirty="0"/>
              <a:t>Now that you know how to move an arm on a robot, can you move the arm while moving?</a:t>
            </a:r>
          </a:p>
          <a:p>
            <a:pPr lvl="1"/>
            <a:r>
              <a:rPr lang="en-US" dirty="0"/>
              <a:t>Check out the Parallel Beams lesson in Intermediate and Advanced</a:t>
            </a:r>
          </a:p>
          <a:p>
            <a:r>
              <a:rPr lang="en-US" dirty="0"/>
              <a:t>Refer to the Move Blocks Lesson in Intermediate to learn more about the differences between Move Steering and Motor Blocks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2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This tutorial was created by Sanjay </a:t>
            </a:r>
            <a:r>
              <a:rPr lang="en-US" dirty="0" err="1"/>
              <a:t>Seshan</a:t>
            </a:r>
            <a:r>
              <a:rPr lang="en-US" dirty="0"/>
              <a:t> and Arvind </a:t>
            </a:r>
            <a:r>
              <a:rPr lang="en-US" dirty="0" err="1"/>
              <a:t>Seshan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More lessons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3138</TotalTime>
  <Words>549</Words>
  <Application>Microsoft Macintosh PowerPoint</Application>
  <PresentationFormat>On-screen Show (4:3)</PresentationFormat>
  <Paragraphs>63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Helvetica Neue</vt:lpstr>
      <vt:lpstr>Essential</vt:lpstr>
      <vt:lpstr>beginner</vt:lpstr>
      <vt:lpstr>Custom Design</vt:lpstr>
      <vt:lpstr>PowerPoint Presentation</vt:lpstr>
      <vt:lpstr>Objectives</vt:lpstr>
      <vt:lpstr>New Tool: Motor Blocks</vt:lpstr>
      <vt:lpstr>Using a Medium Motor</vt:lpstr>
      <vt:lpstr>Pick Up and Move Object Challenge</vt:lpstr>
      <vt:lpstr>Challenge Solution</vt:lpstr>
      <vt:lpstr>Trip to the Grocery Store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50</cp:revision>
  <cp:lastPrinted>2015-11-14T13:27:21Z</cp:lastPrinted>
  <dcterms:created xsi:type="dcterms:W3CDTF">2014-10-28T21:59:38Z</dcterms:created>
  <dcterms:modified xsi:type="dcterms:W3CDTF">2019-12-25T15:31:47Z</dcterms:modified>
</cp:coreProperties>
</file>