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7" r:id="rId1"/>
    <p:sldMasterId id="2147483689" r:id="rId2"/>
  </p:sldMasterIdLst>
  <p:notesMasterIdLst>
    <p:notesMasterId r:id="rId11"/>
  </p:notesMasterIdLst>
  <p:handoutMasterIdLst>
    <p:handoutMasterId r:id="rId12"/>
  </p:handoutMasterIdLst>
  <p:sldIdLst>
    <p:sldId id="274" r:id="rId3"/>
    <p:sldId id="273" r:id="rId4"/>
    <p:sldId id="262" r:id="rId5"/>
    <p:sldId id="263" r:id="rId6"/>
    <p:sldId id="264" r:id="rId7"/>
    <p:sldId id="265" r:id="rId8"/>
    <p:sldId id="270" r:id="rId9"/>
    <p:sldId id="27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96" autoAdjust="0"/>
    <p:restoredTop sz="94626"/>
  </p:normalViewPr>
  <p:slideViewPr>
    <p:cSldViewPr snapToGrid="0" snapToObjects="1">
      <p:cViewPr>
        <p:scale>
          <a:sx n="115" d="100"/>
          <a:sy n="115" d="100"/>
        </p:scale>
        <p:origin x="904" y="3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D27F7-9EF7-0C4F-894E-C435E4AB2EBC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CF79A-2C9E-0648-AE62-AEE9F847D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415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F3520-AFFD-1446-A579-6C83B4D7BADC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CE7C3-15EF-3D4E-BBD6-8B736995B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804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DCE7C3-15EF-3D4E-BBD6-8B736995B7E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06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3553" y="471740"/>
            <a:ext cx="4857665" cy="2001435"/>
          </a:xfrm>
          <a:ln>
            <a:noFill/>
          </a:ln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3FAB-CBE2-F649-A1FF-B4288C11D42A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12/25/2019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 userDrawn="1"/>
        </p:nvSpPr>
        <p:spPr>
          <a:xfrm>
            <a:off x="1481621" y="5931894"/>
            <a:ext cx="239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</a:t>
            </a:r>
            <a:r>
              <a:rPr lang="en-US"/>
              <a:t>Droids Robotics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36" y="4938756"/>
            <a:ext cx="1317585" cy="1260490"/>
          </a:xfrm>
          <a:prstGeom prst="rect">
            <a:avLst/>
          </a:prstGeom>
        </p:spPr>
      </p:pic>
      <p:pic>
        <p:nvPicPr>
          <p:cNvPr id="15" name="Picture 14" descr="EV3Lessons.com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605" y="409394"/>
            <a:ext cx="3487140" cy="129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192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A287-B223-624A-98EA-72F76A4DB00D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12/25/2019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20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74E4E-CAF2-AE4D-AD2C-E6094E5F1082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12/25/2019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74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6279" y="154094"/>
            <a:ext cx="3853207" cy="1870649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4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6453-837F-184E-8005-1BB5D6479A3B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12/25/2019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/>
          <p:cNvSpPr txBox="1"/>
          <p:nvPr/>
        </p:nvSpPr>
        <p:spPr>
          <a:xfrm>
            <a:off x="2363695" y="3959525"/>
            <a:ext cx="437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By</a:t>
            </a:r>
            <a:r>
              <a:rPr lang="en-US" baseline="0" dirty="0">
                <a:latin typeface="+mj-lt"/>
              </a:rPr>
              <a:t> Sanjay and Arvind Seshan</a:t>
            </a:r>
            <a:endParaRPr lang="en-US" dirty="0">
              <a:latin typeface="+mj-lt"/>
            </a:endParaRPr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687" y="139554"/>
            <a:ext cx="5075507" cy="188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3408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287C0-26F6-EE48-8FE7-D5209CF3617C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12/25/2019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312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4B22-59C3-C94C-90B2-B8F992309BB8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12/25/2019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924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CBED-313C-6643-97DA-CB2A460A0CC3}" type="datetime1">
              <a:rPr lang="en-US" smtClean="0"/>
              <a:t>12/25/19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12/25/2019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425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F6E4-350F-5C4C-9C3C-44A4FF0403F0}" type="datetime1">
              <a:rPr lang="en-US" smtClean="0"/>
              <a:t>12/25/19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12/25/2019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52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6335-59F2-C146-BF92-FA5BDD78BF76}" type="datetime1">
              <a:rPr lang="en-US" smtClean="0"/>
              <a:t>12/25/19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12/25/2019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613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34BF-E655-9340-BC3E-513DCDD2FC1B}" type="datetime1">
              <a:rPr lang="en-US" smtClean="0"/>
              <a:t>12/25/19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12/25/2019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855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653CFA4-AB57-D843-A781-DEBE9CC48610}" type="datetime1">
              <a:rPr lang="en-US" smtClean="0"/>
              <a:t>12/25/19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EV3Lessons.com, Last edit 12/25/2019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5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9C2D-8374-6C4F-8D22-62EDF7020F72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12/25/2019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997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0363-EA4A-F64B-9241-E9F62DAC0D33}" type="datetime1">
              <a:rPr lang="en-US" smtClean="0"/>
              <a:t>12/25/19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12/25/2019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549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AF3E8-E249-CC4F-8978-15C0E8E2CDD4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12/25/2019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023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ABD6-6AA0-0241-8C78-9640767C1308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12/25/2019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15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6866B-1778-2E4E-BFB2-FC5E9D1D058E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12/25/2019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738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B813-92FD-5A42-B42D-EFD0B2361076}" type="datetime1">
              <a:rPr lang="en-US" smtClean="0"/>
              <a:t>12/25/19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12/25/2019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9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98EE9-754F-EA47-994B-0D7F72D4EB88}" type="datetime1">
              <a:rPr lang="en-US" smtClean="0"/>
              <a:t>12/25/19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12/25/2019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08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EF42B-37EE-AF4B-84EA-1EBAC8D9E832}" type="datetime1">
              <a:rPr lang="en-US" smtClean="0"/>
              <a:t>12/25/19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12/25/2019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26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8ED1-91A6-5845-8101-605F7AEB258E}" type="datetime1">
              <a:rPr lang="en-US" smtClean="0"/>
              <a:t>12/25/19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12/25/2019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118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8F224F24-99C4-4A42-A9E5-00274E9B61F2}" type="datetime1">
              <a:rPr lang="en-US" smtClean="0"/>
              <a:t>12/25/19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EV3Lessons.com, Last edit 12/25/2019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4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E1E8-E8A2-504D-922F-EE47571A7573}" type="datetime1">
              <a:rPr lang="en-US" smtClean="0"/>
              <a:t>12/25/19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12/25/2019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3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8D4B09-7113-8041-9CF8-394F1C8D9A91}" type="datetime1">
              <a:rPr lang="en-US" smtClean="0"/>
              <a:t>12/25/19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12/25/2019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7947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678DAC-776D-B943-B10B-7E2B5570F1E7}" type="datetime1">
              <a:rPr lang="en-US" smtClean="0"/>
              <a:t>12/25/19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12/25/2019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716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improving PROGRAM RELIABILITY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702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Learn how to make your robot more reliable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Learn about common problems you might face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Learn some possible solutions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This lesson focuses on reliability issues faced by FIRST LEGO League teams. Many concepts are applicable to non-competition situations, but the terminology in the lesson and the main focus is for competition robots.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12/25/2019</a:t>
            </a:r>
          </a:p>
        </p:txBody>
      </p:sp>
    </p:spTree>
    <p:extLst>
      <p:ext uri="{BB962C8B-B14F-4D97-AF65-F5344CB8AC3E}">
        <p14:creationId xmlns:p14="http://schemas.microsoft.com/office/powerpoint/2010/main" val="1731185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Sources of Problems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216912"/>
              </p:ext>
            </p:extLst>
          </p:nvPr>
        </p:nvGraphicFramePr>
        <p:xfrm>
          <a:off x="477666" y="1657350"/>
          <a:ext cx="8191048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Starting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 alignment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varies from run to 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Each run is different</a:t>
                      </a:r>
                      <a:r>
                        <a:rPr lang="en-US" baseline="0" dirty="0"/>
                        <a:t> and missions sometimes work.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Robots don’t travel straight for long or turn exactly the same 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is hard</a:t>
                      </a:r>
                      <a:r>
                        <a:rPr lang="en-US" baseline="0" dirty="0"/>
                        <a:t> to predict the robot location exactly.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Errors accumulate as you travel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 missions tend to fail. It is hard</a:t>
                      </a:r>
                      <a:r>
                        <a:rPr lang="en-US" baseline="0" dirty="0"/>
                        <a:t> to do missions far from Launch/Home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Battery levels impact motor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Tweaks that work today fail</a:t>
                      </a:r>
                      <a:r>
                        <a:rPr lang="en-US" baseline="0" dirty="0"/>
                        <a:t> tomorrow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12/25/2019</a:t>
            </a:r>
          </a:p>
        </p:txBody>
      </p:sp>
    </p:spTree>
    <p:extLst>
      <p:ext uri="{BB962C8B-B14F-4D97-AF65-F5344CB8AC3E}">
        <p14:creationId xmlns:p14="http://schemas.microsoft.com/office/powerpoint/2010/main" val="2313108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07C6A7D9-E99F-AC44-8200-7BF0B2210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288" y="3823602"/>
            <a:ext cx="2217933" cy="22368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9F6269-1D59-D644-9DDE-B69B69E61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320" y="1369307"/>
            <a:ext cx="2217933" cy="22368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Starting Points in Launch are Critical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505616"/>
            <a:ext cx="5955475" cy="4654528"/>
          </a:xfrm>
        </p:spPr>
        <p:txBody>
          <a:bodyPr>
            <a:normAutofit/>
          </a:bodyPr>
          <a:lstStyle/>
          <a:p>
            <a:r>
              <a:rPr lang="en-US" dirty="0"/>
              <a:t>In FIRST LEGO League, teams need to figure out where to start in base</a:t>
            </a:r>
          </a:p>
          <a:p>
            <a:pPr lvl="1"/>
            <a:r>
              <a:rPr lang="en-US" dirty="0"/>
              <a:t>Jigs: a LEGO ruler/wall that your robot can align against them in base</a:t>
            </a:r>
          </a:p>
          <a:p>
            <a:pPr lvl="1"/>
            <a:r>
              <a:rPr lang="en-US" dirty="0"/>
              <a:t>Same start each time: pick one spot and start there no matter what the mission for easy starts</a:t>
            </a:r>
          </a:p>
          <a:p>
            <a:pPr lvl="1"/>
            <a:r>
              <a:rPr lang="en-US" dirty="0"/>
              <a:t>Grid/Radial Lines: Use the grid lines to pick a starting spot for each run</a:t>
            </a:r>
          </a:p>
          <a:p>
            <a:pPr lvl="1"/>
            <a:r>
              <a:rPr lang="en-US" dirty="0"/>
              <a:t>Words: Launch has grid lines and a FIRST LEGO League logo. If you aren’t near an inch mark, pick a word or letter to start on.	</a:t>
            </a:r>
          </a:p>
          <a:p>
            <a:r>
              <a:rPr lang="en-US" dirty="0"/>
              <a:t>Even better, try to find a way to align the robot using other techniques (see next page)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12/25/2019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68BC7B2-E05F-2F45-9DE1-A787AAC953FD}"/>
              </a:ext>
            </a:extLst>
          </p:cNvPr>
          <p:cNvGrpSpPr/>
          <p:nvPr/>
        </p:nvGrpSpPr>
        <p:grpSpPr>
          <a:xfrm>
            <a:off x="6648208" y="1892691"/>
            <a:ext cx="1667101" cy="1723897"/>
            <a:chOff x="6897180" y="1875179"/>
            <a:chExt cx="1667101" cy="1723897"/>
          </a:xfrm>
        </p:grpSpPr>
        <p:sp>
          <p:nvSpPr>
            <p:cNvPr id="8" name="Right Triangle 7"/>
            <p:cNvSpPr/>
            <p:nvPr/>
          </p:nvSpPr>
          <p:spPr>
            <a:xfrm>
              <a:off x="6920065" y="2492912"/>
              <a:ext cx="768731" cy="980312"/>
            </a:xfrm>
            <a:prstGeom prst="rtTriangle">
              <a:avLst/>
            </a:prstGeom>
            <a:solidFill>
              <a:srgbClr val="FFFFFF"/>
            </a:solidFill>
            <a:ln w="38100" cmpd="sng"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 rot="13627525">
              <a:off x="7351439" y="2374897"/>
              <a:ext cx="674712" cy="701814"/>
              <a:chOff x="7631605" y="3030052"/>
              <a:chExt cx="674712" cy="701814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7765298" y="3030052"/>
                <a:ext cx="412218" cy="701814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7631605" y="3319690"/>
                <a:ext cx="111410" cy="412176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8194907" y="3319690"/>
                <a:ext cx="111410" cy="412176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 rot="16200000">
              <a:off x="6578897" y="3003794"/>
              <a:ext cx="9135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Use a jig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16200000">
              <a:off x="7958415" y="1887046"/>
              <a:ext cx="617733" cy="5939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 rot="10800000">
            <a:off x="7649203" y="4693283"/>
            <a:ext cx="674712" cy="701814"/>
            <a:chOff x="7631605" y="3030052"/>
            <a:chExt cx="674712" cy="701814"/>
          </a:xfrm>
        </p:grpSpPr>
        <p:sp>
          <p:nvSpPr>
            <p:cNvPr id="29" name="Rounded Rectangle 28"/>
            <p:cNvSpPr/>
            <p:nvPr/>
          </p:nvSpPr>
          <p:spPr>
            <a:xfrm>
              <a:off x="7765298" y="3030052"/>
              <a:ext cx="412218" cy="70181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7631605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8194907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916278" y="4657696"/>
            <a:ext cx="821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Use grid lines or logo border</a:t>
            </a:r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6381742" y="1505616"/>
            <a:ext cx="11141" cy="47455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BD57FD3-F796-024A-85EB-ED165D93804D}"/>
              </a:ext>
            </a:extLst>
          </p:cNvPr>
          <p:cNvCxnSpPr>
            <a:cxnSpLocks/>
          </p:cNvCxnSpPr>
          <p:nvPr/>
        </p:nvCxnSpPr>
        <p:spPr>
          <a:xfrm flipV="1">
            <a:off x="8022040" y="4078715"/>
            <a:ext cx="0" cy="544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665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Errors Accumulate Over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By the time you get to the far side of the table, you are no longer in the right position</a:t>
            </a:r>
          </a:p>
          <a:p>
            <a:r>
              <a:rPr lang="en-US"/>
              <a:t>Solution: Repeat alignment techniques multiple times in a run for better reliability (see next slide)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12/25/2019</a:t>
            </a:r>
          </a:p>
        </p:txBody>
      </p:sp>
      <p:grpSp>
        <p:nvGrpSpPr>
          <p:cNvPr id="5" name="Group 4"/>
          <p:cNvGrpSpPr/>
          <p:nvPr/>
        </p:nvGrpSpPr>
        <p:grpSpPr>
          <a:xfrm rot="5136764">
            <a:off x="791013" y="3734291"/>
            <a:ext cx="674712" cy="701814"/>
            <a:chOff x="7631605" y="3030052"/>
            <a:chExt cx="674712" cy="701814"/>
          </a:xfrm>
        </p:grpSpPr>
        <p:sp>
          <p:nvSpPr>
            <p:cNvPr id="6" name="Rounded Rectangle 5"/>
            <p:cNvSpPr/>
            <p:nvPr/>
          </p:nvSpPr>
          <p:spPr>
            <a:xfrm>
              <a:off x="7765298" y="3030052"/>
              <a:ext cx="412218" cy="70181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7631605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8194907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Connector 9"/>
          <p:cNvCxnSpPr>
            <a:stCxn id="6" idx="2"/>
          </p:cNvCxnSpPr>
          <p:nvPr/>
        </p:nvCxnSpPr>
        <p:spPr>
          <a:xfrm flipV="1">
            <a:off x="778677" y="3553628"/>
            <a:ext cx="6351582" cy="5608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016404" y="3744144"/>
            <a:ext cx="1187198" cy="637693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Mission Model 1</a:t>
            </a:r>
          </a:p>
        </p:txBody>
      </p:sp>
      <p:grpSp>
        <p:nvGrpSpPr>
          <p:cNvPr id="13" name="Group 12"/>
          <p:cNvGrpSpPr/>
          <p:nvPr/>
        </p:nvGrpSpPr>
        <p:grpSpPr>
          <a:xfrm rot="5136764">
            <a:off x="834104" y="4726338"/>
            <a:ext cx="674712" cy="701814"/>
            <a:chOff x="7631605" y="3030052"/>
            <a:chExt cx="674712" cy="701814"/>
          </a:xfrm>
        </p:grpSpPr>
        <p:sp>
          <p:nvSpPr>
            <p:cNvPr id="14" name="Rounded Rectangle 13"/>
            <p:cNvSpPr/>
            <p:nvPr/>
          </p:nvSpPr>
          <p:spPr>
            <a:xfrm>
              <a:off x="7765298" y="3030052"/>
              <a:ext cx="412218" cy="70181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631605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8194907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Straight Connector 16"/>
          <p:cNvCxnSpPr>
            <a:stCxn id="14" idx="2"/>
          </p:cNvCxnSpPr>
          <p:nvPr/>
        </p:nvCxnSpPr>
        <p:spPr>
          <a:xfrm flipV="1">
            <a:off x="821768" y="4545675"/>
            <a:ext cx="6351582" cy="5608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821469" y="4736191"/>
            <a:ext cx="1187198" cy="637693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Mission Model 2</a:t>
            </a:r>
          </a:p>
        </p:txBody>
      </p:sp>
    </p:spTree>
    <p:extLst>
      <p:ext uri="{BB962C8B-B14F-4D97-AF65-F5344CB8AC3E}">
        <p14:creationId xmlns:p14="http://schemas.microsoft.com/office/powerpoint/2010/main" val="2171012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You on the FLL table?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505616"/>
            <a:ext cx="5620055" cy="4654528"/>
          </a:xfrm>
        </p:spPr>
        <p:txBody>
          <a:bodyPr/>
          <a:lstStyle/>
          <a:p>
            <a:r>
              <a:rPr lang="en-US"/>
              <a:t>Consider these alignment strategies that are commonly used:</a:t>
            </a:r>
          </a:p>
          <a:p>
            <a:pPr lvl="1"/>
            <a:r>
              <a:rPr lang="en-US" dirty="0"/>
              <a:t>Align on walls – deliberately back into a wall to straighten out (note: You may stall doing this. See the Advanced: Stall Detection Lesson)</a:t>
            </a:r>
          </a:p>
          <a:p>
            <a:pPr lvl="1"/>
            <a:r>
              <a:rPr lang="en-US" dirty="0"/>
              <a:t>Square/Align on lines –If you are moving angled, you can straighten out whenever you see a line. (See Advanced: Squaring Lesson)</a:t>
            </a:r>
          </a:p>
          <a:p>
            <a:pPr lvl="1"/>
            <a:r>
              <a:rPr lang="en-US" dirty="0"/>
              <a:t>Move until a line – travel until you find a line so you know where you are on the mat (See Beginner: Color Sensor)</a:t>
            </a:r>
          </a:p>
          <a:p>
            <a:pPr lvl="1"/>
            <a:r>
              <a:rPr lang="en-US" dirty="0"/>
              <a:t>Align on a mission model – Mission models that are stuck in one place can be used to align against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12/25/2019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6716194" y="4019734"/>
            <a:ext cx="1861911" cy="11139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359819" y="5090205"/>
            <a:ext cx="1187198" cy="534714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Mission Model</a:t>
            </a:r>
          </a:p>
        </p:txBody>
      </p:sp>
      <p:grpSp>
        <p:nvGrpSpPr>
          <p:cNvPr id="13" name="Group 12"/>
          <p:cNvGrpSpPr/>
          <p:nvPr/>
        </p:nvGrpSpPr>
        <p:grpSpPr>
          <a:xfrm rot="20696983">
            <a:off x="7382223" y="3206523"/>
            <a:ext cx="674712" cy="701814"/>
            <a:chOff x="7631605" y="3030052"/>
            <a:chExt cx="674712" cy="701814"/>
          </a:xfrm>
        </p:grpSpPr>
        <p:sp>
          <p:nvSpPr>
            <p:cNvPr id="10" name="Rounded Rectangle 9"/>
            <p:cNvSpPr/>
            <p:nvPr/>
          </p:nvSpPr>
          <p:spPr>
            <a:xfrm>
              <a:off x="7765298" y="3030052"/>
              <a:ext cx="412218" cy="70181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631605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8194907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 rot="10800000">
            <a:off x="7584509" y="4388391"/>
            <a:ext cx="674712" cy="701814"/>
            <a:chOff x="7631605" y="3030052"/>
            <a:chExt cx="674712" cy="701814"/>
          </a:xfrm>
        </p:grpSpPr>
        <p:sp>
          <p:nvSpPr>
            <p:cNvPr id="15" name="Rounded Rectangle 14"/>
            <p:cNvSpPr/>
            <p:nvPr/>
          </p:nvSpPr>
          <p:spPr>
            <a:xfrm>
              <a:off x="7765298" y="3030052"/>
              <a:ext cx="412218" cy="70181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631605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8194907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7049862" y="2699659"/>
            <a:ext cx="1483679" cy="668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5400000">
            <a:off x="7907452" y="2132015"/>
            <a:ext cx="1202134" cy="668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 rot="10800000">
            <a:off x="7478093" y="1983133"/>
            <a:ext cx="674712" cy="701814"/>
            <a:chOff x="7631605" y="3030052"/>
            <a:chExt cx="674712" cy="701814"/>
          </a:xfrm>
        </p:grpSpPr>
        <p:sp>
          <p:nvSpPr>
            <p:cNvPr id="21" name="Rounded Rectangle 20"/>
            <p:cNvSpPr/>
            <p:nvPr/>
          </p:nvSpPr>
          <p:spPr>
            <a:xfrm>
              <a:off x="7765298" y="3030052"/>
              <a:ext cx="412218" cy="70181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7631605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8194907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490940" y="2220642"/>
            <a:ext cx="913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Back into walls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399906" y="3522236"/>
            <a:ext cx="913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Square on a line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46903" y="4569735"/>
            <a:ext cx="913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Align on a mission model</a:t>
            </a: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6054534" y="1508948"/>
            <a:ext cx="11141" cy="47455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123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Factors in 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Battery life</a:t>
            </a:r>
          </a:p>
          <a:p>
            <a:pPr lvl="1"/>
            <a:r>
              <a:rPr lang="en-US"/>
              <a:t>If you program your robot when the battery life is low, it won’t run the same when fully charged</a:t>
            </a:r>
          </a:p>
          <a:p>
            <a:pPr lvl="2"/>
            <a:r>
              <a:rPr lang="en-US"/>
              <a:t>Motors behave differently with low battery</a:t>
            </a:r>
          </a:p>
          <a:p>
            <a:pPr lvl="2"/>
            <a:r>
              <a:rPr lang="en-US"/>
              <a:t>But using sensors makes you not as dependent on battery</a:t>
            </a:r>
          </a:p>
          <a:p>
            <a:r>
              <a:rPr lang="en-US"/>
              <a:t>LEGO pieces come apart over time:</a:t>
            </a:r>
          </a:p>
          <a:p>
            <a:pPr lvl="1"/>
            <a:r>
              <a:rPr lang="en-US"/>
              <a:t>Squeeze in LEGO pieces in key areas before a run – the pegs get loose which means the sensors may not be in the same place as a previous run</a:t>
            </a:r>
          </a:p>
          <a:p>
            <a:pPr lvl="1"/>
            <a:r>
              <a:rPr lang="en-US"/>
              <a:t>Push wires in for sensors and motors.  They come out!</a:t>
            </a:r>
          </a:p>
          <a:p>
            <a:r>
              <a:rPr lang="en-US"/>
              <a:t>Motors and sensors don’t always match:</a:t>
            </a:r>
          </a:p>
          <a:p>
            <a:pPr lvl="1"/>
            <a:r>
              <a:rPr lang="en-US"/>
              <a:t>Some teams test motors, sensors and wheels to make sure that they match</a:t>
            </a:r>
          </a:p>
          <a:p>
            <a:pPr lvl="1"/>
            <a:r>
              <a:rPr lang="en-US"/>
              <a:t>You will never get a perfect match so we recommend use other techniques and accept that they will be different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12/25/2019</a:t>
            </a:r>
          </a:p>
        </p:txBody>
      </p:sp>
    </p:spTree>
    <p:extLst>
      <p:ext uri="{BB962C8B-B14F-4D97-AF65-F5344CB8AC3E}">
        <p14:creationId xmlns:p14="http://schemas.microsoft.com/office/powerpoint/2010/main" val="3749712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lesson was written by Sanjay and Arvind Seshan</a:t>
            </a:r>
          </a:p>
          <a:p>
            <a:r>
              <a:rPr lang="en-US" dirty="0"/>
              <a:t>More lessons are available at www.ev3lessons.com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12/25/2019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034" y="3357198"/>
            <a:ext cx="2495686" cy="879162"/>
          </a:xfrm>
          <a:prstGeom prst="rect">
            <a:avLst/>
          </a:prstGeo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43344" y="4547229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18920557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intermediatev2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mediatev2" id="{63F5E447-E8B5-4335-8726-12777BA731C5}" vid="{7C754D33-5435-4000-AB94-F54A58B2A98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790</TotalTime>
  <Words>715</Words>
  <Application>Microsoft Macintosh PowerPoint</Application>
  <PresentationFormat>On-screen Show (4:3)</PresentationFormat>
  <Paragraphs>67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Helvetica Neue</vt:lpstr>
      <vt:lpstr>Retrospect</vt:lpstr>
      <vt:lpstr>intermediatev2</vt:lpstr>
      <vt:lpstr>INTERMEDIATE PROGRAMMING LESSON</vt:lpstr>
      <vt:lpstr>Lesson Objectives</vt:lpstr>
      <vt:lpstr>Sources of Problems</vt:lpstr>
      <vt:lpstr>Starting Points in Launch are Critical</vt:lpstr>
      <vt:lpstr>Errors Accumulate Over Time</vt:lpstr>
      <vt:lpstr>Where Are You on the FLL table?</vt:lpstr>
      <vt:lpstr>Other Factors in Reliability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Programming Lesson: Improving Robot Reliability in FLL</dc:title>
  <cp:lastModifiedBy>Srinivasan Seshan</cp:lastModifiedBy>
  <cp:revision>13</cp:revision>
  <cp:lastPrinted>2015-11-14T04:34:43Z</cp:lastPrinted>
  <dcterms:created xsi:type="dcterms:W3CDTF">2014-11-14T02:10:18Z</dcterms:created>
  <dcterms:modified xsi:type="dcterms:W3CDTF">2019-12-25T16:26:33Z</dcterms:modified>
</cp:coreProperties>
</file>