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Lst>
  <p:notesMasterIdLst>
    <p:notesMasterId r:id="rId10"/>
  </p:notesMasterIdLst>
  <p:handoutMasterIdLst>
    <p:handoutMasterId r:id="rId11"/>
  </p:handoutMasterIdLst>
  <p:sldIdLst>
    <p:sldId id="284" r:id="rId3"/>
    <p:sldId id="281" r:id="rId4"/>
    <p:sldId id="279" r:id="rId5"/>
    <p:sldId id="283" r:id="rId6"/>
    <p:sldId id="280" r:id="rId7"/>
    <p:sldId id="28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120"/>
    <p:restoredTop sz="94626"/>
  </p:normalViewPr>
  <p:slideViewPr>
    <p:cSldViewPr snapToGrid="0" snapToObjects="1">
      <p:cViewPr varScale="1">
        <p:scale>
          <a:sx n="121" d="100"/>
          <a:sy n="121" d="100"/>
        </p:scale>
        <p:origin x="54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12/25/19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5B11890-25CA-46F5-9F8C-9E79EBF4CE1C}"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410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A2806-5D5F-4AFE-8E3A-30EC8BB4272B}"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2331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A8E37-E2BD-4CAE-B237-1EEED0ABFF10}"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22797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933E21-E101-4D73-B43E-E88E406318A3}"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92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F1B8B2-FE24-4934-A1D5-B0D2E5301B1C}"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76472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3B3C2F-EC1C-46CA-BECB-CFF1C49CD76C}"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16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827A6B-EFF2-41DA-9389-1DD4326B2EE4}" type="datetime1">
              <a:rPr lang="en-US" smtClean="0"/>
              <a:t>12/25/19</a:t>
            </a:fld>
            <a:endParaRPr lang="en-US"/>
          </a:p>
        </p:txBody>
      </p:sp>
      <p:sp>
        <p:nvSpPr>
          <p:cNvPr id="6" name="Footer Placeholder 5"/>
          <p:cNvSpPr>
            <a:spLocks noGrp="1"/>
          </p:cNvSpPr>
          <p:nvPr>
            <p:ph type="ftr" sz="quarter" idx="11"/>
          </p:nvPr>
        </p:nvSpPr>
        <p:spPr/>
        <p:txBody>
          <a:bodyPr/>
          <a:lstStyle/>
          <a:p>
            <a:r>
              <a:rPr lang="en-US"/>
              <a:t>©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6261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B67B4E-6008-4AC3-AE01-C0CC6493FE44}" type="datetime1">
              <a:rPr lang="en-US" smtClean="0"/>
              <a:t>12/25/19</a:t>
            </a:fld>
            <a:endParaRPr lang="en-US"/>
          </a:p>
        </p:txBody>
      </p:sp>
      <p:sp>
        <p:nvSpPr>
          <p:cNvPr id="8" name="Footer Placeholder 7"/>
          <p:cNvSpPr>
            <a:spLocks noGrp="1"/>
          </p:cNvSpPr>
          <p:nvPr>
            <p:ph type="ftr" sz="quarter" idx="11"/>
          </p:nvPr>
        </p:nvSpPr>
        <p:spPr/>
        <p:txBody>
          <a:body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07057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4C136-C7FF-499B-A164-2D4C94D5780B}" type="datetime1">
              <a:rPr lang="en-US" smtClean="0"/>
              <a:t>12/25/19</a:t>
            </a:fld>
            <a:endParaRPr lang="en-US"/>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470071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F8EE4C-AF6A-44DC-9C1E-0CB7A12851C7}"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21174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5922F30-34E0-4C39-BC01-021BBB3779F5}"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268367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D82AE-8167-4DFE-A047-E1FF61796F26}"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481069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3845A1-9DE0-45DA-AF74-AA448812466E}" type="datetime1">
              <a:rPr lang="en-US" smtClean="0"/>
              <a:t>12/25/19</a:t>
            </a:fld>
            <a:endParaRPr lang="en-US"/>
          </a:p>
        </p:txBody>
      </p:sp>
      <p:sp>
        <p:nvSpPr>
          <p:cNvPr id="6" name="Footer Placeholder 5"/>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61439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B38FE3-4A62-49E7-8F43-F6D0D08BEE13}"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136579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C0D17F-FAD0-4E89-B98C-767A4628FD6E}"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93668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8C3B8-CCBA-411E-9DB3-AACF68D92F7D}" type="datetime1">
              <a:rPr lang="en-US" smtClean="0"/>
              <a:t>12/25/19</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78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090BA-9AAD-4420-BFD9-12D0784F3BD8}" type="datetime1">
              <a:rPr lang="en-US" smtClean="0"/>
              <a:t>12/25/19</a:t>
            </a:fld>
            <a:endParaRPr lang="en-US"/>
          </a:p>
        </p:txBody>
      </p:sp>
      <p:sp>
        <p:nvSpPr>
          <p:cNvPr id="6" name="Footer Placeholder 5"/>
          <p:cNvSpPr>
            <a:spLocks noGrp="1"/>
          </p:cNvSpPr>
          <p:nvPr>
            <p:ph type="ftr" sz="quarter" idx="11"/>
          </p:nvPr>
        </p:nvSpPr>
        <p:spPr/>
        <p:txBody>
          <a:bodyPr/>
          <a:lstStyle/>
          <a:p>
            <a:r>
              <a:rPr lang="en-US"/>
              <a:t>©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5979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ABF42-B0A3-48A3-84D3-002A163D0068}" type="datetime1">
              <a:rPr lang="en-US" smtClean="0"/>
              <a:t>12/25/19</a:t>
            </a:fld>
            <a:endParaRPr lang="en-US"/>
          </a:p>
        </p:txBody>
      </p:sp>
      <p:sp>
        <p:nvSpPr>
          <p:cNvPr id="8" name="Footer Placeholder 7"/>
          <p:cNvSpPr>
            <a:spLocks noGrp="1"/>
          </p:cNvSpPr>
          <p:nvPr>
            <p:ph type="ftr" sz="quarter" idx="11"/>
          </p:nvPr>
        </p:nvSpPr>
        <p:spPr/>
        <p:txBody>
          <a:body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958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79C439-D066-4536-BF0E-4339595C20C0}" type="datetime1">
              <a:rPr lang="en-US" smtClean="0"/>
              <a:t>12/25/19</a:t>
            </a:fld>
            <a:endParaRPr lang="en-US"/>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2790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887BDB-31CB-4154-A354-1D8431D151E9}" type="datetime1">
              <a:rPr lang="en-US" smtClean="0"/>
              <a:t>12/25/19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8443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A72863B-BF54-4663-891A-0C7919FC7BCF}" type="datetime1">
              <a:rPr lang="en-US" smtClean="0"/>
              <a:t>12/25/19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89745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4738FF-D9A2-48EA-A9B8-AB69C391D273}" type="datetime1">
              <a:rPr lang="en-US" smtClean="0"/>
              <a:t>12/25/19</a:t>
            </a:fld>
            <a:endParaRPr lang="en-US"/>
          </a:p>
        </p:txBody>
      </p:sp>
      <p:sp>
        <p:nvSpPr>
          <p:cNvPr id="6" name="Footer Placeholder 5"/>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1938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B2A80F6-584C-43EF-BD30-4D3CC47ECCD6}"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2782346"/>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C00F0B2-6DC6-40C8-A51B-F3D7D06C3737}" type="datetime1">
              <a:rPr lang="en-US" smtClean="0"/>
              <a:t>12/25/19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2875358"/>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10000"/>
          </a:bodyPr>
          <a:lstStyle/>
          <a:p>
            <a:r>
              <a:rPr lang="en-US" dirty="0"/>
              <a:t>EV3CLASSROOM:Calibrating Color sensors</a:t>
            </a:r>
          </a:p>
        </p:txBody>
      </p:sp>
      <p:pic>
        <p:nvPicPr>
          <p:cNvPr id="7" name="Picture 6" descr="A picture containing drawing&#10;&#10;Description automatically generated">
            <a:extLst>
              <a:ext uri="{FF2B5EF4-FFF2-40B4-BE49-F238E27FC236}">
                <a16:creationId xmlns:a16="http://schemas.microsoft.com/office/drawing/2014/main" id="{A989644B-F423-D74E-B6DE-9A335616767F}"/>
              </a:ext>
            </a:extLst>
          </p:cNvPr>
          <p:cNvPicPr>
            <a:picLocks noChangeAspect="1"/>
          </p:cNvPicPr>
          <p:nvPr/>
        </p:nvPicPr>
        <p:blipFill rotWithShape="1">
          <a:blip r:embed="rId2"/>
          <a:srcRect l="2055" t="7277" r="2818" b="5432"/>
          <a:stretch/>
        </p:blipFill>
        <p:spPr>
          <a:xfrm>
            <a:off x="4172606" y="154094"/>
            <a:ext cx="4866289" cy="1870649"/>
          </a:xfrm>
          <a:prstGeom prst="rect">
            <a:avLst/>
          </a:prstGeom>
        </p:spPr>
      </p:pic>
      <p:pic>
        <p:nvPicPr>
          <p:cNvPr id="8" name="Picture 7" descr="A close up of a sign&#10;&#10;Description automatically generated">
            <a:extLst>
              <a:ext uri="{FF2B5EF4-FFF2-40B4-BE49-F238E27FC236}">
                <a16:creationId xmlns:a16="http://schemas.microsoft.com/office/drawing/2014/main" id="{1246F2CD-6B70-5045-94F5-51F962B61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851" y="4560307"/>
            <a:ext cx="1444298" cy="1444298"/>
          </a:xfrm>
          <a:prstGeom prst="rect">
            <a:avLst/>
          </a:prstGeom>
        </p:spPr>
      </p:pic>
      <p:sp>
        <p:nvSpPr>
          <p:cNvPr id="9" name="Title 1">
            <a:extLst>
              <a:ext uri="{FF2B5EF4-FFF2-40B4-BE49-F238E27FC236}">
                <a16:creationId xmlns:a16="http://schemas.microsoft.com/office/drawing/2014/main" id="{115FBF69-E1F9-F64C-AB79-FCF5D35BB833}"/>
              </a:ext>
            </a:extLst>
          </p:cNvPr>
          <p:cNvSpPr txBox="1">
            <a:spLocks/>
          </p:cNvSpPr>
          <p:nvPr/>
        </p:nvSpPr>
        <p:spPr>
          <a:xfrm>
            <a:off x="196279" y="154094"/>
            <a:ext cx="3853207" cy="1870649"/>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a:t>INTERMEDIATE PROGRAMMING LESSON</a:t>
            </a:r>
            <a:endParaRPr lang="en-US" sz="4400" dirty="0"/>
          </a:p>
        </p:txBody>
      </p:sp>
    </p:spTree>
    <p:extLst>
      <p:ext uri="{BB962C8B-B14F-4D97-AF65-F5344CB8AC3E}">
        <p14:creationId xmlns:p14="http://schemas.microsoft.com/office/powerpoint/2010/main" val="182119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r>
              <a:rPr lang="en-US" dirty="0"/>
              <a:t>1) Learn why you need to calibrate your color sensors</a:t>
            </a:r>
          </a:p>
          <a:p>
            <a:r>
              <a:rPr lang="en-US" dirty="0"/>
              <a:t>2) Learn what calibration is</a:t>
            </a:r>
          </a:p>
          <a:p>
            <a:r>
              <a:rPr lang="en-US" dirty="0"/>
              <a:t>3) Learn how to calibrate your color sensors</a:t>
            </a:r>
          </a:p>
        </p:txBody>
      </p:sp>
      <p:sp>
        <p:nvSpPr>
          <p:cNvPr id="4" name="Footer Placeholder 3"/>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39402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Calibrate?</a:t>
            </a:r>
            <a:endParaRPr lang="en-US" dirty="0"/>
          </a:p>
        </p:txBody>
      </p:sp>
      <p:sp>
        <p:nvSpPr>
          <p:cNvPr id="3" name="Content Placeholder 2"/>
          <p:cNvSpPr>
            <a:spLocks noGrp="1"/>
          </p:cNvSpPr>
          <p:nvPr>
            <p:ph idx="1"/>
          </p:nvPr>
        </p:nvSpPr>
        <p:spPr/>
        <p:txBody>
          <a:bodyPr/>
          <a:lstStyle/>
          <a:p>
            <a:r>
              <a:rPr lang="en-US" dirty="0"/>
              <a:t>When you use your EV3 Color Sensor in Light Sensor Mode (e.g., reflected light mode), you should calibrate it (not for Color Mode)</a:t>
            </a:r>
          </a:p>
          <a:p>
            <a:r>
              <a:rPr lang="en-US" dirty="0"/>
              <a:t>Calibration means “teaching” the sensor what is “Black” and what is “White”</a:t>
            </a:r>
          </a:p>
          <a:p>
            <a:pPr lvl="1"/>
            <a:r>
              <a:rPr lang="en-US" dirty="0"/>
              <a:t>This makes White read as approximately 100 and Black read as approximately 0</a:t>
            </a:r>
          </a:p>
          <a:p>
            <a:pPr lvl="1"/>
            <a:r>
              <a:rPr lang="en-US" dirty="0"/>
              <a:t>It may still read over 100 or below 0. This is not an error.</a:t>
            </a:r>
          </a:p>
          <a:p>
            <a:r>
              <a:rPr lang="en-US" dirty="0"/>
              <a:t>Run your Calibrate Program whenever light conditions change once before you run your other programs.</a:t>
            </a:r>
          </a:p>
          <a:p>
            <a:r>
              <a:rPr lang="en-US" dirty="0"/>
              <a:t>If you have 2 Color Sensors, the same calibration will apply to BOTH sensors.  You don’t have to make a different calibration program for each color sensor.  Make it using 1 sensor on one of the ports and the values will apply to both. </a:t>
            </a:r>
          </a:p>
          <a:p>
            <a:pPr lvl="1"/>
            <a:r>
              <a:rPr lang="en-US" dirty="0"/>
              <a:t>If you have sensors that are very different from each other, you will need to write your own custom calibration that stores separate calibration for each sensor (this is not covered in this lesson).</a:t>
            </a:r>
          </a:p>
        </p:txBody>
      </p:sp>
      <p:sp>
        <p:nvSpPr>
          <p:cNvPr id="4" name="Footer Placeholder 3"/>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121024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Steps/Pseudocode for Calibration</a:t>
            </a:r>
            <a:endParaRPr lang="en-US" dirty="0"/>
          </a:p>
        </p:txBody>
      </p:sp>
      <p:sp>
        <p:nvSpPr>
          <p:cNvPr id="3" name="Content Placeholder 2"/>
          <p:cNvSpPr>
            <a:spLocks noGrp="1"/>
          </p:cNvSpPr>
          <p:nvPr>
            <p:ph idx="1"/>
          </p:nvPr>
        </p:nvSpPr>
        <p:spPr/>
        <p:txBody>
          <a:bodyPr/>
          <a:lstStyle/>
          <a:p>
            <a:r>
              <a:rPr lang="en-US" b="1" u="sng" dirty="0"/>
              <a:t>Challenge: </a:t>
            </a:r>
            <a:r>
              <a:rPr lang="en-US" dirty="0"/>
              <a:t>Write a program that will calibrate your EV3 Color Sensors for black and white.</a:t>
            </a:r>
          </a:p>
          <a:p>
            <a:r>
              <a:rPr lang="en-US" b="1" u="sng" dirty="0"/>
              <a:t>Pseudocode:</a:t>
            </a:r>
          </a:p>
          <a:p>
            <a:r>
              <a:rPr lang="en-US" dirty="0"/>
              <a:t>Reset the existing calibration values</a:t>
            </a:r>
          </a:p>
          <a:p>
            <a:r>
              <a:rPr lang="en-US" dirty="0"/>
              <a:t>Display that the user should place the robot on “black” and press the center button</a:t>
            </a:r>
          </a:p>
          <a:p>
            <a:r>
              <a:rPr lang="en-US" dirty="0"/>
              <a:t>Use the Calibrate Reflected Light Intensity block.</a:t>
            </a:r>
          </a:p>
          <a:p>
            <a:r>
              <a:rPr lang="en-US" dirty="0"/>
              <a:t>Repeat above steps for calibrating “white”</a:t>
            </a:r>
          </a:p>
          <a:p>
            <a:r>
              <a:rPr lang="en-US" dirty="0"/>
              <a:t>Exit the Program</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426457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DA1DE0E2-1D3E-A74A-82FA-2E0F1DE92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74" y="1394723"/>
            <a:ext cx="5699960" cy="4798935"/>
          </a:xfrm>
          <a:prstGeom prst="rect">
            <a:avLst/>
          </a:prstGeom>
        </p:spPr>
      </p:pic>
      <p:sp>
        <p:nvSpPr>
          <p:cNvPr id="2" name="Title 1"/>
          <p:cNvSpPr>
            <a:spLocks noGrp="1"/>
          </p:cNvSpPr>
          <p:nvPr>
            <p:ph type="title"/>
          </p:nvPr>
        </p:nvSpPr>
        <p:spPr>
          <a:noFill/>
        </p:spPr>
        <p:txBody>
          <a:bodyPr/>
          <a:lstStyle/>
          <a:p>
            <a:r>
              <a:rPr lang="en-US" dirty="0"/>
              <a:t>Calibrate Program Solution</a:t>
            </a:r>
          </a:p>
        </p:txBody>
      </p:sp>
      <p:sp>
        <p:nvSpPr>
          <p:cNvPr id="3" name="Content Placeholder 2"/>
          <p:cNvSpPr>
            <a:spLocks noGrp="1"/>
          </p:cNvSpPr>
          <p:nvPr>
            <p:ph idx="1"/>
          </p:nvPr>
        </p:nvSpPr>
        <p:spPr>
          <a:xfrm>
            <a:off x="2921876" y="1989444"/>
            <a:ext cx="3005958" cy="365126"/>
          </a:xfrm>
        </p:spPr>
        <p:txBody>
          <a:bodyPr>
            <a:normAutofit/>
          </a:bodyPr>
          <a:lstStyle/>
          <a:p>
            <a:r>
              <a:rPr lang="en-US" sz="1600" dirty="0"/>
              <a:t>Reset the color sensor value</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8" name="Content Placeholder 2">
            <a:extLst>
              <a:ext uri="{FF2B5EF4-FFF2-40B4-BE49-F238E27FC236}">
                <a16:creationId xmlns:a16="http://schemas.microsoft.com/office/drawing/2014/main" id="{EC7E17F5-24B6-4544-A155-0B1C0038B8E0}"/>
              </a:ext>
            </a:extLst>
          </p:cNvPr>
          <p:cNvSpPr txBox="1">
            <a:spLocks/>
          </p:cNvSpPr>
          <p:nvPr/>
        </p:nvSpPr>
        <p:spPr>
          <a:xfrm>
            <a:off x="4009697" y="2766728"/>
            <a:ext cx="3005958" cy="3651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Display on screen – place on black</a:t>
            </a:r>
          </a:p>
        </p:txBody>
      </p:sp>
      <p:sp>
        <p:nvSpPr>
          <p:cNvPr id="9" name="Content Placeholder 2">
            <a:extLst>
              <a:ext uri="{FF2B5EF4-FFF2-40B4-BE49-F238E27FC236}">
                <a16:creationId xmlns:a16="http://schemas.microsoft.com/office/drawing/2014/main" id="{8C628533-3260-6F46-B4E1-3B3AFD3DD049}"/>
              </a:ext>
            </a:extLst>
          </p:cNvPr>
          <p:cNvSpPr txBox="1">
            <a:spLocks/>
          </p:cNvSpPr>
          <p:nvPr/>
        </p:nvSpPr>
        <p:spPr>
          <a:xfrm>
            <a:off x="4009697" y="3131854"/>
            <a:ext cx="3005958" cy="3651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Wait until Center button is pressed</a:t>
            </a:r>
          </a:p>
        </p:txBody>
      </p:sp>
      <p:sp>
        <p:nvSpPr>
          <p:cNvPr id="10" name="Content Placeholder 2">
            <a:extLst>
              <a:ext uri="{FF2B5EF4-FFF2-40B4-BE49-F238E27FC236}">
                <a16:creationId xmlns:a16="http://schemas.microsoft.com/office/drawing/2014/main" id="{5FEA55B0-7914-B141-8F80-4BDFA616763E}"/>
              </a:ext>
            </a:extLst>
          </p:cNvPr>
          <p:cNvSpPr txBox="1">
            <a:spLocks/>
          </p:cNvSpPr>
          <p:nvPr/>
        </p:nvSpPr>
        <p:spPr>
          <a:xfrm>
            <a:off x="4009697" y="4205027"/>
            <a:ext cx="3005958" cy="3651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Display on screen – place on white</a:t>
            </a:r>
          </a:p>
        </p:txBody>
      </p:sp>
      <p:sp>
        <p:nvSpPr>
          <p:cNvPr id="11" name="Content Placeholder 2">
            <a:extLst>
              <a:ext uri="{FF2B5EF4-FFF2-40B4-BE49-F238E27FC236}">
                <a16:creationId xmlns:a16="http://schemas.microsoft.com/office/drawing/2014/main" id="{350030EE-DB3D-D742-BD30-E801DBF83F3C}"/>
              </a:ext>
            </a:extLst>
          </p:cNvPr>
          <p:cNvSpPr txBox="1">
            <a:spLocks/>
          </p:cNvSpPr>
          <p:nvPr/>
        </p:nvSpPr>
        <p:spPr>
          <a:xfrm>
            <a:off x="4009697" y="4570153"/>
            <a:ext cx="3005958" cy="3651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Wait until Center button is pressed</a:t>
            </a:r>
          </a:p>
        </p:txBody>
      </p:sp>
      <p:sp>
        <p:nvSpPr>
          <p:cNvPr id="12" name="Content Placeholder 2">
            <a:extLst>
              <a:ext uri="{FF2B5EF4-FFF2-40B4-BE49-F238E27FC236}">
                <a16:creationId xmlns:a16="http://schemas.microsoft.com/office/drawing/2014/main" id="{6ED21D32-0EDF-8A4B-B5E3-AE5759226F4B}"/>
              </a:ext>
            </a:extLst>
          </p:cNvPr>
          <p:cNvSpPr txBox="1">
            <a:spLocks/>
          </p:cNvSpPr>
          <p:nvPr/>
        </p:nvSpPr>
        <p:spPr>
          <a:xfrm>
            <a:off x="5602015" y="3485877"/>
            <a:ext cx="3005958" cy="3651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Calibrate Black</a:t>
            </a:r>
          </a:p>
        </p:txBody>
      </p:sp>
      <p:sp>
        <p:nvSpPr>
          <p:cNvPr id="13" name="Content Placeholder 2">
            <a:extLst>
              <a:ext uri="{FF2B5EF4-FFF2-40B4-BE49-F238E27FC236}">
                <a16:creationId xmlns:a16="http://schemas.microsoft.com/office/drawing/2014/main" id="{9FC5D8CC-F48E-7940-B509-F855D36C4227}"/>
              </a:ext>
            </a:extLst>
          </p:cNvPr>
          <p:cNvSpPr txBox="1">
            <a:spLocks/>
          </p:cNvSpPr>
          <p:nvPr/>
        </p:nvSpPr>
        <p:spPr>
          <a:xfrm>
            <a:off x="5602015" y="4986296"/>
            <a:ext cx="3005958" cy="3651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Calibrate White</a:t>
            </a:r>
          </a:p>
        </p:txBody>
      </p:sp>
      <p:sp>
        <p:nvSpPr>
          <p:cNvPr id="14" name="Content Placeholder 2">
            <a:extLst>
              <a:ext uri="{FF2B5EF4-FFF2-40B4-BE49-F238E27FC236}">
                <a16:creationId xmlns:a16="http://schemas.microsoft.com/office/drawing/2014/main" id="{D1A59EA7-070E-CA41-86E0-202AD64888E8}"/>
              </a:ext>
            </a:extLst>
          </p:cNvPr>
          <p:cNvSpPr txBox="1">
            <a:spLocks/>
          </p:cNvSpPr>
          <p:nvPr/>
        </p:nvSpPr>
        <p:spPr>
          <a:xfrm>
            <a:off x="2921876" y="2329793"/>
            <a:ext cx="3005958" cy="3651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Sound used to alert user</a:t>
            </a:r>
          </a:p>
        </p:txBody>
      </p:sp>
      <p:sp>
        <p:nvSpPr>
          <p:cNvPr id="15" name="TextBox 14">
            <a:extLst>
              <a:ext uri="{FF2B5EF4-FFF2-40B4-BE49-F238E27FC236}">
                <a16:creationId xmlns:a16="http://schemas.microsoft.com/office/drawing/2014/main" id="{EA61F8B3-5738-BB42-B201-82E14A508E10}"/>
              </a:ext>
            </a:extLst>
          </p:cNvPr>
          <p:cNvSpPr txBox="1"/>
          <p:nvPr/>
        </p:nvSpPr>
        <p:spPr>
          <a:xfrm>
            <a:off x="7107095" y="5582438"/>
            <a:ext cx="1809031" cy="646331"/>
          </a:xfrm>
          <a:prstGeom prst="rect">
            <a:avLst/>
          </a:prstGeom>
          <a:solidFill>
            <a:schemeClr val="bg2"/>
          </a:solidFill>
        </p:spPr>
        <p:txBody>
          <a:bodyPr wrap="square" rtlCol="0">
            <a:spAutoFit/>
          </a:bodyPr>
          <a:lstStyle/>
          <a:p>
            <a:r>
              <a:rPr lang="en-US" dirty="0"/>
              <a:t>Use Port View to verify calibration.</a:t>
            </a:r>
          </a:p>
        </p:txBody>
      </p:sp>
    </p:spTree>
    <p:extLst>
      <p:ext uri="{BB962C8B-B14F-4D97-AF65-F5344CB8AC3E}">
        <p14:creationId xmlns:p14="http://schemas.microsoft.com/office/powerpoint/2010/main" val="68234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Guide</a:t>
            </a:r>
            <a:endParaRPr lang="en-US" dirty="0"/>
          </a:p>
        </p:txBody>
      </p:sp>
      <p:sp>
        <p:nvSpPr>
          <p:cNvPr id="3" name="Content Placeholder 2"/>
          <p:cNvSpPr>
            <a:spLocks noGrp="1"/>
          </p:cNvSpPr>
          <p:nvPr>
            <p:ph idx="1"/>
          </p:nvPr>
        </p:nvSpPr>
        <p:spPr/>
        <p:txBody>
          <a:bodyPr/>
          <a:lstStyle/>
          <a:p>
            <a:r>
              <a:rPr lang="en-US" dirty="0"/>
              <a:t>1. When do you need to calibrate your color sensor?</a:t>
            </a:r>
          </a:p>
          <a:p>
            <a:pPr lvl="1"/>
            <a:r>
              <a:rPr lang="en-US" dirty="0"/>
              <a:t>When it is used in reflected light mode</a:t>
            </a:r>
          </a:p>
          <a:p>
            <a:r>
              <a:rPr lang="en-US" dirty="0"/>
              <a:t>2. If I have two color sensors, do I need to calibrate each one?</a:t>
            </a:r>
          </a:p>
          <a:p>
            <a:pPr lvl="1"/>
            <a:r>
              <a:rPr lang="en-US" dirty="0"/>
              <a:t>Only one calibration value is stored on the brick and applies to all sensors. If you calibrate a second sensor, it will overwrite the first calibration.</a:t>
            </a:r>
          </a:p>
          <a:p>
            <a:r>
              <a:rPr lang="en-US" dirty="0"/>
              <a:t>3. What are you doing when you calibrate?</a:t>
            </a:r>
          </a:p>
          <a:p>
            <a:pPr lvl="1"/>
            <a:r>
              <a:rPr lang="en-US" dirty="0"/>
              <a:t>You are teaching the sensors what “black” and “white” mean</a:t>
            </a:r>
          </a:p>
          <a:p>
            <a:r>
              <a:rPr lang="en-US" dirty="0"/>
              <a:t>4. Should you calibrate for other colors (e.g. green) if you want to follow a green line?</a:t>
            </a:r>
          </a:p>
          <a:p>
            <a:pPr lvl="1"/>
            <a:r>
              <a:rPr lang="en-US" dirty="0"/>
              <a:t>No, you always calibrate for black and white.</a:t>
            </a:r>
          </a:p>
          <a:p>
            <a:r>
              <a:rPr lang="en-US" dirty="0"/>
              <a:t>5. How often do I need to calibrate?</a:t>
            </a:r>
          </a:p>
          <a:p>
            <a:pPr lvl="1"/>
            <a:r>
              <a:rPr lang="en-US" dirty="0"/>
              <a:t>Just once before you run all your other code. The values are saved to the brick.</a:t>
            </a:r>
          </a:p>
        </p:txBody>
      </p:sp>
      <p:sp>
        <p:nvSpPr>
          <p:cNvPr id="4" name="Footer Placeholder 3"/>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156524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Credits</a:t>
            </a:r>
            <a:endParaRPr lang="en-US" dirty="0"/>
          </a:p>
        </p:txBody>
      </p:sp>
      <p:sp>
        <p:nvSpPr>
          <p:cNvPr id="3" name="Content Placeholder 2"/>
          <p:cNvSpPr>
            <a:spLocks noGrp="1"/>
          </p:cNvSpPr>
          <p:nvPr>
            <p:ph idx="1"/>
          </p:nvPr>
        </p:nvSpPr>
        <p:spPr/>
        <p:txBody>
          <a:bodyPr/>
          <a:lstStyle/>
          <a:p>
            <a:r>
              <a:rPr lang="en-US" dirty="0"/>
              <a:t>This tutorial was created by Sanjay Seshan and Arvind Seshan</a:t>
            </a:r>
          </a:p>
          <a:p>
            <a:r>
              <a:rPr lang="en-US" dirty="0"/>
              <a:t>More lessons at www.ev3lessons.com</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Rectangle 1"/>
          <p:cNvSpPr>
            <a:spLocks noChangeArrowheads="1"/>
          </p:cNvSpPr>
          <p:nvPr/>
        </p:nvSpPr>
        <p:spPr bwMode="auto">
          <a:xfrm>
            <a:off x="496016" y="4724983"/>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297" y="3749078"/>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04395523"/>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2909</TotalTime>
  <Words>598</Words>
  <Application>Microsoft Macintosh PowerPoint</Application>
  <PresentationFormat>On-screen Show (4:3)</PresentationFormat>
  <Paragraphs>54</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Helvetica Neue</vt:lpstr>
      <vt:lpstr>Retrospect</vt:lpstr>
      <vt:lpstr>intermediatev2</vt:lpstr>
      <vt:lpstr>PowerPoint Presentation</vt:lpstr>
      <vt:lpstr>Lesson Objectives</vt:lpstr>
      <vt:lpstr>Why Calibrate?</vt:lpstr>
      <vt:lpstr>Steps/Pseudocode for Calibration</vt:lpstr>
      <vt:lpstr>Calibrate Program Solution</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Calibrating Color Sensors</dc:title>
  <cp:lastModifiedBy>Srinivasan Seshan</cp:lastModifiedBy>
  <cp:revision>9</cp:revision>
  <dcterms:created xsi:type="dcterms:W3CDTF">2014-10-28T21:59:38Z</dcterms:created>
  <dcterms:modified xsi:type="dcterms:W3CDTF">2019-12-25T16:57:04Z</dcterms:modified>
</cp:coreProperties>
</file>