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390" r:id="rId3"/>
    <p:sldId id="383" r:id="rId4"/>
    <p:sldId id="356" r:id="rId5"/>
    <p:sldId id="386" r:id="rId6"/>
    <p:sldId id="389" r:id="rId7"/>
    <p:sldId id="385" r:id="rId8"/>
    <p:sldId id="391" r:id="rId9"/>
    <p:sldId id="392" r:id="rId10"/>
    <p:sldId id="393" r:id="rId11"/>
    <p:sldId id="3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6259" autoAdjust="0"/>
  </p:normalViewPr>
  <p:slideViewPr>
    <p:cSldViewPr snapToGrid="0" snapToObjects="1">
      <p:cViewPr varScale="1">
        <p:scale>
          <a:sx n="146" d="100"/>
          <a:sy n="146" d="100"/>
        </p:scale>
        <p:origin x="496" y="16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10</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ADC30AB-E2B5-0C4B-8D7B-2AC2A1655A26}"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504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900CA-B74A-4841-982B-B8C4BD1334B5}"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5586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DD16B-DF42-BB41-A120-1B51FE699034}"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6310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4641A8-E1D6-EB4E-913E-2A8B392F61EB}"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A picture containing drawing&#10;&#10;Description automatically generated">
            <a:extLst>
              <a:ext uri="{FF2B5EF4-FFF2-40B4-BE49-F238E27FC236}">
                <a16:creationId xmlns:a16="http://schemas.microsoft.com/office/drawing/2014/main" id="{78B46960-5043-5F42-A8F1-0F3FD8AF5C7E}"/>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74390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AE738-504A-6D43-ABA6-3E87BF8FF934}"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9201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8A8BC0-E246-6B42-8B37-A77F6C43B9F5}"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06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737362-8B3E-7743-A8B3-7C36550762B4}"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933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F511D-6A3F-6945-9716-56374CABF543}"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782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44C08-DA0C-8748-BA67-D2C0B61F4B17}"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650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2FD66D-6BDB-5B44-902B-8AEDA018220B}"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2317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4B13F5F-5A7D-F848-8ED6-884A54D4A4BA}"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4290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44669-18C6-6C47-9660-32A9783E1F5D}"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2093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26BE42-86B6-9C4F-94F2-D26AF729FB20}"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6708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8B1-6A84-364B-9746-7F7BFCEA5241}"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38590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4234D-5432-7045-B363-7C3A4B713F5A}"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9384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956E3-862E-D842-8B71-828D747AACE3}"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2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375CA7-B5AF-554D-81D8-205B4AADAAB3}"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6953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3A9A3-F3F5-004E-A219-B106D0577BA0}"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9442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D40EA-B365-6848-8784-27BC74014F01}"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975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4C0E63-BA8A-964B-9971-5676228ACE1C}"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443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9AA3C53-451E-494C-8DD4-53683001797D}"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266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4FE4E-7A4F-D049-BE69-8DE6684A2858}"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7277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063CBCA-EE15-AC49-8C42-992B33B8DEDE}"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0828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8E084D-927F-F14C-9019-3275FDCC7877}"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296761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282263" y="3289738"/>
            <a:ext cx="6474372" cy="564567"/>
          </a:xfrm>
        </p:spPr>
        <p:txBody>
          <a:bodyPr>
            <a:normAutofit fontScale="85000" lnSpcReduction="20000"/>
          </a:bodyPr>
          <a:lstStyle/>
          <a:p>
            <a:r>
              <a:rPr lang="en-US"/>
              <a:t>COLOR LINE FOLLOWER MY BLOCK WITH INPUTS: MOVE FOR DISTANCE</a:t>
            </a:r>
          </a:p>
        </p:txBody>
      </p:sp>
      <p:pic>
        <p:nvPicPr>
          <p:cNvPr id="5" name="Picture 4" descr="A close up of a sign&#10;&#10;Description automatically generated">
            <a:extLst>
              <a:ext uri="{FF2B5EF4-FFF2-40B4-BE49-F238E27FC236}">
                <a16:creationId xmlns:a16="http://schemas.microsoft.com/office/drawing/2014/main" id="{A17B9DFA-14DF-9E42-860F-A92C6D4D7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190739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a:p>
            <a:br>
              <a:rPr lang="en-US" dirty="0"/>
            </a:br>
            <a:endParaRPr lang="en-US" dirty="0"/>
          </a:p>
        </p:txBody>
      </p:sp>
      <p:sp>
        <p:nvSpPr>
          <p:cNvPr id="4" name="Footer Placeholder 3"/>
          <p:cNvSpPr>
            <a:spLocks noGrp="1"/>
          </p:cNvSpPr>
          <p:nvPr>
            <p:ph type="ftr" sz="quarter" idx="11"/>
          </p:nvPr>
        </p:nvSpPr>
        <p:spPr/>
        <p:txBody>
          <a:bodyPr/>
          <a:lstStyle/>
          <a:p>
            <a:r>
              <a:rPr lang="en-US"/>
              <a:t>© 2020 EV3Lessons.com, Last edit 12/24/2019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after a certain number of degrees</a:t>
            </a:r>
          </a:p>
          <a:p>
            <a:pPr marL="457200" indent="-457200">
              <a:buFont typeface="+mj-lt"/>
              <a:buAutoNum type="arabicPeriod"/>
            </a:pPr>
            <a:r>
              <a:rPr lang="en-US" dirty="0"/>
              <a:t>Practice making a useful My Block</a:t>
            </a:r>
          </a:p>
          <a:p>
            <a:endParaRPr lang="en-US" dirty="0"/>
          </a:p>
          <a:p>
            <a:endParaRPr lang="en-US" dirty="0"/>
          </a:p>
          <a:p>
            <a:r>
              <a:rPr lang="en-US" dirty="0"/>
              <a:t>Prerequisites: My Blocks with Inputs &amp; Outputs, Variables, Loops, Switches.</a:t>
            </a:r>
          </a:p>
          <a:p>
            <a:endParaRPr lang="en-US" dirty="0"/>
          </a:p>
          <a:p>
            <a:r>
              <a:rPr lang="en-US" dirty="0"/>
              <a:t>The code uses Blue Comment Blocks.  Make sure you are running the most recent version of the EV3 Software. EV3Lessons has Quick Guides to help you.</a:t>
            </a:r>
          </a:p>
        </p:txBody>
      </p:sp>
      <p:sp>
        <p:nvSpPr>
          <p:cNvPr id="4" name="Footer Placeholder 3"/>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marL="233363" indent="-233363"/>
            <a:r>
              <a:rPr lang="en-US" dirty="0"/>
              <a:t>My Block Line Follower with Inputs</a:t>
            </a:r>
          </a:p>
        </p:txBody>
      </p:sp>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a:t>Making a My Block out of your line follower reduces the length of your code and makes it reusable</a:t>
            </a:r>
          </a:p>
          <a:p>
            <a:pPr marL="233363" indent="-233363">
              <a:buFont typeface="Arial"/>
              <a:buChar char="•"/>
            </a:pPr>
            <a:r>
              <a:rPr lang="en-US" b="0" dirty="0"/>
              <a:t>Learning to write a line follower that takes multiple inputs (power, degrees and color) can be very useful</a:t>
            </a:r>
          </a:p>
          <a:p>
            <a:pPr marL="690563" lvl="1" indent="-233363">
              <a:buFont typeface="Arial"/>
              <a:buChar char="•"/>
            </a:pPr>
            <a:r>
              <a:rPr lang="en-US" dirty="0"/>
              <a:t>Every time you want a line follower that goes a different distance, you just need to change the input!</a:t>
            </a:r>
            <a:endParaRPr lang="en-US" b="0" dirty="0"/>
          </a:p>
          <a:p>
            <a:endParaRPr lang="en-US" b="0" dirty="0"/>
          </a:p>
        </p:txBody>
      </p:sp>
      <p:sp>
        <p:nvSpPr>
          <p:cNvPr id="9" name="Footer Placeholder 8"/>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202819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0" indent="0">
              <a:buNone/>
            </a:pPr>
            <a:r>
              <a:rPr lang="en-US" dirty="0"/>
              <a:t>You will need to know how to make a Simple Color Line Follower program and how to make a My Block with inputs</a:t>
            </a:r>
          </a:p>
          <a:p>
            <a:pPr marL="0" indent="0">
              <a:buNone/>
            </a:pPr>
            <a:r>
              <a:rPr lang="en-US" dirty="0"/>
              <a:t>Since you will use your EV3 Color Sensor in Color Mode, you will not have to Calibrate your color sensor for this lesson</a:t>
            </a:r>
          </a:p>
          <a:p>
            <a:pPr marL="0" indent="0">
              <a:buNone/>
            </a:pPr>
            <a:r>
              <a:rPr lang="en-US" dirty="0"/>
              <a:t>Check which ports you have your color sensor connected to and adjust the code as needed</a:t>
            </a:r>
          </a:p>
          <a:p>
            <a:pPr marL="0" indent="0">
              <a:buNone/>
            </a:pPr>
            <a:r>
              <a:rPr lang="en-US" dirty="0"/>
              <a:t>You may have to adjust the speed or direction to work for your robot.  Make sure that the the color sensor is in front of the wheels in the direction of travel.</a:t>
            </a:r>
          </a:p>
          <a:p>
            <a:pPr marL="0" indent="0">
              <a:buNone/>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389276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Block</a:t>
            </a:r>
          </a:p>
        </p:txBody>
      </p:sp>
      <p:sp>
        <p:nvSpPr>
          <p:cNvPr id="3" name="Content Placeholder 2"/>
          <p:cNvSpPr>
            <a:spLocks noGrp="1"/>
          </p:cNvSpPr>
          <p:nvPr>
            <p:ph idx="1"/>
          </p:nvPr>
        </p:nvSpPr>
        <p:spPr>
          <a:xfrm>
            <a:off x="227875" y="1505616"/>
            <a:ext cx="4344126" cy="4654528"/>
          </a:xfrm>
        </p:spPr>
        <p:txBody>
          <a:bodyPr/>
          <a:lstStyle/>
          <a:p>
            <a:r>
              <a:rPr lang="en-US" dirty="0"/>
              <a:t>In this lesson, you will need to reset your motor’s rotation sensor</a:t>
            </a:r>
          </a:p>
          <a:p>
            <a:r>
              <a:rPr lang="en-US" dirty="0"/>
              <a:t>Since you want to line follow only for a certain distance, you have to first reset the value to 0.</a:t>
            </a:r>
          </a:p>
          <a:p>
            <a:r>
              <a:rPr lang="en-US" dirty="0"/>
              <a:t>Motors B or C are your drive motors so pick either of them.</a:t>
            </a:r>
          </a:p>
        </p:txBody>
      </p:sp>
      <p:sp>
        <p:nvSpPr>
          <p:cNvPr id="4" name="Footer Placeholder 3"/>
          <p:cNvSpPr>
            <a:spLocks noGrp="1"/>
          </p:cNvSpPr>
          <p:nvPr>
            <p:ph type="ftr" sz="quarter" idx="11"/>
          </p:nvPr>
        </p:nvSpPr>
        <p:spPr/>
        <p:txBody>
          <a:bodyPr/>
          <a:lstStyle/>
          <a:p>
            <a:r>
              <a:rPr lang="en-US"/>
              <a:t>© 2020 EV3Lessons.com, Last edit 12/24/2019</a:t>
            </a:r>
          </a:p>
        </p:txBody>
      </p:sp>
      <p:pic>
        <p:nvPicPr>
          <p:cNvPr id="7" name="Picture 6">
            <a:extLst>
              <a:ext uri="{FF2B5EF4-FFF2-40B4-BE49-F238E27FC236}">
                <a16:creationId xmlns:a16="http://schemas.microsoft.com/office/drawing/2014/main" id="{593979B6-C5AD-A045-875D-3339146ABBB1}"/>
              </a:ext>
            </a:extLst>
          </p:cNvPr>
          <p:cNvPicPr>
            <a:picLocks noChangeAspect="1"/>
          </p:cNvPicPr>
          <p:nvPr/>
        </p:nvPicPr>
        <p:blipFill>
          <a:blip r:embed="rId2"/>
          <a:stretch>
            <a:fillRect/>
          </a:stretch>
        </p:blipFill>
        <p:spPr>
          <a:xfrm>
            <a:off x="5084618" y="1588076"/>
            <a:ext cx="3505200" cy="2476500"/>
          </a:xfrm>
          <a:prstGeom prst="rect">
            <a:avLst/>
          </a:prstGeom>
        </p:spPr>
      </p:pic>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Color Follower for Distance</a:t>
            </a:r>
          </a:p>
        </p:txBody>
      </p:sp>
      <p:sp>
        <p:nvSpPr>
          <p:cNvPr id="3" name="Content Placeholder 2"/>
          <p:cNvSpPr>
            <a:spLocks noGrp="1"/>
          </p:cNvSpPr>
          <p:nvPr>
            <p:ph idx="1"/>
          </p:nvPr>
        </p:nvSpPr>
        <p:spPr>
          <a:xfrm>
            <a:off x="227875" y="1505616"/>
            <a:ext cx="4599422" cy="4654528"/>
          </a:xfrm>
        </p:spPr>
        <p:txBody>
          <a:bodyPr/>
          <a:lstStyle/>
          <a:p>
            <a:r>
              <a:rPr lang="en-US" dirty="0"/>
              <a:t>STEP 1: Create a My Block with three inputs</a:t>
            </a:r>
          </a:p>
          <a:p>
            <a:r>
              <a:rPr lang="en-US" dirty="0"/>
              <a:t>STEP 2: Define the My Block to line follow with the exit condition of the loop as degrees</a:t>
            </a:r>
          </a:p>
          <a:p>
            <a:r>
              <a:rPr lang="en-US" dirty="0"/>
              <a:t>STEP 3: Use the My Block to follow a Black Line for 500 degrees</a:t>
            </a:r>
          </a:p>
          <a:p>
            <a:endParaRPr lang="en-US" dirty="0"/>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TextBox 4"/>
          <p:cNvSpPr txBox="1"/>
          <p:nvPr/>
        </p:nvSpPr>
        <p:spPr>
          <a:xfrm>
            <a:off x="5050342" y="1622734"/>
            <a:ext cx="3334565" cy="1169551"/>
          </a:xfrm>
          <a:prstGeom prst="rect">
            <a:avLst/>
          </a:prstGeom>
          <a:noFill/>
        </p:spPr>
        <p:txBody>
          <a:bodyPr wrap="square" rtlCol="0">
            <a:spAutoFit/>
          </a:bodyPr>
          <a:lstStyle/>
          <a:p>
            <a:r>
              <a:rPr lang="en-US" sz="1400" dirty="0">
                <a:solidFill>
                  <a:srgbClr val="FF0000"/>
                </a:solidFill>
              </a:rPr>
              <a:t>Challenge: Write a line follower My Block that follows a black line and stops after moving a certain number of degrees.  The line follower should take three inputs (degrees, speed and color to follow).</a:t>
            </a:r>
          </a:p>
        </p:txBody>
      </p:sp>
      <p:cxnSp>
        <p:nvCxnSpPr>
          <p:cNvPr id="6" name="Straight Connector 5"/>
          <p:cNvCxnSpPr/>
          <p:nvPr/>
        </p:nvCxnSpPr>
        <p:spPr>
          <a:xfrm flipV="1">
            <a:off x="7198351" y="3232780"/>
            <a:ext cx="0" cy="205756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461665"/>
          </a:xfrm>
          <a:prstGeom prst="rect">
            <a:avLst/>
          </a:prstGeom>
          <a:noFill/>
        </p:spPr>
        <p:txBody>
          <a:bodyPr wrap="square" rtlCol="0">
            <a:spAutoFit/>
          </a:bodyPr>
          <a:lstStyle/>
          <a:p>
            <a:r>
              <a:rPr lang="en-US" sz="1200" dirty="0"/>
              <a:t>Goal: Stop after 500 degrees</a:t>
            </a:r>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7BB-CA3E-9F43-8A21-0E400E85CD0C}"/>
              </a:ext>
            </a:extLst>
          </p:cNvPr>
          <p:cNvSpPr>
            <a:spLocks noGrp="1"/>
          </p:cNvSpPr>
          <p:nvPr>
            <p:ph type="title"/>
          </p:nvPr>
        </p:nvSpPr>
        <p:spPr/>
        <p:txBody>
          <a:bodyPr/>
          <a:lstStyle/>
          <a:p>
            <a:r>
              <a:rPr lang="en-US" dirty="0"/>
              <a:t>Step 1: Create the My Block</a:t>
            </a:r>
          </a:p>
        </p:txBody>
      </p:sp>
      <p:sp>
        <p:nvSpPr>
          <p:cNvPr id="3" name="Content Placeholder 2">
            <a:extLst>
              <a:ext uri="{FF2B5EF4-FFF2-40B4-BE49-F238E27FC236}">
                <a16:creationId xmlns:a16="http://schemas.microsoft.com/office/drawing/2014/main" id="{7B0FCBB7-ECBE-3342-B7EA-F1304EE467F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9EC24D3-2938-D843-AA74-B675511E9B06}"/>
              </a:ext>
            </a:extLst>
          </p:cNvPr>
          <p:cNvSpPr>
            <a:spLocks noGrp="1"/>
          </p:cNvSpPr>
          <p:nvPr>
            <p:ph type="ftr" sz="quarter" idx="11"/>
          </p:nvPr>
        </p:nvSpPr>
        <p:spPr/>
        <p:txBody>
          <a:bodyPr/>
          <a:lstStyle/>
          <a:p>
            <a:r>
              <a:rPr lang="en-US"/>
              <a:t>© 2020 EV3Lessons.com, Last edit 12/24/2019</a:t>
            </a:r>
          </a:p>
        </p:txBody>
      </p:sp>
      <p:pic>
        <p:nvPicPr>
          <p:cNvPr id="5" name="Content Placeholder 5" descr="A screenshot of a cell phone&#10;&#10;Description automatically generated">
            <a:extLst>
              <a:ext uri="{FF2B5EF4-FFF2-40B4-BE49-F238E27FC236}">
                <a16:creationId xmlns:a16="http://schemas.microsoft.com/office/drawing/2014/main" id="{3BDD6BEE-4729-8C41-A60A-0EC7C48D4D0B}"/>
              </a:ext>
            </a:extLst>
          </p:cNvPr>
          <p:cNvPicPr>
            <a:picLocks noChangeAspect="1"/>
          </p:cNvPicPr>
          <p:nvPr/>
        </p:nvPicPr>
        <p:blipFill>
          <a:blip r:embed="rId2"/>
          <a:stretch>
            <a:fillRect/>
          </a:stretch>
        </p:blipFill>
        <p:spPr>
          <a:xfrm>
            <a:off x="347979" y="1542384"/>
            <a:ext cx="8356600" cy="3810000"/>
          </a:xfrm>
          <a:prstGeom prst="rect">
            <a:avLst/>
          </a:prstGeom>
        </p:spPr>
      </p:pic>
      <p:sp>
        <p:nvSpPr>
          <p:cNvPr id="6" name="TextBox 5">
            <a:extLst>
              <a:ext uri="{FF2B5EF4-FFF2-40B4-BE49-F238E27FC236}">
                <a16:creationId xmlns:a16="http://schemas.microsoft.com/office/drawing/2014/main" id="{BECB84AF-65A2-594D-9CA5-C0E03EC7D472}"/>
              </a:ext>
            </a:extLst>
          </p:cNvPr>
          <p:cNvSpPr txBox="1"/>
          <p:nvPr/>
        </p:nvSpPr>
        <p:spPr>
          <a:xfrm>
            <a:off x="319315" y="1542384"/>
            <a:ext cx="2857500" cy="369332"/>
          </a:xfrm>
          <a:prstGeom prst="rect">
            <a:avLst/>
          </a:prstGeom>
          <a:noFill/>
        </p:spPr>
        <p:txBody>
          <a:bodyPr wrap="square" rtlCol="0">
            <a:spAutoFit/>
          </a:bodyPr>
          <a:lstStyle/>
          <a:p>
            <a:r>
              <a:rPr lang="en-US" dirty="0">
                <a:solidFill>
                  <a:srgbClr val="0070C0"/>
                </a:solidFill>
              </a:rPr>
              <a:t>Add three Inputs and Labels</a:t>
            </a:r>
          </a:p>
        </p:txBody>
      </p:sp>
    </p:spTree>
    <p:extLst>
      <p:ext uri="{BB962C8B-B14F-4D97-AF65-F5344CB8AC3E}">
        <p14:creationId xmlns:p14="http://schemas.microsoft.com/office/powerpoint/2010/main" val="270648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B4FB-C690-9F48-805C-6971CD8D42AE}"/>
              </a:ext>
            </a:extLst>
          </p:cNvPr>
          <p:cNvSpPr>
            <a:spLocks noGrp="1"/>
          </p:cNvSpPr>
          <p:nvPr>
            <p:ph type="title"/>
          </p:nvPr>
        </p:nvSpPr>
        <p:spPr/>
        <p:txBody>
          <a:bodyPr/>
          <a:lstStyle/>
          <a:p>
            <a:r>
              <a:rPr lang="en-US" dirty="0"/>
              <a:t>Step 2: Define the My Block</a:t>
            </a:r>
          </a:p>
        </p:txBody>
      </p:sp>
      <p:sp>
        <p:nvSpPr>
          <p:cNvPr id="3" name="Content Placeholder 2">
            <a:extLst>
              <a:ext uri="{FF2B5EF4-FFF2-40B4-BE49-F238E27FC236}">
                <a16:creationId xmlns:a16="http://schemas.microsoft.com/office/drawing/2014/main" id="{FADF3902-1DB9-D54D-B86E-242E7B4B58A8}"/>
              </a:ext>
            </a:extLst>
          </p:cNvPr>
          <p:cNvSpPr>
            <a:spLocks noGrp="1"/>
          </p:cNvSpPr>
          <p:nvPr>
            <p:ph idx="1"/>
          </p:nvPr>
        </p:nvSpPr>
        <p:spPr>
          <a:xfrm>
            <a:off x="227875" y="2201807"/>
            <a:ext cx="3076436" cy="572566"/>
          </a:xfrm>
        </p:spPr>
        <p:txBody>
          <a:bodyPr>
            <a:normAutofit/>
          </a:bodyPr>
          <a:lstStyle/>
          <a:p>
            <a:r>
              <a:rPr lang="en-US" sz="1400" dirty="0"/>
              <a:t>Reset the rotation sensor</a:t>
            </a:r>
          </a:p>
        </p:txBody>
      </p:sp>
      <p:sp>
        <p:nvSpPr>
          <p:cNvPr id="4" name="Footer Placeholder 3">
            <a:extLst>
              <a:ext uri="{FF2B5EF4-FFF2-40B4-BE49-F238E27FC236}">
                <a16:creationId xmlns:a16="http://schemas.microsoft.com/office/drawing/2014/main" id="{6E789B3B-EBC3-BB4A-A2DA-F29B9B8C5208}"/>
              </a:ext>
            </a:extLst>
          </p:cNvPr>
          <p:cNvSpPr>
            <a:spLocks noGrp="1"/>
          </p:cNvSpPr>
          <p:nvPr>
            <p:ph type="ftr" sz="quarter" idx="11"/>
          </p:nvPr>
        </p:nvSpPr>
        <p:spPr/>
        <p:txBody>
          <a:bodyPr/>
          <a:lstStyle/>
          <a:p>
            <a:r>
              <a:rPr lang="en-US"/>
              <a:t>© 2020 EV3Lessons.com, Last edit 12/24/2019</a:t>
            </a:r>
          </a:p>
        </p:txBody>
      </p:sp>
      <p:pic>
        <p:nvPicPr>
          <p:cNvPr id="5" name="Picture 4">
            <a:extLst>
              <a:ext uri="{FF2B5EF4-FFF2-40B4-BE49-F238E27FC236}">
                <a16:creationId xmlns:a16="http://schemas.microsoft.com/office/drawing/2014/main" id="{F85696CF-37AB-5A40-963D-8A1DF606EC2B}"/>
              </a:ext>
            </a:extLst>
          </p:cNvPr>
          <p:cNvPicPr>
            <a:picLocks noChangeAspect="1"/>
          </p:cNvPicPr>
          <p:nvPr/>
        </p:nvPicPr>
        <p:blipFill>
          <a:blip r:embed="rId2"/>
          <a:stretch>
            <a:fillRect/>
          </a:stretch>
        </p:blipFill>
        <p:spPr>
          <a:xfrm>
            <a:off x="3103559" y="1314373"/>
            <a:ext cx="5812567" cy="4845771"/>
          </a:xfrm>
          <a:prstGeom prst="rect">
            <a:avLst/>
          </a:prstGeom>
        </p:spPr>
      </p:pic>
      <p:sp>
        <p:nvSpPr>
          <p:cNvPr id="6" name="Content Placeholder 2">
            <a:extLst>
              <a:ext uri="{FF2B5EF4-FFF2-40B4-BE49-F238E27FC236}">
                <a16:creationId xmlns:a16="http://schemas.microsoft.com/office/drawing/2014/main" id="{6C7AB3A6-9C4A-2444-9F5B-05DF68F2E2B5}"/>
              </a:ext>
            </a:extLst>
          </p:cNvPr>
          <p:cNvSpPr txBox="1">
            <a:spLocks/>
          </p:cNvSpPr>
          <p:nvPr/>
        </p:nvSpPr>
        <p:spPr>
          <a:xfrm>
            <a:off x="227874" y="2774373"/>
            <a:ext cx="3076436" cy="572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Repeat the loop until the rotation sensor reads a certain number of degrees</a:t>
            </a:r>
          </a:p>
        </p:txBody>
      </p:sp>
      <p:sp>
        <p:nvSpPr>
          <p:cNvPr id="7" name="Content Placeholder 2">
            <a:extLst>
              <a:ext uri="{FF2B5EF4-FFF2-40B4-BE49-F238E27FC236}">
                <a16:creationId xmlns:a16="http://schemas.microsoft.com/office/drawing/2014/main" id="{FB1FFCA7-CC75-0C4A-9937-01B3C58C1545}"/>
              </a:ext>
            </a:extLst>
          </p:cNvPr>
          <p:cNvSpPr txBox="1">
            <a:spLocks/>
          </p:cNvSpPr>
          <p:nvPr/>
        </p:nvSpPr>
        <p:spPr>
          <a:xfrm>
            <a:off x="227874" y="3701424"/>
            <a:ext cx="3076437" cy="572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If the color sensor reads the color of the line you want to follow, turn right, else, turn left</a:t>
            </a:r>
          </a:p>
        </p:txBody>
      </p:sp>
      <p:sp>
        <p:nvSpPr>
          <p:cNvPr id="8" name="Content Placeholder 2">
            <a:extLst>
              <a:ext uri="{FF2B5EF4-FFF2-40B4-BE49-F238E27FC236}">
                <a16:creationId xmlns:a16="http://schemas.microsoft.com/office/drawing/2014/main" id="{BAD52CB8-2671-C34F-B5A1-371193613C6B}"/>
              </a:ext>
            </a:extLst>
          </p:cNvPr>
          <p:cNvSpPr txBox="1">
            <a:spLocks/>
          </p:cNvSpPr>
          <p:nvPr/>
        </p:nvSpPr>
        <p:spPr>
          <a:xfrm>
            <a:off x="248291" y="5339724"/>
            <a:ext cx="3076437" cy="5725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Stop motors</a:t>
            </a:r>
          </a:p>
        </p:txBody>
      </p:sp>
      <p:cxnSp>
        <p:nvCxnSpPr>
          <p:cNvPr id="10" name="Straight Arrow Connector 9">
            <a:extLst>
              <a:ext uri="{FF2B5EF4-FFF2-40B4-BE49-F238E27FC236}">
                <a16:creationId xmlns:a16="http://schemas.microsoft.com/office/drawing/2014/main" id="{90610D7C-A4FD-DE49-AF12-38FAC94239E5}"/>
              </a:ext>
            </a:extLst>
          </p:cNvPr>
          <p:cNvCxnSpPr>
            <a:cxnSpLocks/>
          </p:cNvCxnSpPr>
          <p:nvPr/>
        </p:nvCxnSpPr>
        <p:spPr>
          <a:xfrm flipH="1">
            <a:off x="6504709" y="2201807"/>
            <a:ext cx="997527" cy="17859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6FCCAA-AE0B-3743-B93C-77D35D8DA51D}"/>
              </a:ext>
            </a:extLst>
          </p:cNvPr>
          <p:cNvCxnSpPr>
            <a:cxnSpLocks/>
          </p:cNvCxnSpPr>
          <p:nvPr/>
        </p:nvCxnSpPr>
        <p:spPr>
          <a:xfrm>
            <a:off x="6214625" y="2080380"/>
            <a:ext cx="747284" cy="82907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BAFF92-B00A-B742-9052-769C9CDEBE20}"/>
              </a:ext>
            </a:extLst>
          </p:cNvPr>
          <p:cNvCxnSpPr>
            <a:cxnSpLocks/>
          </p:cNvCxnSpPr>
          <p:nvPr/>
        </p:nvCxnSpPr>
        <p:spPr>
          <a:xfrm>
            <a:off x="5194724" y="2080380"/>
            <a:ext cx="531391" cy="134862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12730E1-DB94-EA4E-884C-218AE9E86479}"/>
              </a:ext>
            </a:extLst>
          </p:cNvPr>
          <p:cNvCxnSpPr>
            <a:cxnSpLocks/>
          </p:cNvCxnSpPr>
          <p:nvPr/>
        </p:nvCxnSpPr>
        <p:spPr>
          <a:xfrm flipH="1">
            <a:off x="6504708" y="2201807"/>
            <a:ext cx="1101434" cy="243253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A3E8CE-E8B9-5342-9047-CF27C5F10BCB}"/>
              </a:ext>
            </a:extLst>
          </p:cNvPr>
          <p:cNvSpPr txBox="1"/>
          <p:nvPr/>
        </p:nvSpPr>
        <p:spPr>
          <a:xfrm>
            <a:off x="5403771" y="1619373"/>
            <a:ext cx="2536107" cy="307777"/>
          </a:xfrm>
          <a:prstGeom prst="rect">
            <a:avLst/>
          </a:prstGeom>
          <a:noFill/>
        </p:spPr>
        <p:txBody>
          <a:bodyPr wrap="square" rtlCol="0">
            <a:spAutoFit/>
          </a:bodyPr>
          <a:lstStyle/>
          <a:p>
            <a:r>
              <a:rPr lang="en-US" sz="1400" dirty="0">
                <a:solidFill>
                  <a:srgbClr val="FFFF00"/>
                </a:solidFill>
              </a:rPr>
              <a:t>Drag variables as indicated</a:t>
            </a:r>
          </a:p>
        </p:txBody>
      </p:sp>
    </p:spTree>
    <p:extLst>
      <p:ext uri="{BB962C8B-B14F-4D97-AF65-F5344CB8AC3E}">
        <p14:creationId xmlns:p14="http://schemas.microsoft.com/office/powerpoint/2010/main" val="383468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985-5E5E-3446-8959-2A2BCA788C78}"/>
              </a:ext>
            </a:extLst>
          </p:cNvPr>
          <p:cNvSpPr>
            <a:spLocks noGrp="1"/>
          </p:cNvSpPr>
          <p:nvPr>
            <p:ph type="title"/>
          </p:nvPr>
        </p:nvSpPr>
        <p:spPr/>
        <p:txBody>
          <a:bodyPr>
            <a:normAutofit fontScale="90000"/>
          </a:bodyPr>
          <a:lstStyle/>
          <a:p>
            <a:r>
              <a:rPr lang="en-US" dirty="0"/>
              <a:t>Step 3: Use and Reuse the My Block</a:t>
            </a:r>
          </a:p>
        </p:txBody>
      </p:sp>
      <p:sp>
        <p:nvSpPr>
          <p:cNvPr id="4" name="Footer Placeholder 3">
            <a:extLst>
              <a:ext uri="{FF2B5EF4-FFF2-40B4-BE49-F238E27FC236}">
                <a16:creationId xmlns:a16="http://schemas.microsoft.com/office/drawing/2014/main" id="{96353117-744D-0F4C-A957-2EFCA7E5399E}"/>
              </a:ext>
            </a:extLst>
          </p:cNvPr>
          <p:cNvSpPr>
            <a:spLocks noGrp="1"/>
          </p:cNvSpPr>
          <p:nvPr>
            <p:ph type="ftr" sz="quarter" idx="11"/>
          </p:nvPr>
        </p:nvSpPr>
        <p:spPr/>
        <p:txBody>
          <a:bodyPr/>
          <a:lstStyle/>
          <a:p>
            <a:r>
              <a:rPr lang="en-US"/>
              <a:t>© 2020 EV3Lessons.com, Last edit 12/24/2019</a:t>
            </a:r>
          </a:p>
        </p:txBody>
      </p:sp>
      <p:pic>
        <p:nvPicPr>
          <p:cNvPr id="8" name="Picture 7">
            <a:extLst>
              <a:ext uri="{FF2B5EF4-FFF2-40B4-BE49-F238E27FC236}">
                <a16:creationId xmlns:a16="http://schemas.microsoft.com/office/drawing/2014/main" id="{E3F9307B-A7D6-564F-B99B-2D641B39E8C0}"/>
              </a:ext>
            </a:extLst>
          </p:cNvPr>
          <p:cNvPicPr>
            <a:picLocks noChangeAspect="1"/>
          </p:cNvPicPr>
          <p:nvPr/>
        </p:nvPicPr>
        <p:blipFill>
          <a:blip r:embed="rId2"/>
          <a:stretch>
            <a:fillRect/>
          </a:stretch>
        </p:blipFill>
        <p:spPr>
          <a:xfrm>
            <a:off x="4304137" y="1711512"/>
            <a:ext cx="4155209" cy="1863069"/>
          </a:xfrm>
          <a:prstGeom prst="rect">
            <a:avLst/>
          </a:prstGeom>
        </p:spPr>
      </p:pic>
      <p:sp>
        <p:nvSpPr>
          <p:cNvPr id="9" name="TextBox 8">
            <a:extLst>
              <a:ext uri="{FF2B5EF4-FFF2-40B4-BE49-F238E27FC236}">
                <a16:creationId xmlns:a16="http://schemas.microsoft.com/office/drawing/2014/main" id="{1F5D2281-8367-CD48-AA48-FB883D08932C}"/>
              </a:ext>
            </a:extLst>
          </p:cNvPr>
          <p:cNvSpPr txBox="1"/>
          <p:nvPr/>
        </p:nvSpPr>
        <p:spPr>
          <a:xfrm>
            <a:off x="2444490" y="1554592"/>
            <a:ext cx="1451136" cy="2585323"/>
          </a:xfrm>
          <a:prstGeom prst="rect">
            <a:avLst/>
          </a:prstGeom>
          <a:noFill/>
          <a:ln>
            <a:solidFill>
              <a:schemeClr val="tx1"/>
            </a:solidFill>
          </a:ln>
        </p:spPr>
        <p:txBody>
          <a:bodyPr wrap="square" rtlCol="0">
            <a:spAutoFit/>
          </a:bodyPr>
          <a:lstStyle/>
          <a:p>
            <a:r>
              <a:rPr lang="en-US" dirty="0"/>
              <a:t>Color Code:</a:t>
            </a:r>
          </a:p>
          <a:p>
            <a:r>
              <a:rPr lang="en-US" dirty="0"/>
              <a:t>0 - No Color</a:t>
            </a:r>
          </a:p>
          <a:p>
            <a:r>
              <a:rPr lang="en-US" dirty="0"/>
              <a:t>1 - Black</a:t>
            </a:r>
          </a:p>
          <a:p>
            <a:r>
              <a:rPr lang="en-US" dirty="0"/>
              <a:t>2 - Blue</a:t>
            </a:r>
          </a:p>
          <a:p>
            <a:r>
              <a:rPr lang="en-US" dirty="0"/>
              <a:t>3 - Green</a:t>
            </a:r>
          </a:p>
          <a:p>
            <a:r>
              <a:rPr lang="en-US" dirty="0"/>
              <a:t>4 - Yellow</a:t>
            </a:r>
          </a:p>
          <a:p>
            <a:r>
              <a:rPr lang="en-US" dirty="0"/>
              <a:t>5 - Red</a:t>
            </a:r>
          </a:p>
          <a:p>
            <a:r>
              <a:rPr lang="en-US" dirty="0"/>
              <a:t>6 - White</a:t>
            </a:r>
          </a:p>
          <a:p>
            <a:r>
              <a:rPr lang="en-US" dirty="0"/>
              <a:t>7 - Brown</a:t>
            </a:r>
          </a:p>
        </p:txBody>
      </p:sp>
      <p:sp>
        <p:nvSpPr>
          <p:cNvPr id="12" name="Content Placeholder 6">
            <a:extLst>
              <a:ext uri="{FF2B5EF4-FFF2-40B4-BE49-F238E27FC236}">
                <a16:creationId xmlns:a16="http://schemas.microsoft.com/office/drawing/2014/main" id="{603ABB60-AE47-4D47-83BD-A2D965C251AD}"/>
              </a:ext>
            </a:extLst>
          </p:cNvPr>
          <p:cNvSpPr txBox="1">
            <a:spLocks/>
          </p:cNvSpPr>
          <p:nvPr/>
        </p:nvSpPr>
        <p:spPr>
          <a:xfrm>
            <a:off x="4304136" y="3687328"/>
            <a:ext cx="4155209" cy="71803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Line follow a Black Line for 500 degrees and then a Red Line for 700 Degrees</a:t>
            </a:r>
          </a:p>
          <a:p>
            <a:pPr marL="0" indent="0">
              <a:buFont typeface="Calibri" panose="020F0502020204030204" pitchFamily="34" charset="0"/>
              <a:buNone/>
            </a:pPr>
            <a:endParaRPr lang="en-US" dirty="0"/>
          </a:p>
        </p:txBody>
      </p:sp>
      <p:sp>
        <p:nvSpPr>
          <p:cNvPr id="13" name="TextBox 12">
            <a:extLst>
              <a:ext uri="{FF2B5EF4-FFF2-40B4-BE49-F238E27FC236}">
                <a16:creationId xmlns:a16="http://schemas.microsoft.com/office/drawing/2014/main" id="{DDA1C311-CB61-F341-A0E8-EFB9FE489785}"/>
              </a:ext>
            </a:extLst>
          </p:cNvPr>
          <p:cNvSpPr txBox="1"/>
          <p:nvPr/>
        </p:nvSpPr>
        <p:spPr>
          <a:xfrm>
            <a:off x="227874" y="1526552"/>
            <a:ext cx="1974272" cy="2862322"/>
          </a:xfrm>
          <a:prstGeom prst="rect">
            <a:avLst/>
          </a:prstGeom>
          <a:noFill/>
        </p:spPr>
        <p:txBody>
          <a:bodyPr wrap="square" rtlCol="0">
            <a:spAutoFit/>
          </a:bodyPr>
          <a:lstStyle/>
          <a:p>
            <a:r>
              <a:rPr lang="en-US" dirty="0"/>
              <a:t>Note: You have to enter a number into the parameter for the color. You cannot just spell out the color. The numbers are not very clearly defined in EV3 Classroom.</a:t>
            </a:r>
          </a:p>
        </p:txBody>
      </p:sp>
      <p:sp>
        <p:nvSpPr>
          <p:cNvPr id="7" name="Content Placeholder 6">
            <a:extLst>
              <a:ext uri="{FF2B5EF4-FFF2-40B4-BE49-F238E27FC236}">
                <a16:creationId xmlns:a16="http://schemas.microsoft.com/office/drawing/2014/main" id="{13FD11C0-AF7E-B348-BFAC-049EFB5F65AE}"/>
              </a:ext>
            </a:extLst>
          </p:cNvPr>
          <p:cNvSpPr>
            <a:spLocks noGrp="1"/>
          </p:cNvSpPr>
          <p:nvPr>
            <p:ph idx="1"/>
          </p:nvPr>
        </p:nvSpPr>
        <p:spPr>
          <a:xfrm>
            <a:off x="4221053" y="1408678"/>
            <a:ext cx="4321378" cy="718039"/>
          </a:xfrm>
        </p:spPr>
        <p:txBody>
          <a:bodyPr>
            <a:normAutofit/>
          </a:bodyPr>
          <a:lstStyle/>
          <a:p>
            <a:r>
              <a:rPr lang="en-US" dirty="0"/>
              <a:t>Line follow a Black Line for 500 degrees</a:t>
            </a:r>
          </a:p>
          <a:p>
            <a:pPr marL="0" indent="0">
              <a:buNone/>
            </a:pPr>
            <a:endParaRPr lang="en-US" dirty="0"/>
          </a:p>
        </p:txBody>
      </p:sp>
      <p:pic>
        <p:nvPicPr>
          <p:cNvPr id="15" name="Picture 14" descr="A screenshot of a cell phone&#10;&#10;Description automatically generated">
            <a:extLst>
              <a:ext uri="{FF2B5EF4-FFF2-40B4-BE49-F238E27FC236}">
                <a16:creationId xmlns:a16="http://schemas.microsoft.com/office/drawing/2014/main" id="{D5F9333A-88BC-704B-B73C-0EFD92AAEFB2}"/>
              </a:ext>
            </a:extLst>
          </p:cNvPr>
          <p:cNvPicPr>
            <a:picLocks noChangeAspect="1"/>
          </p:cNvPicPr>
          <p:nvPr/>
        </p:nvPicPr>
        <p:blipFill>
          <a:blip r:embed="rId3"/>
          <a:stretch>
            <a:fillRect/>
          </a:stretch>
        </p:blipFill>
        <p:spPr>
          <a:xfrm>
            <a:off x="4304136" y="4457831"/>
            <a:ext cx="3919682" cy="1729916"/>
          </a:xfrm>
          <a:prstGeom prst="rect">
            <a:avLst/>
          </a:prstGeom>
        </p:spPr>
      </p:pic>
    </p:spTree>
    <p:extLst>
      <p:ext uri="{BB962C8B-B14F-4D97-AF65-F5344CB8AC3E}">
        <p14:creationId xmlns:p14="http://schemas.microsoft.com/office/powerpoint/2010/main" val="62738579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9776</TotalTime>
  <Words>741</Words>
  <Application>Microsoft Macintosh PowerPoint</Application>
  <PresentationFormat>On-screen Show (4:3)</PresentationFormat>
  <Paragraphs>67</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Helvetica Neue</vt:lpstr>
      <vt:lpstr>Retrospect</vt:lpstr>
      <vt:lpstr>intermediatev2</vt:lpstr>
      <vt:lpstr>INTERMEDIATE PROGRAMMING LESSON</vt:lpstr>
      <vt:lpstr>Lesson Objectives</vt:lpstr>
      <vt:lpstr>My Block Line Follower with Inputs</vt:lpstr>
      <vt:lpstr>Tips to Succeed</vt:lpstr>
      <vt:lpstr>New Block</vt:lpstr>
      <vt:lpstr>Color Follower for Distance</vt:lpstr>
      <vt:lpstr>Step 1: Create the My Block</vt:lpstr>
      <vt:lpstr>Step 2: Define the My Block</vt:lpstr>
      <vt:lpstr>Step 3: Use and Reuse the My Block</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55</cp:revision>
  <dcterms:created xsi:type="dcterms:W3CDTF">2014-08-07T02:19:13Z</dcterms:created>
  <dcterms:modified xsi:type="dcterms:W3CDTF">2019-12-25T14:39:47Z</dcterms:modified>
</cp:coreProperties>
</file>