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8" r:id="rId2"/>
  </p:sldMasterIdLst>
  <p:notesMasterIdLst>
    <p:notesMasterId r:id="rId12"/>
  </p:notesMasterIdLst>
  <p:handoutMasterIdLst>
    <p:handoutMasterId r:id="rId13"/>
  </p:handoutMasterIdLst>
  <p:sldIdLst>
    <p:sldId id="388" r:id="rId3"/>
    <p:sldId id="383" r:id="rId4"/>
    <p:sldId id="386" r:id="rId5"/>
    <p:sldId id="385" r:id="rId6"/>
    <p:sldId id="391" r:id="rId7"/>
    <p:sldId id="392" r:id="rId8"/>
    <p:sldId id="393" r:id="rId9"/>
    <p:sldId id="384" r:id="rId10"/>
    <p:sldId id="38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2"/>
    <p:restoredTop sz="96259" autoAdjust="0"/>
  </p:normalViewPr>
  <p:slideViewPr>
    <p:cSldViewPr snapToGrid="0" snapToObjects="1">
      <p:cViewPr varScale="1">
        <p:scale>
          <a:sx n="123" d="100"/>
          <a:sy n="123" d="100"/>
        </p:scale>
        <p:origin x="1280" y="18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12/25/19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9</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9E9AFAC-384B-6946-BAEF-1804A85BF49C}"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3552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68965-FF50-F049-B4AD-B9E0DA1592A9}"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1524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41FBF-2A27-F441-A135-E2F9C965E348}"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6558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B5F094-72D7-124B-8780-A301DBBE735B}"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A picture containing drawing&#10;&#10;Description automatically generated">
            <a:extLst>
              <a:ext uri="{FF2B5EF4-FFF2-40B4-BE49-F238E27FC236}">
                <a16:creationId xmlns:a16="http://schemas.microsoft.com/office/drawing/2014/main" id="{25566AFF-69A9-7644-9B2E-F0842F3E6D59}"/>
              </a:ext>
            </a:extLst>
          </p:cNvPr>
          <p:cNvPicPr>
            <a:picLocks noChangeAspect="1"/>
          </p:cNvPicPr>
          <p:nvPr userDrawn="1"/>
        </p:nvPicPr>
        <p:blipFill rotWithShape="1">
          <a:blip r:embed="rId2"/>
          <a:srcRect l="2055" t="7277" r="2818" b="5432"/>
          <a:stretch/>
        </p:blipFill>
        <p:spPr>
          <a:xfrm>
            <a:off x="4172606" y="154094"/>
            <a:ext cx="4866289" cy="1870649"/>
          </a:xfrm>
          <a:prstGeom prst="rect">
            <a:avLst/>
          </a:prstGeom>
        </p:spPr>
      </p:pic>
    </p:spTree>
    <p:extLst>
      <p:ext uri="{BB962C8B-B14F-4D97-AF65-F5344CB8AC3E}">
        <p14:creationId xmlns:p14="http://schemas.microsoft.com/office/powerpoint/2010/main" val="432001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D286B-78D3-604A-AE61-5A6CDB3DE3D1}"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68065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9E933F-FB6B-1542-B7C8-749E2B99973B}"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732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D2CDA-B4DF-E541-914B-EB2776572294}"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291966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3882E6-6213-044F-A64A-2C31D0FDF8FD}" type="datetime1">
              <a:rPr lang="en-US" smtClean="0"/>
              <a:t>12/25/19</a:t>
            </a:fld>
            <a:endParaRPr lang="en-US"/>
          </a:p>
        </p:txBody>
      </p:sp>
      <p:sp>
        <p:nvSpPr>
          <p:cNvPr id="8" name="Footer Placeholder 7"/>
          <p:cNvSpPr>
            <a:spLocks noGrp="1"/>
          </p:cNvSpPr>
          <p:nvPr>
            <p:ph type="ftr" sz="quarter" idx="11"/>
          </p:nvPr>
        </p:nvSpPr>
        <p:spPr/>
        <p:txBody>
          <a:body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720107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A94314-0EEC-964E-B1DD-89FEADCFBC66}" type="datetime1">
              <a:rPr lang="en-US" smtClean="0"/>
              <a:t>12/25/19</a:t>
            </a:fld>
            <a:endParaRPr lang="en-US"/>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33179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B87203-3A28-B54D-AE4C-C8862D701412}"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579831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5591CE5-6929-7C49-8F8D-5B2DA5F3615E}"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2020 EV3Lessons.com, Last edit 12/24/2019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245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51B86-4C23-4447-87D7-D9A47E249B57}"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28543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59AE96-3B49-6D47-B08B-161AB1B44F33}"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789882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63716-5A28-A042-A4A7-960F2F487CBC}"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7507463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00338E-769B-3D42-8892-49D9149C6CC7}"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9947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8DC0-DC03-304D-9784-2F2EEDC2A631}" type="datetime1">
              <a:rPr lang="en-US" smtClean="0"/>
              <a:t>12/25/19</a:t>
            </a:fld>
            <a:endParaRPr lang="en-US"/>
          </a:p>
        </p:txBody>
      </p:sp>
      <p:sp>
        <p:nvSpPr>
          <p:cNvPr id="5" name="Footer Placeholder 4"/>
          <p:cNvSpPr>
            <a:spLocks noGrp="1"/>
          </p:cNvSpPr>
          <p:nvPr>
            <p:ph type="ftr" sz="quarter" idx="11"/>
          </p:nvPr>
        </p:nvSpPr>
        <p:spPr/>
        <p:txBody>
          <a:bodyPr/>
          <a:lstStyle/>
          <a:p>
            <a:r>
              <a:rPr lang="en-US"/>
              <a:t>Copytight © 2020 EV3Lessons.com, Last edit 12/24/2019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81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4E40B-6CA0-0442-A719-50ABF55EF7A1}"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4076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E2EBDC-1912-AE4A-92A2-94239E8E02B8}" type="datetime1">
              <a:rPr lang="en-US" smtClean="0"/>
              <a:t>12/25/19</a:t>
            </a:fld>
            <a:endParaRPr lang="en-US"/>
          </a:p>
        </p:txBody>
      </p:sp>
      <p:sp>
        <p:nvSpPr>
          <p:cNvPr id="8" name="Footer Placeholder 7"/>
          <p:cNvSpPr>
            <a:spLocks noGrp="1"/>
          </p:cNvSpPr>
          <p:nvPr>
            <p:ph type="ftr" sz="quarter" idx="11"/>
          </p:nvPr>
        </p:nvSpPr>
        <p:spPr/>
        <p:txBody>
          <a:body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0864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071BC-B555-6345-87BF-1BE5871DEF6E}" type="datetime1">
              <a:rPr lang="en-US" smtClean="0"/>
              <a:t>12/25/19</a:t>
            </a:fld>
            <a:endParaRPr lang="en-US"/>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7172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168760-7F8F-254C-8C3C-3B67C4A8D331}"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2020 EV3Lessons.com, Last edit 12/24/2019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7452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749AC92-B89E-844D-8B14-317633B62213}"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2020 EV3Lessons.com, Last edit 12/24/2019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93765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2875E-9D0B-B546-B0AE-F2A6EE0E46DC}" type="datetime1">
              <a:rPr lang="en-US" smtClean="0"/>
              <a:t>12/25/19</a:t>
            </a:fld>
            <a:endParaRPr lang="en-US"/>
          </a:p>
        </p:txBody>
      </p:sp>
      <p:sp>
        <p:nvSpPr>
          <p:cNvPr id="6" name="Footer Placeholder 5"/>
          <p:cNvSpPr>
            <a:spLocks noGrp="1"/>
          </p:cNvSpPr>
          <p:nvPr>
            <p:ph type="ftr" sz="quarter" idx="11"/>
          </p:nvPr>
        </p:nvSpPr>
        <p:spPr/>
        <p:txBody>
          <a:bodyPr/>
          <a:lstStyle/>
          <a:p>
            <a:r>
              <a:rPr lang="en-US"/>
              <a:t>Copytight © 2020 EV3Lessons.com, Last edit 12/24/2019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81964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53B908E-28B4-6645-B974-8B88991D83A6}"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2020 EV3Lessons.com, Last edit 12/24/2019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552100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D7F0661-23AE-774F-BA60-C253CAD8F012}"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2020 EV3Lessons.com, Last edit 12/24/2019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786253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a:xfrm>
            <a:off x="1145629" y="3258208"/>
            <a:ext cx="6768662" cy="596098"/>
          </a:xfrm>
        </p:spPr>
        <p:txBody>
          <a:bodyPr>
            <a:normAutofit fontScale="92500" lnSpcReduction="20000"/>
          </a:bodyPr>
          <a:lstStyle/>
          <a:p>
            <a:r>
              <a:rPr lang="en-US" dirty="0"/>
              <a:t>COLOR LINE FOLLOWER MY BLOCK </a:t>
            </a:r>
            <a:r>
              <a:rPr lang="en-US"/>
              <a:t>WITH INPUTs: MOVE UNTIL BLACK</a:t>
            </a:r>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7F5CE407-6216-4202-80E4-A30DC2F709B2}" type="slidenum">
              <a:rPr lang="en-US" smtClean="0"/>
              <a:t>1</a:t>
            </a:fld>
            <a:endParaRPr lang="en-US"/>
          </a:p>
        </p:txBody>
      </p:sp>
      <p:pic>
        <p:nvPicPr>
          <p:cNvPr id="7" name="Picture 6" descr="A close up of a sign&#10;&#10;Description automatically generated">
            <a:extLst>
              <a:ext uri="{FF2B5EF4-FFF2-40B4-BE49-F238E27FC236}">
                <a16:creationId xmlns:a16="http://schemas.microsoft.com/office/drawing/2014/main" id="{0CB6DB69-1B94-BE41-8B30-D5D73C69D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spTree>
    <p:extLst>
      <p:ext uri="{BB962C8B-B14F-4D97-AF65-F5344CB8AC3E}">
        <p14:creationId xmlns:p14="http://schemas.microsoft.com/office/powerpoint/2010/main" val="34032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write a line follower that takes multiple inputs</a:t>
            </a:r>
          </a:p>
          <a:p>
            <a:pPr marL="457200" indent="-457200">
              <a:buFont typeface="+mj-lt"/>
              <a:buAutoNum type="arabicPeriod"/>
            </a:pPr>
            <a:r>
              <a:rPr lang="en-US" dirty="0"/>
              <a:t>Learn how to write a line follower that stops when it sees another line</a:t>
            </a:r>
          </a:p>
          <a:p>
            <a:pPr marL="457200" indent="-457200">
              <a:buFont typeface="+mj-lt"/>
              <a:buAutoNum type="arabicPeriod"/>
            </a:pPr>
            <a:r>
              <a:rPr lang="en-US" dirty="0"/>
              <a:t>Practice making useful My Blocks</a:t>
            </a:r>
          </a:p>
          <a:p>
            <a:endParaRPr lang="en-US" dirty="0"/>
          </a:p>
          <a:p>
            <a:endParaRPr lang="en-US" dirty="0"/>
          </a:p>
          <a:p>
            <a:r>
              <a:rPr lang="en-US" dirty="0"/>
              <a:t>Prerequisites: My Blocks with Inputs &amp; Outputs, Variables</a:t>
            </a:r>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328682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to Succeed</a:t>
            </a:r>
          </a:p>
        </p:txBody>
      </p:sp>
      <p:sp>
        <p:nvSpPr>
          <p:cNvPr id="3" name="Content Placeholder 2"/>
          <p:cNvSpPr>
            <a:spLocks noGrp="1"/>
          </p:cNvSpPr>
          <p:nvPr>
            <p:ph idx="1"/>
          </p:nvPr>
        </p:nvSpPr>
        <p:spPr/>
        <p:txBody>
          <a:bodyPr/>
          <a:lstStyle/>
          <a:p>
            <a:pPr marL="457200" indent="-457200">
              <a:buFont typeface="+mj-lt"/>
              <a:buAutoNum type="arabicPeriod"/>
            </a:pPr>
            <a:r>
              <a:rPr lang="en-US" dirty="0"/>
              <a:t>You will need to know how to make a Simple Color Line Follower program and how to make a My Block with inputs</a:t>
            </a:r>
          </a:p>
          <a:p>
            <a:pPr marL="457200" indent="-457200">
              <a:buFont typeface="+mj-lt"/>
              <a:buAutoNum type="arabicPeriod"/>
            </a:pPr>
            <a:r>
              <a:rPr lang="en-US" dirty="0"/>
              <a:t>Since you will use your EV3 Color Sensor in Color Mode, you will not have to Calibrate your color sensor for this lesson</a:t>
            </a:r>
          </a:p>
          <a:p>
            <a:pPr marL="457200" indent="-457200">
              <a:buFont typeface="+mj-lt"/>
              <a:buAutoNum type="arabicPeriod"/>
            </a:pPr>
            <a:r>
              <a:rPr lang="en-US" dirty="0"/>
              <a:t>Check which ports you have your color sensor connected to the EV3 and adjust the code as needed</a:t>
            </a:r>
          </a:p>
          <a:p>
            <a:pPr marL="457200" indent="-457200">
              <a:buFont typeface="+mj-lt"/>
              <a:buAutoNum type="arabicPeriod"/>
            </a:pPr>
            <a:r>
              <a:rPr lang="en-US" dirty="0"/>
              <a:t>You may have to adjust the speed or direction to work for your robot.  Make sure that the the color sensor is in front of the wheels in the direction of travel.</a:t>
            </a:r>
          </a:p>
          <a:p>
            <a:pPr marL="457200" indent="-457200">
              <a:buFont typeface="+mj-lt"/>
              <a:buAutoNum type="arabicPeriod"/>
            </a:pPr>
            <a:r>
              <a:rPr lang="en-US" dirty="0"/>
              <a:t>Make sure you place the robot on the side of the line that you are following.  The most common mistake is placing the robot on the wrong side of the line to begin with.</a:t>
            </a:r>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365646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Color Follower Until Color</a:t>
            </a:r>
            <a:endParaRPr lang="en-US" dirty="0">
              <a:solidFill>
                <a:srgbClr val="FF0000"/>
              </a:solidFill>
            </a:endParaRPr>
          </a:p>
        </p:txBody>
      </p:sp>
      <p:sp>
        <p:nvSpPr>
          <p:cNvPr id="3" name="Content Placeholder 2"/>
          <p:cNvSpPr>
            <a:spLocks noGrp="1"/>
          </p:cNvSpPr>
          <p:nvPr>
            <p:ph idx="1"/>
          </p:nvPr>
        </p:nvSpPr>
        <p:spPr/>
        <p:txBody>
          <a:bodyPr/>
          <a:lstStyle/>
          <a:p>
            <a:r>
              <a:rPr lang="en-US"/>
              <a:t>Challenge: Create a line follower My Block that stops when it sees black</a:t>
            </a:r>
            <a:endParaRPr lang="en-US" dirty="0"/>
          </a:p>
        </p:txBody>
      </p:sp>
      <p:sp>
        <p:nvSpPr>
          <p:cNvPr id="4" name="Footer Placeholder 3"/>
          <p:cNvSpPr>
            <a:spLocks noGrp="1"/>
          </p:cNvSpPr>
          <p:nvPr>
            <p:ph type="ftr" sz="quarter" idx="11"/>
          </p:nvPr>
        </p:nvSpPr>
        <p:spPr/>
        <p:txBody>
          <a:bodyPr/>
          <a:lstStyle/>
          <a:p>
            <a:r>
              <a:rPr lang="en-US"/>
              <a:t>Copytight © 2020 EV3Lessons.com, Last edit 12/24/2019</a:t>
            </a:r>
            <a:endParaRPr lang="en-US" dirty="0"/>
          </a:p>
        </p:txBody>
      </p:sp>
      <p:sp>
        <p:nvSpPr>
          <p:cNvPr id="5" name="Rectangle 4"/>
          <p:cNvSpPr/>
          <p:nvPr/>
        </p:nvSpPr>
        <p:spPr>
          <a:xfrm>
            <a:off x="6105959" y="2370512"/>
            <a:ext cx="1701496" cy="3583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6925112" y="2745267"/>
            <a:ext cx="0" cy="2840752"/>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324590" y="2745267"/>
            <a:ext cx="134097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594832" y="4722210"/>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Content Placeholder 2"/>
          <p:cNvSpPr txBox="1">
            <a:spLocks/>
          </p:cNvSpPr>
          <p:nvPr/>
        </p:nvSpPr>
        <p:spPr>
          <a:xfrm>
            <a:off x="304763" y="1786581"/>
            <a:ext cx="430633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dirty="0"/>
              <a:t>STEP 1:</a:t>
            </a:r>
          </a:p>
          <a:p>
            <a:pPr lvl="1"/>
            <a:r>
              <a:rPr lang="en-US" b="0" dirty="0"/>
              <a:t>Create a My Block with three inputs (Color of the Line to Follow, % Speed, Color to End on)</a:t>
            </a:r>
          </a:p>
          <a:p>
            <a:r>
              <a:rPr lang="en-US" dirty="0"/>
              <a:t>STEP 2:</a:t>
            </a:r>
          </a:p>
          <a:p>
            <a:pPr lvl="1"/>
            <a:r>
              <a:rPr lang="en-US" b="0" dirty="0"/>
              <a:t>Define the My Block so that it line follows in a loop until the exit condition (black color)</a:t>
            </a:r>
          </a:p>
          <a:p>
            <a:r>
              <a:rPr lang="en-US" dirty="0"/>
              <a:t>STEP 3:</a:t>
            </a:r>
          </a:p>
          <a:p>
            <a:pPr lvl="1"/>
            <a:r>
              <a:rPr lang="en-US" dirty="0"/>
              <a:t>Use the My Block to follow a Red Line until it sees Black.</a:t>
            </a:r>
            <a:endParaRPr lang="en-US" b="0" dirty="0"/>
          </a:p>
        </p:txBody>
      </p:sp>
      <p:sp>
        <p:nvSpPr>
          <p:cNvPr id="14" name="Slide Number Placeholder 13"/>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178620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7453E-6 2.99676E-6 L 0.00138 -0.41061 " pathEditMode="relative" rAng="0" ptsTypes="AA">
                                      <p:cBhvr>
                                        <p:cTn id="6" dur="2000" fill="hold"/>
                                        <p:tgtEl>
                                          <p:spTgt spid="8"/>
                                        </p:tgtEl>
                                        <p:attrNameLst>
                                          <p:attrName>ppt_x</p:attrName>
                                          <p:attrName>ppt_y</p:attrName>
                                        </p:attrNameLst>
                                      </p:cBhvr>
                                      <p:rCtr x="69" y="-20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C7BB-CA3E-9F43-8A21-0E400E85CD0C}"/>
              </a:ext>
            </a:extLst>
          </p:cNvPr>
          <p:cNvSpPr>
            <a:spLocks noGrp="1"/>
          </p:cNvSpPr>
          <p:nvPr>
            <p:ph type="title"/>
          </p:nvPr>
        </p:nvSpPr>
        <p:spPr/>
        <p:txBody>
          <a:bodyPr/>
          <a:lstStyle/>
          <a:p>
            <a:r>
              <a:rPr lang="en-US" dirty="0"/>
              <a:t>Step 1: Create the My Block</a:t>
            </a:r>
          </a:p>
        </p:txBody>
      </p:sp>
      <p:sp>
        <p:nvSpPr>
          <p:cNvPr id="4" name="Footer Placeholder 3">
            <a:extLst>
              <a:ext uri="{FF2B5EF4-FFF2-40B4-BE49-F238E27FC236}">
                <a16:creationId xmlns:a16="http://schemas.microsoft.com/office/drawing/2014/main" id="{A9EC24D3-2938-D843-AA74-B675511E9B06}"/>
              </a:ext>
            </a:extLst>
          </p:cNvPr>
          <p:cNvSpPr>
            <a:spLocks noGrp="1"/>
          </p:cNvSpPr>
          <p:nvPr>
            <p:ph type="ftr" sz="quarter" idx="11"/>
          </p:nvPr>
        </p:nvSpPr>
        <p:spPr/>
        <p:txBody>
          <a:bodyPr/>
          <a:lstStyle/>
          <a:p>
            <a:r>
              <a:rPr lang="en-US"/>
              <a:t>© 2020 EV3Lessons.com, Last edit 12/24/2019</a:t>
            </a:r>
          </a:p>
        </p:txBody>
      </p:sp>
      <p:pic>
        <p:nvPicPr>
          <p:cNvPr id="13" name="Picture 12" descr="A screenshot of a cell phone&#10;&#10;Description automatically generated">
            <a:extLst>
              <a:ext uri="{FF2B5EF4-FFF2-40B4-BE49-F238E27FC236}">
                <a16:creationId xmlns:a16="http://schemas.microsoft.com/office/drawing/2014/main" id="{3636EA78-EEA0-0344-9FE1-6C0BBFDB20E3}"/>
              </a:ext>
            </a:extLst>
          </p:cNvPr>
          <p:cNvPicPr>
            <a:picLocks noChangeAspect="1"/>
          </p:cNvPicPr>
          <p:nvPr/>
        </p:nvPicPr>
        <p:blipFill>
          <a:blip r:embed="rId2"/>
          <a:stretch>
            <a:fillRect/>
          </a:stretch>
        </p:blipFill>
        <p:spPr>
          <a:xfrm>
            <a:off x="558800" y="1911716"/>
            <a:ext cx="8026400" cy="4013200"/>
          </a:xfrm>
          <a:prstGeom prst="rect">
            <a:avLst/>
          </a:prstGeom>
        </p:spPr>
      </p:pic>
      <p:sp>
        <p:nvSpPr>
          <p:cNvPr id="6" name="TextBox 5">
            <a:extLst>
              <a:ext uri="{FF2B5EF4-FFF2-40B4-BE49-F238E27FC236}">
                <a16:creationId xmlns:a16="http://schemas.microsoft.com/office/drawing/2014/main" id="{BECB84AF-65A2-594D-9CA5-C0E03EC7D472}"/>
              </a:ext>
            </a:extLst>
          </p:cNvPr>
          <p:cNvSpPr txBox="1"/>
          <p:nvPr/>
        </p:nvSpPr>
        <p:spPr>
          <a:xfrm>
            <a:off x="319315" y="1542384"/>
            <a:ext cx="2857500" cy="369332"/>
          </a:xfrm>
          <a:prstGeom prst="rect">
            <a:avLst/>
          </a:prstGeom>
          <a:noFill/>
        </p:spPr>
        <p:txBody>
          <a:bodyPr wrap="square" rtlCol="0">
            <a:spAutoFit/>
          </a:bodyPr>
          <a:lstStyle/>
          <a:p>
            <a:r>
              <a:rPr lang="en-US" dirty="0">
                <a:solidFill>
                  <a:srgbClr val="0070C0"/>
                </a:solidFill>
              </a:rPr>
              <a:t>Add three Inputs and Labels</a:t>
            </a:r>
          </a:p>
        </p:txBody>
      </p:sp>
    </p:spTree>
    <p:extLst>
      <p:ext uri="{BB962C8B-B14F-4D97-AF65-F5344CB8AC3E}">
        <p14:creationId xmlns:p14="http://schemas.microsoft.com/office/powerpoint/2010/main" val="342806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screenshot of a cell phone&#10;&#10;Description automatically generated">
            <a:extLst>
              <a:ext uri="{FF2B5EF4-FFF2-40B4-BE49-F238E27FC236}">
                <a16:creationId xmlns:a16="http://schemas.microsoft.com/office/drawing/2014/main" id="{FA618336-9D04-F346-98D1-7F68538D7068}"/>
              </a:ext>
            </a:extLst>
          </p:cNvPr>
          <p:cNvPicPr>
            <a:picLocks noChangeAspect="1"/>
          </p:cNvPicPr>
          <p:nvPr/>
        </p:nvPicPr>
        <p:blipFill>
          <a:blip r:embed="rId2"/>
          <a:stretch>
            <a:fillRect/>
          </a:stretch>
        </p:blipFill>
        <p:spPr>
          <a:xfrm>
            <a:off x="3625387" y="1449783"/>
            <a:ext cx="5518613" cy="3601301"/>
          </a:xfrm>
          <a:prstGeom prst="rect">
            <a:avLst/>
          </a:prstGeom>
        </p:spPr>
      </p:pic>
      <p:sp>
        <p:nvSpPr>
          <p:cNvPr id="2" name="Title 1">
            <a:extLst>
              <a:ext uri="{FF2B5EF4-FFF2-40B4-BE49-F238E27FC236}">
                <a16:creationId xmlns:a16="http://schemas.microsoft.com/office/drawing/2014/main" id="{C74EB4FB-C690-9F48-805C-6971CD8D42AE}"/>
              </a:ext>
            </a:extLst>
          </p:cNvPr>
          <p:cNvSpPr>
            <a:spLocks noGrp="1"/>
          </p:cNvSpPr>
          <p:nvPr>
            <p:ph type="title"/>
          </p:nvPr>
        </p:nvSpPr>
        <p:spPr/>
        <p:txBody>
          <a:bodyPr/>
          <a:lstStyle/>
          <a:p>
            <a:r>
              <a:rPr lang="en-US" dirty="0"/>
              <a:t>Step 2: Define the My Block</a:t>
            </a:r>
          </a:p>
        </p:txBody>
      </p:sp>
      <p:sp>
        <p:nvSpPr>
          <p:cNvPr id="4" name="Footer Placeholder 3">
            <a:extLst>
              <a:ext uri="{FF2B5EF4-FFF2-40B4-BE49-F238E27FC236}">
                <a16:creationId xmlns:a16="http://schemas.microsoft.com/office/drawing/2014/main" id="{6E789B3B-EBC3-BB4A-A2DA-F29B9B8C5208}"/>
              </a:ext>
            </a:extLst>
          </p:cNvPr>
          <p:cNvSpPr>
            <a:spLocks noGrp="1"/>
          </p:cNvSpPr>
          <p:nvPr>
            <p:ph type="ftr" sz="quarter" idx="11"/>
          </p:nvPr>
        </p:nvSpPr>
        <p:spPr/>
        <p:txBody>
          <a:bodyPr/>
          <a:lstStyle/>
          <a:p>
            <a:r>
              <a:rPr lang="en-US"/>
              <a:t>© 2020 EV3Lessons.com, Last edit 12/24/2019</a:t>
            </a:r>
          </a:p>
        </p:txBody>
      </p:sp>
      <p:sp>
        <p:nvSpPr>
          <p:cNvPr id="6" name="Content Placeholder 2">
            <a:extLst>
              <a:ext uri="{FF2B5EF4-FFF2-40B4-BE49-F238E27FC236}">
                <a16:creationId xmlns:a16="http://schemas.microsoft.com/office/drawing/2014/main" id="{6C7AB3A6-9C4A-2444-9F5B-05DF68F2E2B5}"/>
              </a:ext>
            </a:extLst>
          </p:cNvPr>
          <p:cNvSpPr txBox="1">
            <a:spLocks/>
          </p:cNvSpPr>
          <p:nvPr/>
        </p:nvSpPr>
        <p:spPr>
          <a:xfrm>
            <a:off x="227874" y="2774373"/>
            <a:ext cx="3076436" cy="572566"/>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Repeat the line following loop until the the same color sensor sees the Color End</a:t>
            </a:r>
          </a:p>
        </p:txBody>
      </p:sp>
      <p:sp>
        <p:nvSpPr>
          <p:cNvPr id="7" name="Content Placeholder 2">
            <a:extLst>
              <a:ext uri="{FF2B5EF4-FFF2-40B4-BE49-F238E27FC236}">
                <a16:creationId xmlns:a16="http://schemas.microsoft.com/office/drawing/2014/main" id="{FB1FFCA7-CC75-0C4A-9937-01B3C58C1545}"/>
              </a:ext>
            </a:extLst>
          </p:cNvPr>
          <p:cNvSpPr txBox="1">
            <a:spLocks/>
          </p:cNvSpPr>
          <p:nvPr/>
        </p:nvSpPr>
        <p:spPr>
          <a:xfrm>
            <a:off x="269439" y="3346939"/>
            <a:ext cx="3076437" cy="572566"/>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If the color sensor reads the color of the line you want to follow, turn right, else, turn left</a:t>
            </a:r>
          </a:p>
        </p:txBody>
      </p:sp>
      <p:sp>
        <p:nvSpPr>
          <p:cNvPr id="8" name="Content Placeholder 2">
            <a:extLst>
              <a:ext uri="{FF2B5EF4-FFF2-40B4-BE49-F238E27FC236}">
                <a16:creationId xmlns:a16="http://schemas.microsoft.com/office/drawing/2014/main" id="{BAD52CB8-2671-C34F-B5A1-371193613C6B}"/>
              </a:ext>
            </a:extLst>
          </p:cNvPr>
          <p:cNvSpPr txBox="1">
            <a:spLocks/>
          </p:cNvSpPr>
          <p:nvPr/>
        </p:nvSpPr>
        <p:spPr>
          <a:xfrm>
            <a:off x="269439" y="4510523"/>
            <a:ext cx="3076437" cy="5725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dirty="0"/>
              <a:t>Stop motors</a:t>
            </a:r>
          </a:p>
        </p:txBody>
      </p:sp>
      <p:cxnSp>
        <p:nvCxnSpPr>
          <p:cNvPr id="10" name="Straight Arrow Connector 9">
            <a:extLst>
              <a:ext uri="{FF2B5EF4-FFF2-40B4-BE49-F238E27FC236}">
                <a16:creationId xmlns:a16="http://schemas.microsoft.com/office/drawing/2014/main" id="{90610D7C-A4FD-DE49-AF12-38FAC94239E5}"/>
              </a:ext>
            </a:extLst>
          </p:cNvPr>
          <p:cNvCxnSpPr>
            <a:cxnSpLocks/>
          </p:cNvCxnSpPr>
          <p:nvPr/>
        </p:nvCxnSpPr>
        <p:spPr>
          <a:xfrm flipH="1">
            <a:off x="6369623" y="2065733"/>
            <a:ext cx="473311" cy="11847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6FCCAA-AE0B-3743-B93C-77D35D8DA51D}"/>
              </a:ext>
            </a:extLst>
          </p:cNvPr>
          <p:cNvCxnSpPr>
            <a:cxnSpLocks/>
          </p:cNvCxnSpPr>
          <p:nvPr/>
        </p:nvCxnSpPr>
        <p:spPr>
          <a:xfrm flipH="1">
            <a:off x="6381742" y="2016746"/>
            <a:ext cx="1359485" cy="43084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5BAFF92-B00A-B742-9052-769C9CDEBE20}"/>
              </a:ext>
            </a:extLst>
          </p:cNvPr>
          <p:cNvCxnSpPr>
            <a:cxnSpLocks/>
          </p:cNvCxnSpPr>
          <p:nvPr/>
        </p:nvCxnSpPr>
        <p:spPr>
          <a:xfrm>
            <a:off x="5403771" y="2140527"/>
            <a:ext cx="384620" cy="67428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12730E1-DB94-EA4E-884C-218AE9E86479}"/>
              </a:ext>
            </a:extLst>
          </p:cNvPr>
          <p:cNvCxnSpPr>
            <a:cxnSpLocks/>
          </p:cNvCxnSpPr>
          <p:nvPr/>
        </p:nvCxnSpPr>
        <p:spPr>
          <a:xfrm flipH="1">
            <a:off x="6109467" y="2034164"/>
            <a:ext cx="650335" cy="182213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DA3E8CE-E8B9-5342-9047-CF27C5F10BCB}"/>
              </a:ext>
            </a:extLst>
          </p:cNvPr>
          <p:cNvSpPr txBox="1"/>
          <p:nvPr/>
        </p:nvSpPr>
        <p:spPr>
          <a:xfrm>
            <a:off x="5403771" y="1619373"/>
            <a:ext cx="2536107" cy="307777"/>
          </a:xfrm>
          <a:prstGeom prst="rect">
            <a:avLst/>
          </a:prstGeom>
          <a:noFill/>
        </p:spPr>
        <p:txBody>
          <a:bodyPr wrap="square" rtlCol="0">
            <a:spAutoFit/>
          </a:bodyPr>
          <a:lstStyle/>
          <a:p>
            <a:r>
              <a:rPr lang="en-US" sz="1400" dirty="0">
                <a:solidFill>
                  <a:srgbClr val="FFFF00"/>
                </a:solidFill>
              </a:rPr>
              <a:t>Drag variables as indicated</a:t>
            </a:r>
          </a:p>
        </p:txBody>
      </p:sp>
    </p:spTree>
    <p:extLst>
      <p:ext uri="{BB962C8B-B14F-4D97-AF65-F5344CB8AC3E}">
        <p14:creationId xmlns:p14="http://schemas.microsoft.com/office/powerpoint/2010/main" val="282753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4985-5E5E-3446-8959-2A2BCA788C78}"/>
              </a:ext>
            </a:extLst>
          </p:cNvPr>
          <p:cNvSpPr>
            <a:spLocks noGrp="1"/>
          </p:cNvSpPr>
          <p:nvPr>
            <p:ph type="title"/>
          </p:nvPr>
        </p:nvSpPr>
        <p:spPr/>
        <p:txBody>
          <a:bodyPr>
            <a:normAutofit fontScale="90000"/>
          </a:bodyPr>
          <a:lstStyle/>
          <a:p>
            <a:r>
              <a:rPr lang="en-US" dirty="0"/>
              <a:t>Step 3: Use and Reuse the My Block</a:t>
            </a:r>
          </a:p>
        </p:txBody>
      </p:sp>
      <p:sp>
        <p:nvSpPr>
          <p:cNvPr id="4" name="Footer Placeholder 3">
            <a:extLst>
              <a:ext uri="{FF2B5EF4-FFF2-40B4-BE49-F238E27FC236}">
                <a16:creationId xmlns:a16="http://schemas.microsoft.com/office/drawing/2014/main" id="{96353117-744D-0F4C-A957-2EFCA7E5399E}"/>
              </a:ext>
            </a:extLst>
          </p:cNvPr>
          <p:cNvSpPr>
            <a:spLocks noGrp="1"/>
          </p:cNvSpPr>
          <p:nvPr>
            <p:ph type="ftr" sz="quarter" idx="11"/>
          </p:nvPr>
        </p:nvSpPr>
        <p:spPr/>
        <p:txBody>
          <a:bodyPr/>
          <a:lstStyle/>
          <a:p>
            <a:r>
              <a:rPr lang="en-US"/>
              <a:t>© 2020 EV3Lessons.com, Last edit 12/24/2019</a:t>
            </a:r>
          </a:p>
        </p:txBody>
      </p:sp>
      <p:sp>
        <p:nvSpPr>
          <p:cNvPr id="9" name="TextBox 8">
            <a:extLst>
              <a:ext uri="{FF2B5EF4-FFF2-40B4-BE49-F238E27FC236}">
                <a16:creationId xmlns:a16="http://schemas.microsoft.com/office/drawing/2014/main" id="{1F5D2281-8367-CD48-AA48-FB883D08932C}"/>
              </a:ext>
            </a:extLst>
          </p:cNvPr>
          <p:cNvSpPr txBox="1"/>
          <p:nvPr/>
        </p:nvSpPr>
        <p:spPr>
          <a:xfrm>
            <a:off x="2444490" y="1554592"/>
            <a:ext cx="1451136" cy="2585323"/>
          </a:xfrm>
          <a:prstGeom prst="rect">
            <a:avLst/>
          </a:prstGeom>
          <a:noFill/>
          <a:ln>
            <a:solidFill>
              <a:schemeClr val="tx1"/>
            </a:solidFill>
          </a:ln>
        </p:spPr>
        <p:txBody>
          <a:bodyPr wrap="square" rtlCol="0">
            <a:spAutoFit/>
          </a:bodyPr>
          <a:lstStyle/>
          <a:p>
            <a:r>
              <a:rPr lang="en-US" dirty="0"/>
              <a:t>Color Code:</a:t>
            </a:r>
          </a:p>
          <a:p>
            <a:r>
              <a:rPr lang="en-US" dirty="0"/>
              <a:t>0 - No Color</a:t>
            </a:r>
          </a:p>
          <a:p>
            <a:r>
              <a:rPr lang="en-US" dirty="0"/>
              <a:t>1 - Black</a:t>
            </a:r>
          </a:p>
          <a:p>
            <a:r>
              <a:rPr lang="en-US" dirty="0"/>
              <a:t>2 - Blue</a:t>
            </a:r>
          </a:p>
          <a:p>
            <a:r>
              <a:rPr lang="en-US" dirty="0"/>
              <a:t>3 - Green</a:t>
            </a:r>
          </a:p>
          <a:p>
            <a:r>
              <a:rPr lang="en-US" dirty="0"/>
              <a:t>4 - Yellow</a:t>
            </a:r>
          </a:p>
          <a:p>
            <a:r>
              <a:rPr lang="en-US" dirty="0"/>
              <a:t>5 - Red</a:t>
            </a:r>
          </a:p>
          <a:p>
            <a:r>
              <a:rPr lang="en-US" dirty="0"/>
              <a:t>6 - White</a:t>
            </a:r>
          </a:p>
          <a:p>
            <a:r>
              <a:rPr lang="en-US" dirty="0"/>
              <a:t>7 - Brown</a:t>
            </a:r>
          </a:p>
        </p:txBody>
      </p:sp>
      <p:sp>
        <p:nvSpPr>
          <p:cNvPr id="13" name="TextBox 12">
            <a:extLst>
              <a:ext uri="{FF2B5EF4-FFF2-40B4-BE49-F238E27FC236}">
                <a16:creationId xmlns:a16="http://schemas.microsoft.com/office/drawing/2014/main" id="{DDA1C311-CB61-F341-A0E8-EFB9FE489785}"/>
              </a:ext>
            </a:extLst>
          </p:cNvPr>
          <p:cNvSpPr txBox="1"/>
          <p:nvPr/>
        </p:nvSpPr>
        <p:spPr>
          <a:xfrm>
            <a:off x="227874" y="1526552"/>
            <a:ext cx="1974272" cy="2862322"/>
          </a:xfrm>
          <a:prstGeom prst="rect">
            <a:avLst/>
          </a:prstGeom>
          <a:noFill/>
        </p:spPr>
        <p:txBody>
          <a:bodyPr wrap="square" rtlCol="0">
            <a:spAutoFit/>
          </a:bodyPr>
          <a:lstStyle/>
          <a:p>
            <a:r>
              <a:rPr lang="en-US" dirty="0"/>
              <a:t>Note: You have to enter a number into the parameter for the color. You cannot just spell out the color. The numbers are not very clearly defined in EV3 Classroom.</a:t>
            </a:r>
          </a:p>
        </p:txBody>
      </p:sp>
      <p:sp>
        <p:nvSpPr>
          <p:cNvPr id="7" name="Content Placeholder 6">
            <a:extLst>
              <a:ext uri="{FF2B5EF4-FFF2-40B4-BE49-F238E27FC236}">
                <a16:creationId xmlns:a16="http://schemas.microsoft.com/office/drawing/2014/main" id="{13FD11C0-AF7E-B348-BFAC-049EFB5F65AE}"/>
              </a:ext>
            </a:extLst>
          </p:cNvPr>
          <p:cNvSpPr>
            <a:spLocks noGrp="1"/>
          </p:cNvSpPr>
          <p:nvPr>
            <p:ph idx="1"/>
          </p:nvPr>
        </p:nvSpPr>
        <p:spPr>
          <a:xfrm>
            <a:off x="4221053" y="1408678"/>
            <a:ext cx="4321378" cy="718039"/>
          </a:xfrm>
        </p:spPr>
        <p:txBody>
          <a:bodyPr>
            <a:normAutofit/>
          </a:bodyPr>
          <a:lstStyle/>
          <a:p>
            <a:r>
              <a:rPr lang="en-US" dirty="0"/>
              <a:t>Line follow a Red Line until a Black Line</a:t>
            </a:r>
          </a:p>
          <a:p>
            <a:pPr marL="0" indent="0">
              <a:buNone/>
            </a:pPr>
            <a:endParaRPr lang="en-US" dirty="0"/>
          </a:p>
        </p:txBody>
      </p:sp>
      <p:pic>
        <p:nvPicPr>
          <p:cNvPr id="10" name="Picture 9">
            <a:extLst>
              <a:ext uri="{FF2B5EF4-FFF2-40B4-BE49-F238E27FC236}">
                <a16:creationId xmlns:a16="http://schemas.microsoft.com/office/drawing/2014/main" id="{59F29AF9-1EE9-EF4F-B0BF-2AC48A2A0C61}"/>
              </a:ext>
            </a:extLst>
          </p:cNvPr>
          <p:cNvPicPr>
            <a:picLocks noChangeAspect="1"/>
          </p:cNvPicPr>
          <p:nvPr/>
        </p:nvPicPr>
        <p:blipFill>
          <a:blip r:embed="rId2"/>
          <a:stretch>
            <a:fillRect/>
          </a:stretch>
        </p:blipFill>
        <p:spPr>
          <a:xfrm>
            <a:off x="4221053" y="1922369"/>
            <a:ext cx="4517702" cy="1849768"/>
          </a:xfrm>
          <a:prstGeom prst="rect">
            <a:avLst/>
          </a:prstGeom>
        </p:spPr>
      </p:pic>
      <p:sp>
        <p:nvSpPr>
          <p:cNvPr id="3" name="TextBox 2">
            <a:extLst>
              <a:ext uri="{FF2B5EF4-FFF2-40B4-BE49-F238E27FC236}">
                <a16:creationId xmlns:a16="http://schemas.microsoft.com/office/drawing/2014/main" id="{F5CEB6AC-16E5-3D49-A8C3-2D3CE5F2DB75}"/>
              </a:ext>
            </a:extLst>
          </p:cNvPr>
          <p:cNvSpPr txBox="1"/>
          <p:nvPr/>
        </p:nvSpPr>
        <p:spPr>
          <a:xfrm>
            <a:off x="227874" y="4824605"/>
            <a:ext cx="8510881" cy="1200329"/>
          </a:xfrm>
          <a:prstGeom prst="rect">
            <a:avLst/>
          </a:prstGeom>
          <a:noFill/>
        </p:spPr>
        <p:txBody>
          <a:bodyPr wrap="square" rtlCol="0">
            <a:spAutoFit/>
          </a:bodyPr>
          <a:lstStyle/>
          <a:p>
            <a:r>
              <a:rPr lang="en-US" dirty="0"/>
              <a:t>As with all the other My Block examples on EV3Lessons, you can now reuse this Line Follower My Block as many times are you need to.</a:t>
            </a:r>
          </a:p>
          <a:p>
            <a:endParaRPr lang="en-US" dirty="0"/>
          </a:p>
          <a:p>
            <a:r>
              <a:rPr lang="en-US" dirty="0"/>
              <a:t>Just remember that My Blocks only work in the Project they are in.</a:t>
            </a:r>
          </a:p>
        </p:txBody>
      </p:sp>
    </p:spTree>
    <p:extLst>
      <p:ext uri="{BB962C8B-B14F-4D97-AF65-F5344CB8AC3E}">
        <p14:creationId xmlns:p14="http://schemas.microsoft.com/office/powerpoint/2010/main" val="271249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pPr marL="233363" indent="-233363">
              <a:buFont typeface="Arial"/>
              <a:buChar char="•"/>
            </a:pPr>
            <a:r>
              <a:rPr lang="en-US" b="0" dirty="0"/>
              <a:t>We use a simple line follower in this lesson. You can combine these techniques with any line follower. </a:t>
            </a:r>
          </a:p>
          <a:p>
            <a:pPr marL="233363" indent="-233363">
              <a:buFont typeface="Arial"/>
              <a:buChar char="•"/>
            </a:pPr>
            <a:r>
              <a:rPr lang="en-US" b="0" dirty="0"/>
              <a:t>Learn how to create a proportional line follower for light or a smooth line follower for color </a:t>
            </a:r>
            <a:r>
              <a:rPr lang="en-US" b="0" dirty="0">
                <a:sym typeface="Wingdings"/>
              </a:rPr>
              <a:t> </a:t>
            </a:r>
            <a:r>
              <a:rPr lang="en-US" b="0" dirty="0"/>
              <a:t>check out our Advanced: Proportional Line Follower lesson.</a:t>
            </a:r>
          </a:p>
          <a:p>
            <a:endParaRPr lang="en-US" dirty="0"/>
          </a:p>
        </p:txBody>
      </p:sp>
      <p:sp>
        <p:nvSpPr>
          <p:cNvPr id="4" name="Footer Placeholder 3"/>
          <p:cNvSpPr>
            <a:spLocks noGrp="1"/>
          </p:cNvSpPr>
          <p:nvPr>
            <p:ph type="ftr" sz="quarter" idx="11"/>
          </p:nvPr>
        </p:nvSpPr>
        <p:spPr/>
        <p:txBody>
          <a:bodyPr/>
          <a:lstStyle/>
          <a:p>
            <a:r>
              <a:rPr lang="en-US"/>
              <a:t>Copytight © 2020 EV3Lessons.com, Last edit 12/24/2019</a:t>
            </a:r>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409418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This tutorial was created by Sanjay Seshan and Arvind Seshan </a:t>
            </a:r>
          </a:p>
          <a:p>
            <a:r>
              <a:rPr lang="en-US" dirty="0"/>
              <a:t>More lessons are available at www.ev3lessons.com</a:t>
            </a:r>
          </a:p>
        </p:txBody>
      </p:sp>
      <p:sp>
        <p:nvSpPr>
          <p:cNvPr id="4" name="Footer Placeholder 3"/>
          <p:cNvSpPr>
            <a:spLocks noGrp="1"/>
          </p:cNvSpPr>
          <p:nvPr>
            <p:ph type="ftr" sz="quarter" idx="11"/>
          </p:nvPr>
        </p:nvSpPr>
        <p:spPr/>
        <p:txBody>
          <a:bodyPr/>
          <a:lstStyle/>
          <a:p>
            <a:r>
              <a:rPr lang="en-US"/>
              <a:t>Copytight © 2020 EV3Lessons.com, Last edit 12/24/2019</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4231871681"/>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9357</TotalTime>
  <Words>666</Words>
  <Application>Microsoft Macintosh PowerPoint</Application>
  <PresentationFormat>On-screen Show (4:3)</PresentationFormat>
  <Paragraphs>68</Paragraphs>
  <Slides>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Helvetica Neue</vt:lpstr>
      <vt:lpstr>Retrospect</vt:lpstr>
      <vt:lpstr>intermediatev2</vt:lpstr>
      <vt:lpstr>INTERMEDIATE PROGRAMMING LESSON</vt:lpstr>
      <vt:lpstr>Lesson Objectives</vt:lpstr>
      <vt:lpstr>Tips to Succeed</vt:lpstr>
      <vt:lpstr>Color Follower Until Color</vt:lpstr>
      <vt:lpstr>Step 1: Create the My Block</vt:lpstr>
      <vt:lpstr>Step 2: Define the My Block</vt:lpstr>
      <vt:lpstr>Step 3: Use and Reuse the My Block</vt:lpstr>
      <vt:lpstr>Next Steps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Srinivasan Seshan</cp:lastModifiedBy>
  <cp:revision>33</cp:revision>
  <dcterms:created xsi:type="dcterms:W3CDTF">2014-08-07T02:19:13Z</dcterms:created>
  <dcterms:modified xsi:type="dcterms:W3CDTF">2019-12-25T14:39:54Z</dcterms:modified>
</cp:coreProperties>
</file>