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Lst>
  <p:notesMasterIdLst>
    <p:notesMasterId r:id="rId14"/>
  </p:notesMasterIdLst>
  <p:handoutMasterIdLst>
    <p:handoutMasterId r:id="rId15"/>
  </p:handoutMasterIdLst>
  <p:sldIdLst>
    <p:sldId id="289" r:id="rId3"/>
    <p:sldId id="283" r:id="rId4"/>
    <p:sldId id="275" r:id="rId5"/>
    <p:sldId id="285" r:id="rId6"/>
    <p:sldId id="277" r:id="rId7"/>
    <p:sldId id="278" r:id="rId8"/>
    <p:sldId id="279" r:id="rId9"/>
    <p:sldId id="290" r:id="rId10"/>
    <p:sldId id="288" r:id="rId11"/>
    <p:sldId id="284"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4626"/>
  </p:normalViewPr>
  <p:slideViewPr>
    <p:cSldViewPr snapToGrid="0" snapToObjects="1">
      <p:cViewPr varScale="1">
        <p:scale>
          <a:sx n="121" d="100"/>
          <a:sy n="121" d="100"/>
        </p:scale>
        <p:origin x="896"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81983B5-9CAF-B645-995B-BDA5E6DE9896}"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5996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58E8B-55C2-9A45-80A4-3DCDBB99A0E8}"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3056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3BD80-8526-2E49-BB91-B9C141FAFA23}"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34391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8F783C-DB38-6340-AA55-4F9F85562FE2}"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A picture containing drawing&#10;&#10;Description automatically generated">
            <a:extLst>
              <a:ext uri="{FF2B5EF4-FFF2-40B4-BE49-F238E27FC236}">
                <a16:creationId xmlns:a16="http://schemas.microsoft.com/office/drawing/2014/main" id="{A8A60E22-7090-A644-B5CB-8782E52229D7}"/>
              </a:ext>
            </a:extLst>
          </p:cNvPr>
          <p:cNvPicPr>
            <a:picLocks noChangeAspect="1"/>
          </p:cNvPicPr>
          <p:nvPr userDrawn="1"/>
        </p:nvPicPr>
        <p:blipFill rotWithShape="1">
          <a:blip r:embed="rId2"/>
          <a:srcRect l="2055" t="7277" r="2818" b="5432"/>
          <a:stretch/>
        </p:blipFill>
        <p:spPr>
          <a:xfrm>
            <a:off x="4172606" y="154094"/>
            <a:ext cx="4866289" cy="1870649"/>
          </a:xfrm>
          <a:prstGeom prst="rect">
            <a:avLst/>
          </a:prstGeom>
        </p:spPr>
      </p:pic>
    </p:spTree>
    <p:extLst>
      <p:ext uri="{BB962C8B-B14F-4D97-AF65-F5344CB8AC3E}">
        <p14:creationId xmlns:p14="http://schemas.microsoft.com/office/powerpoint/2010/main" val="2895901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7466-66A4-1245-A451-FDFCDF127289}"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58580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9375AA-0C9D-B440-8502-3126C2851A44}"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958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4A373-CAA6-0A4F-A3AA-2D67EAB97BF3}" type="datetime1">
              <a:rPr lang="en-US" smtClean="0"/>
              <a:t>12/25/19</a:t>
            </a:fld>
            <a:endParaRPr lang="en-US"/>
          </a:p>
        </p:txBody>
      </p:sp>
      <p:sp>
        <p:nvSpPr>
          <p:cNvPr id="6" name="Footer Placeholder 5"/>
          <p:cNvSpPr>
            <a:spLocks noGrp="1"/>
          </p:cNvSpPr>
          <p:nvPr>
            <p:ph type="ftr" sz="quarter" idx="11"/>
          </p:nvPr>
        </p:nvSpPr>
        <p:spPr/>
        <p:txBody>
          <a:bodyPr/>
          <a:lstStyle/>
          <a:p>
            <a:r>
              <a:rPr lang="en-US"/>
              <a:t>© 2020 EV3Lessons.com, Last edit 12/24/2019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67759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81CF06-D4D8-804E-B73B-BD19BD405A34}" type="datetime1">
              <a:rPr lang="en-US" smtClean="0"/>
              <a:t>12/25/19</a:t>
            </a:fld>
            <a:endParaRPr lang="en-US"/>
          </a:p>
        </p:txBody>
      </p:sp>
      <p:sp>
        <p:nvSpPr>
          <p:cNvPr id="8" name="Footer Placeholder 7"/>
          <p:cNvSpPr>
            <a:spLocks noGrp="1"/>
          </p:cNvSpPr>
          <p:nvPr>
            <p:ph type="ftr" sz="quarter" idx="11"/>
          </p:nvPr>
        </p:nvSpPr>
        <p:spPr/>
        <p:txBody>
          <a:bodyPr/>
          <a:lstStyle/>
          <a:p>
            <a:r>
              <a:rPr lang="en-US"/>
              <a:t>©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702717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A1C9B-CC63-A842-9E90-5AEB88557D40}" type="datetime1">
              <a:rPr lang="en-US" smtClean="0"/>
              <a:t>12/25/19</a:t>
            </a:fld>
            <a:endParaRPr lang="en-US"/>
          </a:p>
        </p:txBody>
      </p:sp>
      <p:sp>
        <p:nvSpPr>
          <p:cNvPr id="4" name="Footer Placeholder 3"/>
          <p:cNvSpPr>
            <a:spLocks noGrp="1"/>
          </p:cNvSpPr>
          <p:nvPr>
            <p:ph type="ftr" sz="quarter" idx="11"/>
          </p:nvPr>
        </p:nvSpPr>
        <p:spPr/>
        <p:txBody>
          <a:bodyPr/>
          <a:lstStyle/>
          <a:p>
            <a:r>
              <a:rPr lang="en-US"/>
              <a:t>©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213236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51958A-A5AD-0441-B99F-6E586C735632}"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74363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7CAC096-8FA4-BD4C-9CD2-C182927D5923}"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2020 EV3Lessons.com, Last edit 12/24/2019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2691563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EA66A-9DC9-2847-9937-61595010E9FF}"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840622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3129E8-CC2E-1B41-BC02-D829B73B5536}" type="datetime1">
              <a:rPr lang="en-US" smtClean="0"/>
              <a:t>12/25/19</a:t>
            </a:fld>
            <a:endParaRPr lang="en-US"/>
          </a:p>
        </p:txBody>
      </p:sp>
      <p:sp>
        <p:nvSpPr>
          <p:cNvPr id="6" name="Footer Placeholder 5"/>
          <p:cNvSpPr>
            <a:spLocks noGrp="1"/>
          </p:cNvSpPr>
          <p:nvPr>
            <p:ph type="ftr" sz="quarter" idx="11"/>
          </p:nvPr>
        </p:nvSpPr>
        <p:spPr/>
        <p:txBody>
          <a:bodyPr/>
          <a:lstStyle/>
          <a:p>
            <a:r>
              <a:rPr lang="en-US"/>
              <a:t>© 2020 EV3Lessons.com, Last edit 12/24/2019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860793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F4F6B-C2EC-4045-8061-2FAAF1EA3F49}"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961641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5B2A2-0248-524E-88A2-1BE79DEB7A23}"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4872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89B1D4-B8BB-0D4A-86FD-1F94D8B530D4}" type="datetime1">
              <a:rPr lang="en-US" smtClean="0"/>
              <a:t>12/25/19</a:t>
            </a:fld>
            <a:endParaRPr lang="en-US"/>
          </a:p>
        </p:txBody>
      </p:sp>
      <p:sp>
        <p:nvSpPr>
          <p:cNvPr id="5" name="Footer Placeholder 4"/>
          <p:cNvSpPr>
            <a:spLocks noGrp="1"/>
          </p:cNvSpPr>
          <p:nvPr>
            <p:ph type="ftr" sz="quarter" idx="11"/>
          </p:nvPr>
        </p:nvSpPr>
        <p:spPr/>
        <p:txBody>
          <a:bodyPr/>
          <a:lstStyle/>
          <a:p>
            <a:r>
              <a:rPr lang="en-US"/>
              <a:t>© 2020 EV3Lessons.com, Last edit 12/24/2019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92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9239E-CC3A-204C-882D-C41D82E58381}" type="datetime1">
              <a:rPr lang="en-US" smtClean="0"/>
              <a:t>12/25/19</a:t>
            </a:fld>
            <a:endParaRPr lang="en-US"/>
          </a:p>
        </p:txBody>
      </p:sp>
      <p:sp>
        <p:nvSpPr>
          <p:cNvPr id="6" name="Footer Placeholder 5"/>
          <p:cNvSpPr>
            <a:spLocks noGrp="1"/>
          </p:cNvSpPr>
          <p:nvPr>
            <p:ph type="ftr" sz="quarter" idx="11"/>
          </p:nvPr>
        </p:nvSpPr>
        <p:spPr/>
        <p:txBody>
          <a:bodyPr/>
          <a:lstStyle/>
          <a:p>
            <a:r>
              <a:rPr lang="en-US"/>
              <a:t>© 2020 EV3Lessons.com, Last edit 12/24/2019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4506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7F27F1-5EB5-F946-927A-76E0010003BE}" type="datetime1">
              <a:rPr lang="en-US" smtClean="0"/>
              <a:t>12/25/19</a:t>
            </a:fld>
            <a:endParaRPr lang="en-US"/>
          </a:p>
        </p:txBody>
      </p:sp>
      <p:sp>
        <p:nvSpPr>
          <p:cNvPr id="8" name="Footer Placeholder 7"/>
          <p:cNvSpPr>
            <a:spLocks noGrp="1"/>
          </p:cNvSpPr>
          <p:nvPr>
            <p:ph type="ftr" sz="quarter" idx="11"/>
          </p:nvPr>
        </p:nvSpPr>
        <p:spPr/>
        <p:txBody>
          <a:bodyPr/>
          <a:lstStyle/>
          <a:p>
            <a:r>
              <a:rPr lang="en-US"/>
              <a:t>©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7500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D47083-52A0-C04A-BEB7-F96BBCA84D6E}" type="datetime1">
              <a:rPr lang="en-US" smtClean="0"/>
              <a:t>12/25/19</a:t>
            </a:fld>
            <a:endParaRPr lang="en-US"/>
          </a:p>
        </p:txBody>
      </p:sp>
      <p:sp>
        <p:nvSpPr>
          <p:cNvPr id="4" name="Footer Placeholder 3"/>
          <p:cNvSpPr>
            <a:spLocks noGrp="1"/>
          </p:cNvSpPr>
          <p:nvPr>
            <p:ph type="ftr" sz="quarter" idx="11"/>
          </p:nvPr>
        </p:nvSpPr>
        <p:spPr/>
        <p:txBody>
          <a:bodyPr/>
          <a:lstStyle/>
          <a:p>
            <a:r>
              <a:rPr lang="en-US"/>
              <a:t>©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1441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593F8B-75C7-2841-BE2D-45535ADF7258}"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0912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B12A44F-FC9A-A744-86D4-D7D61EA3F9BD}"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2020 EV3Lessons.com, Last edit 12/24/2019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7316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10AB36-AB20-AD4C-8AC4-544C85536DC9}" type="datetime1">
              <a:rPr lang="en-US" smtClean="0"/>
              <a:t>12/25/19</a:t>
            </a:fld>
            <a:endParaRPr lang="en-US"/>
          </a:p>
        </p:txBody>
      </p:sp>
      <p:sp>
        <p:nvSpPr>
          <p:cNvPr id="6" name="Footer Placeholder 5"/>
          <p:cNvSpPr>
            <a:spLocks noGrp="1"/>
          </p:cNvSpPr>
          <p:nvPr>
            <p:ph type="ftr" sz="quarter" idx="11"/>
          </p:nvPr>
        </p:nvSpPr>
        <p:spPr/>
        <p:txBody>
          <a:bodyPr/>
          <a:lstStyle/>
          <a:p>
            <a:r>
              <a:rPr lang="en-US"/>
              <a:t>© 2020 EV3Lessons.com, Last edit 12/24/2019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0964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39D29E5-5CA9-7040-A81F-9C3D7E12EA41}"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2020 EV3Lessons.com, Last edit 12/24/2019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033377"/>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BA210EE-BF5F-8545-8BFE-4F77006D7C3D}"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2020 EV3Lessons.com, Last edit 12/24/2019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6557147"/>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79" y="154094"/>
            <a:ext cx="4243320" cy="1870649"/>
          </a:xfrm>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Infrared sensor</a:t>
            </a:r>
          </a:p>
        </p:txBody>
      </p:sp>
      <p:pic>
        <p:nvPicPr>
          <p:cNvPr id="5" name="Picture 4" descr="A close up of a sign&#10;&#10;Description automatically generated">
            <a:extLst>
              <a:ext uri="{FF2B5EF4-FFF2-40B4-BE49-F238E27FC236}">
                <a16:creationId xmlns:a16="http://schemas.microsoft.com/office/drawing/2014/main" id="{415D60E8-5611-C94B-8025-ECCEA99DE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851" y="4560307"/>
            <a:ext cx="1444298" cy="1444298"/>
          </a:xfrm>
          <a:prstGeom prst="rect">
            <a:avLst/>
          </a:prstGeom>
        </p:spPr>
      </p:pic>
    </p:spTree>
    <p:extLst>
      <p:ext uri="{BB962C8B-B14F-4D97-AF65-F5344CB8AC3E}">
        <p14:creationId xmlns:p14="http://schemas.microsoft.com/office/powerpoint/2010/main" val="141212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Guide and Next Steps</a:t>
            </a:r>
          </a:p>
        </p:txBody>
      </p:sp>
      <p:sp>
        <p:nvSpPr>
          <p:cNvPr id="3" name="Content Placeholder 2"/>
          <p:cNvSpPr>
            <a:spLocks noGrp="1"/>
          </p:cNvSpPr>
          <p:nvPr>
            <p:ph idx="1"/>
          </p:nvPr>
        </p:nvSpPr>
        <p:spPr/>
        <p:txBody>
          <a:bodyPr/>
          <a:lstStyle/>
          <a:p>
            <a:r>
              <a:rPr lang="en-US" dirty="0"/>
              <a:t>What modes does the Infrared sensor have?</a:t>
            </a:r>
          </a:p>
          <a:p>
            <a:pPr lvl="1"/>
            <a:r>
              <a:rPr lang="en-US" dirty="0"/>
              <a:t>Ans: Proximity, Beacon and Remote</a:t>
            </a:r>
          </a:p>
          <a:p>
            <a:r>
              <a:rPr lang="en-US" dirty="0"/>
              <a:t>Can the Infrared sensor measure distance?</a:t>
            </a:r>
          </a:p>
          <a:p>
            <a:pPr lvl="1"/>
            <a:r>
              <a:rPr lang="en-US" dirty="0"/>
              <a:t>Yes, but not accurately because it is based on the reflected light intensity.  So, it is going to vary based on the material the object is made of.</a:t>
            </a:r>
          </a:p>
          <a:p>
            <a:pPr lvl="1"/>
            <a:endParaRPr lang="en-US" dirty="0"/>
          </a:p>
          <a:p>
            <a:r>
              <a:rPr lang="en-US" dirty="0"/>
              <a:t>Next Steps:</a:t>
            </a:r>
          </a:p>
          <a:p>
            <a:r>
              <a:rPr lang="en-US" dirty="0"/>
              <a:t>Read the Advanced Lesson on Proportional Control.</a:t>
            </a:r>
          </a:p>
          <a:p>
            <a:endParaRPr lang="en-US" dirty="0"/>
          </a:p>
        </p:txBody>
      </p:sp>
      <p:sp>
        <p:nvSpPr>
          <p:cNvPr id="4" name="Footer Placeholder 3"/>
          <p:cNvSpPr>
            <a:spLocks noGrp="1"/>
          </p:cNvSpPr>
          <p:nvPr>
            <p:ph type="ftr" sz="quarter" idx="11"/>
          </p:nvPr>
        </p:nvSpPr>
        <p:spPr/>
        <p:txBody>
          <a:bodyPr/>
          <a:lstStyle/>
          <a:p>
            <a:r>
              <a:rPr lang="en-US"/>
              <a:t>© 2020 EV3Lessons.com, Last edit 12/24/2019</a:t>
            </a:r>
          </a:p>
        </p:txBody>
      </p:sp>
    </p:spTree>
    <p:extLst>
      <p:ext uri="{BB962C8B-B14F-4D97-AF65-F5344CB8AC3E}">
        <p14:creationId xmlns:p14="http://schemas.microsoft.com/office/powerpoint/2010/main" val="154794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pPr lvl="1"/>
            <a:r>
              <a:rPr lang="en-US" dirty="0"/>
              <a:t>This tutorial was created by Sanjay Seshan and Arvind Seshan </a:t>
            </a:r>
          </a:p>
          <a:p>
            <a:pPr lvl="1"/>
            <a:r>
              <a:rPr lang="en-US" dirty="0"/>
              <a:t>More lessons at www.ev3lessons.com</a:t>
            </a:r>
          </a:p>
        </p:txBody>
      </p:sp>
      <p:sp>
        <p:nvSpPr>
          <p:cNvPr id="4" name="Footer Placeholder 3"/>
          <p:cNvSpPr>
            <a:spLocks noGrp="1"/>
          </p:cNvSpPr>
          <p:nvPr>
            <p:ph type="ftr" sz="quarter" idx="11"/>
          </p:nvPr>
        </p:nvSpPr>
        <p:spPr/>
        <p:txBody>
          <a:bodyPr/>
          <a:lstStyle/>
          <a:p>
            <a:r>
              <a:rPr lang="en-US"/>
              <a:t>© 2020 EV3Lessons.com, Last edit 12/24/2019</a:t>
            </a:r>
          </a:p>
        </p:txBody>
      </p:sp>
      <p:sp>
        <p:nvSpPr>
          <p:cNvPr id="5" name="Rectangle 1"/>
          <p:cNvSpPr>
            <a:spLocks noChangeArrowheads="1"/>
          </p:cNvSpPr>
          <p:nvPr/>
        </p:nvSpPr>
        <p:spPr bwMode="auto">
          <a:xfrm>
            <a:off x="414168" y="4649680"/>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9456" y="3570568"/>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Learn how to use an Infrared Sensor </a:t>
            </a:r>
          </a:p>
          <a:p>
            <a:pPr marL="457200" indent="-457200">
              <a:buFont typeface="+mj-lt"/>
              <a:buAutoNum type="arabicPeriod"/>
            </a:pPr>
            <a:r>
              <a:rPr lang="en-US" dirty="0"/>
              <a:t>Learn to make a remote control system and a program that follows the beacon.</a:t>
            </a:r>
          </a:p>
          <a:p>
            <a:pPr marL="457200" indent="-457200">
              <a:buFont typeface="+mj-lt"/>
              <a:buAutoNum type="arabicPeriod"/>
            </a:pPr>
            <a:r>
              <a:rPr lang="en-US" dirty="0"/>
              <a:t>Learn to use the Infrared Sensor in all three major modes</a:t>
            </a:r>
          </a:p>
          <a:p>
            <a:pPr marL="457200" indent="-457200">
              <a:buFont typeface="+mj-lt"/>
              <a:buAutoNum type="arabicPeriod"/>
            </a:pPr>
            <a:r>
              <a:rPr lang="en-US" dirty="0"/>
              <a:t>Learn the limitations of the Infrared Sensor</a:t>
            </a:r>
          </a:p>
          <a:p>
            <a:endParaRPr lang="en-US" dirty="0"/>
          </a:p>
          <a:p>
            <a:endParaRPr lang="en-US" dirty="0"/>
          </a:p>
          <a:p>
            <a:r>
              <a:rPr lang="en-US" dirty="0"/>
              <a:t>Prerequisites: Switches, Loops, Compare blocks, and Math blocks</a:t>
            </a:r>
          </a:p>
        </p:txBody>
      </p:sp>
      <p:sp>
        <p:nvSpPr>
          <p:cNvPr id="4" name="Footer Placeholder 3"/>
          <p:cNvSpPr>
            <a:spLocks noGrp="1"/>
          </p:cNvSpPr>
          <p:nvPr>
            <p:ph type="ftr" sz="quarter" idx="11"/>
          </p:nvPr>
        </p:nvSpPr>
        <p:spPr/>
        <p:txBody>
          <a:bodyPr/>
          <a:lstStyle/>
          <a:p>
            <a:r>
              <a:rPr lang="en-US"/>
              <a:t>© 2020 EV3Lessons.com, Last edit 12/24/2019</a:t>
            </a:r>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874" y="287088"/>
            <a:ext cx="8596812" cy="874055"/>
          </a:xfrm>
        </p:spPr>
        <p:txBody>
          <a:bodyPr>
            <a:normAutofit/>
          </a:bodyPr>
          <a:lstStyle/>
          <a:p>
            <a:r>
              <a:rPr lang="en-US" dirty="0"/>
              <a:t>What does the Infrared Sensor do?</a:t>
            </a:r>
          </a:p>
        </p:txBody>
      </p:sp>
      <p:sp>
        <p:nvSpPr>
          <p:cNvPr id="3" name="Content Placeholder 2"/>
          <p:cNvSpPr>
            <a:spLocks noGrp="1"/>
          </p:cNvSpPr>
          <p:nvPr>
            <p:ph idx="1"/>
          </p:nvPr>
        </p:nvSpPr>
        <p:spPr>
          <a:xfrm>
            <a:off x="227874" y="1505616"/>
            <a:ext cx="5943727" cy="4654528"/>
          </a:xfrm>
        </p:spPr>
        <p:txBody>
          <a:bodyPr/>
          <a:lstStyle/>
          <a:p>
            <a:r>
              <a:rPr lang="en-US" dirty="0"/>
              <a:t>Measures proximity to beacon or object</a:t>
            </a:r>
          </a:p>
          <a:p>
            <a:r>
              <a:rPr lang="en-US" dirty="0"/>
              <a:t>Measures the angle of the beacon relative to the sensor</a:t>
            </a:r>
          </a:p>
          <a:p>
            <a:r>
              <a:rPr lang="en-US" dirty="0"/>
              <a:t>Measures which button is pressed on remote.</a:t>
            </a:r>
          </a:p>
          <a:p>
            <a:r>
              <a:rPr lang="en-US" dirty="0"/>
              <a:t>Beacon/remote can be set to 1 of 4 channels. Infrared sensor code must specify which channel to use. This allows you to use multiple remotes in the same room</a:t>
            </a:r>
          </a:p>
        </p:txBody>
      </p:sp>
      <p:sp>
        <p:nvSpPr>
          <p:cNvPr id="4" name="Footer Placeholder 3"/>
          <p:cNvSpPr>
            <a:spLocks noGrp="1"/>
          </p:cNvSpPr>
          <p:nvPr>
            <p:ph type="ftr" sz="quarter" idx="11"/>
          </p:nvPr>
        </p:nvSpPr>
        <p:spPr/>
        <p:txBody>
          <a:bodyPr/>
          <a:lstStyle/>
          <a:p>
            <a:r>
              <a:rPr lang="en-US"/>
              <a:t>© 2020 EV3Lessons.com, Last edit 12/24/2019</a:t>
            </a:r>
            <a:endParaRPr lang="en-US" dirty="0"/>
          </a:p>
        </p:txBody>
      </p:sp>
      <p:pic>
        <p:nvPicPr>
          <p:cNvPr id="7" name="Picture 6" descr="http://storage.technicbricks.com/Media/2013/TBs_20130108_1/TBs_20130108_1_13.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92569" y="4038708"/>
            <a:ext cx="1583067" cy="1879593"/>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4" descr="http://cache.lego.com/e/dynamic/is/image/LEGO/45509?$mai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6437" y="1756017"/>
            <a:ext cx="2075332" cy="155649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6723392" y="3355056"/>
            <a:ext cx="2075332" cy="369332"/>
          </a:xfrm>
          <a:prstGeom prst="rect">
            <a:avLst/>
          </a:prstGeom>
          <a:noFill/>
        </p:spPr>
        <p:txBody>
          <a:bodyPr wrap="square" rtlCol="0">
            <a:spAutoFit/>
          </a:bodyPr>
          <a:lstStyle/>
          <a:p>
            <a:r>
              <a:rPr lang="en-US" dirty="0"/>
              <a:t>Infrared Sensor</a:t>
            </a:r>
          </a:p>
        </p:txBody>
      </p:sp>
      <p:sp>
        <p:nvSpPr>
          <p:cNvPr id="10" name="TextBox 9"/>
          <p:cNvSpPr txBox="1"/>
          <p:nvPr/>
        </p:nvSpPr>
        <p:spPr>
          <a:xfrm>
            <a:off x="6782918" y="5616741"/>
            <a:ext cx="2075332" cy="369332"/>
          </a:xfrm>
          <a:prstGeom prst="rect">
            <a:avLst/>
          </a:prstGeom>
          <a:noFill/>
        </p:spPr>
        <p:txBody>
          <a:bodyPr wrap="square" rtlCol="0">
            <a:spAutoFit/>
          </a:bodyPr>
          <a:lstStyle/>
          <a:p>
            <a:r>
              <a:rPr lang="en-US" dirty="0"/>
              <a:t>Beacon/Remote</a:t>
            </a:r>
          </a:p>
        </p:txBody>
      </p:sp>
    </p:spTree>
    <p:extLst>
      <p:ext uri="{BB962C8B-B14F-4D97-AF65-F5344CB8AC3E}">
        <p14:creationId xmlns:p14="http://schemas.microsoft.com/office/powerpoint/2010/main" val="1920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a:t>
            </a:r>
          </a:p>
        </p:txBody>
      </p:sp>
      <p:sp>
        <p:nvSpPr>
          <p:cNvPr id="3" name="Content Placeholder 2"/>
          <p:cNvSpPr>
            <a:spLocks noGrp="1"/>
          </p:cNvSpPr>
          <p:nvPr>
            <p:ph idx="1"/>
          </p:nvPr>
        </p:nvSpPr>
        <p:spPr>
          <a:xfrm>
            <a:off x="227874" y="1505616"/>
            <a:ext cx="5784043" cy="4654528"/>
          </a:xfrm>
        </p:spPr>
        <p:txBody>
          <a:bodyPr>
            <a:normAutofit fontScale="92500" lnSpcReduction="20000"/>
          </a:bodyPr>
          <a:lstStyle/>
          <a:p>
            <a:r>
              <a:rPr lang="en-US" dirty="0"/>
              <a:t>Works up to about 70cm away (or 100 proximity units)</a:t>
            </a:r>
          </a:p>
          <a:p>
            <a:r>
              <a:rPr lang="en-US" dirty="0"/>
              <a:t>Proximity Mode</a:t>
            </a:r>
          </a:p>
          <a:p>
            <a:pPr lvl="1"/>
            <a:r>
              <a:rPr lang="en-US" dirty="0"/>
              <a:t>Proximity to object (uses infrared reflection and is in % reflectance)</a:t>
            </a:r>
          </a:p>
          <a:p>
            <a:r>
              <a:rPr lang="en-US" dirty="0"/>
              <a:t>Beacon Mode</a:t>
            </a:r>
          </a:p>
          <a:p>
            <a:pPr lvl="1"/>
            <a:r>
              <a:rPr lang="en-US" dirty="0"/>
              <a:t>Beacon buttons pressed</a:t>
            </a:r>
          </a:p>
          <a:p>
            <a:pPr lvl="1"/>
            <a:r>
              <a:rPr lang="en-US" dirty="0"/>
              <a:t>Is the beacon active?</a:t>
            </a:r>
          </a:p>
          <a:p>
            <a:pPr lvl="1"/>
            <a:r>
              <a:rPr lang="en-US" dirty="0"/>
              <a:t>Heading [angle] to beacon</a:t>
            </a:r>
          </a:p>
          <a:p>
            <a:pPr lvl="1"/>
            <a:r>
              <a:rPr lang="en-US" dirty="0"/>
              <a:t>Proximity to beacon</a:t>
            </a:r>
          </a:p>
          <a:p>
            <a:pPr lvl="1"/>
            <a:endParaRPr lang="en-US" dirty="0"/>
          </a:p>
          <a:p>
            <a:r>
              <a:rPr lang="en-US" dirty="0"/>
              <a:t>Beacon # is the channel of the remote</a:t>
            </a:r>
          </a:p>
          <a:p>
            <a:pPr marL="201168" lvl="1" indent="0">
              <a:buNone/>
            </a:pPr>
            <a:r>
              <a:rPr lang="en-US" dirty="0"/>
              <a:t>The first input is the port the sensor is connected to</a:t>
            </a:r>
          </a:p>
          <a:p>
            <a:pPr lvl="1"/>
            <a:endParaRPr lang="en-US" dirty="0"/>
          </a:p>
          <a:p>
            <a:r>
              <a:rPr lang="en-US" dirty="0"/>
              <a:t>The Infrared Sensor block can be found in the blue sensor tab</a:t>
            </a:r>
          </a:p>
        </p:txBody>
      </p:sp>
      <p:sp>
        <p:nvSpPr>
          <p:cNvPr id="4" name="Footer Placeholder 3"/>
          <p:cNvSpPr>
            <a:spLocks noGrp="1"/>
          </p:cNvSpPr>
          <p:nvPr>
            <p:ph type="ftr" sz="quarter" idx="11"/>
          </p:nvPr>
        </p:nvSpPr>
        <p:spPr/>
        <p:txBody>
          <a:bodyPr/>
          <a:lstStyle/>
          <a:p>
            <a:r>
              <a:rPr lang="en-US"/>
              <a:t>© 2020 EV3Lessons.com, Last edit 12/24/2019</a:t>
            </a:r>
          </a:p>
        </p:txBody>
      </p:sp>
      <p:pic>
        <p:nvPicPr>
          <p:cNvPr id="5" name="Picture 4" descr="Screen Shot 2019-12-25 at 11.55.2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858" y="2079316"/>
            <a:ext cx="3426372" cy="3507128"/>
          </a:xfrm>
          <a:prstGeom prst="rect">
            <a:avLst/>
          </a:prstGeom>
        </p:spPr>
      </p:pic>
    </p:spTree>
    <p:extLst>
      <p:ext uri="{BB962C8B-B14F-4D97-AF65-F5344CB8AC3E}">
        <p14:creationId xmlns:p14="http://schemas.microsoft.com/office/powerpoint/2010/main" val="333209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Challenges</a:t>
            </a:r>
            <a:endParaRPr lang="en-US" dirty="0"/>
          </a:p>
        </p:txBody>
      </p:sp>
      <p:sp>
        <p:nvSpPr>
          <p:cNvPr id="3" name="Content Placeholder 2"/>
          <p:cNvSpPr>
            <a:spLocks noGrp="1"/>
          </p:cNvSpPr>
          <p:nvPr>
            <p:ph idx="1"/>
          </p:nvPr>
        </p:nvSpPr>
        <p:spPr/>
        <p:txBody>
          <a:bodyPr/>
          <a:lstStyle/>
          <a:p>
            <a:r>
              <a:rPr lang="en-US"/>
              <a:t>To learn how to use the Infrared Sensor you will complete three challenges:</a:t>
            </a:r>
          </a:p>
          <a:p>
            <a:pPr lvl="1"/>
            <a:r>
              <a:rPr lang="en-US"/>
              <a:t>Challenge 1: Create a remote control for your robot that does a different action based on which button you press on the Remote</a:t>
            </a:r>
          </a:p>
          <a:p>
            <a:pPr lvl="1"/>
            <a:r>
              <a:rPr lang="en-US"/>
              <a:t>Challenge 2: Proportional Dog Follower: The robot should move to wherever the Beacon is using proximity and heading</a:t>
            </a:r>
          </a:p>
          <a:p>
            <a:pPr lvl="1"/>
            <a:r>
              <a:rPr lang="en-US"/>
              <a:t>Challenge 3: Test how accurate the Infrared Sensor is for measuring distances</a:t>
            </a:r>
            <a:endParaRPr lang="en-US" dirty="0"/>
          </a:p>
        </p:txBody>
      </p:sp>
      <p:sp>
        <p:nvSpPr>
          <p:cNvPr id="4" name="Footer Placeholder 3"/>
          <p:cNvSpPr>
            <a:spLocks noGrp="1"/>
          </p:cNvSpPr>
          <p:nvPr>
            <p:ph type="ftr" sz="quarter" idx="11"/>
          </p:nvPr>
        </p:nvSpPr>
        <p:spPr/>
        <p:txBody>
          <a:bodyPr/>
          <a:lstStyle/>
          <a:p>
            <a:r>
              <a:rPr lang="en-US"/>
              <a:t>© 2020 EV3Lessons.com, Last edit 12/24/2019</a:t>
            </a:r>
          </a:p>
        </p:txBody>
      </p:sp>
    </p:spTree>
    <p:extLst>
      <p:ext uri="{BB962C8B-B14F-4D97-AF65-F5344CB8AC3E}">
        <p14:creationId xmlns:p14="http://schemas.microsoft.com/office/powerpoint/2010/main" val="380322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a:t>Pseudocode</a:t>
            </a:r>
            <a:r>
              <a:rPr lang="en-US" dirty="0"/>
              <a:t>/Hints</a:t>
            </a:r>
          </a:p>
        </p:txBody>
      </p:sp>
      <p:sp>
        <p:nvSpPr>
          <p:cNvPr id="4" name="Footer Placeholder 3"/>
          <p:cNvSpPr>
            <a:spLocks noGrp="1"/>
          </p:cNvSpPr>
          <p:nvPr>
            <p:ph type="ftr" sz="quarter" idx="11"/>
          </p:nvPr>
        </p:nvSpPr>
        <p:spPr/>
        <p:txBody>
          <a:bodyPr/>
          <a:lstStyle/>
          <a:p>
            <a:r>
              <a:rPr lang="en-US"/>
              <a:t>© 2020 EV3Lessons.com, Last edit 12/24/2019</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63554546"/>
              </p:ext>
            </p:extLst>
          </p:nvPr>
        </p:nvGraphicFramePr>
        <p:xfrm>
          <a:off x="602340" y="2087843"/>
          <a:ext cx="8013339" cy="3662680"/>
        </p:xfrm>
        <a:graphic>
          <a:graphicData uri="http://schemas.openxmlformats.org/drawingml/2006/table">
            <a:tbl>
              <a:tblPr firstRow="1" bandRow="1">
                <a:tableStyleId>{2D5ABB26-0587-4C30-8999-92F81FD0307C}</a:tableStyleId>
              </a:tblPr>
              <a:tblGrid>
                <a:gridCol w="1528287">
                  <a:extLst>
                    <a:ext uri="{9D8B030D-6E8A-4147-A177-3AD203B41FA5}">
                      <a16:colId xmlns:a16="http://schemas.microsoft.com/office/drawing/2014/main" val="20000"/>
                    </a:ext>
                  </a:extLst>
                </a:gridCol>
                <a:gridCol w="6485052">
                  <a:extLst>
                    <a:ext uri="{9D8B030D-6E8A-4147-A177-3AD203B41FA5}">
                      <a16:colId xmlns:a16="http://schemas.microsoft.com/office/drawing/2014/main" val="20001"/>
                    </a:ext>
                  </a:extLst>
                </a:gridCol>
              </a:tblGrid>
              <a:tr h="370840">
                <a:tc>
                  <a:txBody>
                    <a:bodyPr/>
                    <a:lstStyle/>
                    <a:p>
                      <a:r>
                        <a:rPr lang="en-US" b="1" dirty="0"/>
                        <a:t>Challenge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tc>
                  <a:txBody>
                    <a:bodyPr/>
                    <a:lstStyle/>
                    <a:p>
                      <a:r>
                        <a:rPr lang="en-US" b="1" dirty="0"/>
                        <a:t>Hint/</a:t>
                      </a:r>
                      <a:r>
                        <a:rPr lang="en-US" b="1" dirty="0" err="1"/>
                        <a:t>Pseudocode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extLst>
                  <a:ext uri="{0D108BD9-81ED-4DB2-BD59-A6C34878D82A}">
                    <a16:rowId xmlns:a16="http://schemas.microsoft.com/office/drawing/2014/main" val="10000"/>
                  </a:ext>
                </a:extLst>
              </a:tr>
              <a:tr h="370840">
                <a:tc>
                  <a:txBody>
                    <a:bodyPr/>
                    <a:lstStyle/>
                    <a:p>
                      <a:r>
                        <a:rPr lang="en-US" b="1" dirty="0"/>
                        <a:t>Remote 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Run</a:t>
                      </a:r>
                      <a:r>
                        <a:rPr lang="en-US" baseline="0" dirty="0"/>
                        <a:t> different actions based on which button(s) are pressed on channel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b="1" dirty="0"/>
                        <a:t>Proportional Dog Follower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If the robot is</a:t>
                      </a:r>
                      <a:r>
                        <a:rPr lang="en-US" baseline="0" dirty="0"/>
                        <a:t> &lt;10 proximity from the beacon move backward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the robot is</a:t>
                      </a:r>
                      <a:r>
                        <a:rPr lang="en-US" baseline="0" dirty="0"/>
                        <a:t> &gt;10 proximity from the beacon move forward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Use proportional control to adjust the steering base on the “heading” of the beacon</a:t>
                      </a:r>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solidFill>
                            <a:srgbClr val="FF0000"/>
                          </a:solidFill>
                        </a:rPr>
                        <a:t>Note: Proportional Control is covered in an Advanced Lesson on EV3Lessons.com. Please refer to this lesson.</a:t>
                      </a:r>
                      <a:endParaRPr lang="en-US"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b="1" dirty="0"/>
                        <a:t>Accuracy</a:t>
                      </a:r>
                      <a:r>
                        <a:rPr lang="en-US" b="1" baseline="0" dirty="0"/>
                        <a:t> of Proximity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Measure distance using ultrasonic</a:t>
                      </a:r>
                      <a:r>
                        <a:rPr lang="en-US" baseline="0" dirty="0"/>
                        <a:t> and measure proximity using infrared (use Port View on brick). Compare measurements for different distances to different surfaces.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0339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a:t>Solution: Remote Control</a:t>
            </a:r>
          </a:p>
        </p:txBody>
      </p:sp>
      <p:sp>
        <p:nvSpPr>
          <p:cNvPr id="4" name="Footer Placeholder 3"/>
          <p:cNvSpPr>
            <a:spLocks noGrp="1"/>
          </p:cNvSpPr>
          <p:nvPr>
            <p:ph type="ftr" sz="quarter" idx="11"/>
          </p:nvPr>
        </p:nvSpPr>
        <p:spPr/>
        <p:txBody>
          <a:bodyPr/>
          <a:lstStyle/>
          <a:p>
            <a:r>
              <a:rPr lang="en-US"/>
              <a:t>© 2020 EV3Lessons.com, Last edit 12/24/2019</a:t>
            </a:r>
            <a:endParaRPr lang="en-US" dirty="0"/>
          </a:p>
        </p:txBody>
      </p:sp>
      <p:sp>
        <p:nvSpPr>
          <p:cNvPr id="6" name="TextBox 5"/>
          <p:cNvSpPr txBox="1"/>
          <p:nvPr/>
        </p:nvSpPr>
        <p:spPr>
          <a:xfrm>
            <a:off x="4740166" y="1523999"/>
            <a:ext cx="4084519" cy="3693319"/>
          </a:xfrm>
          <a:prstGeom prst="rect">
            <a:avLst/>
          </a:prstGeom>
          <a:noFill/>
        </p:spPr>
        <p:txBody>
          <a:bodyPr wrap="square" rtlCol="0">
            <a:spAutoFit/>
          </a:bodyPr>
          <a:lstStyle/>
          <a:p>
            <a:r>
              <a:rPr lang="en-US" dirty="0"/>
              <a:t>Make sure to set your beacon remote to channel 1 using the slider button on beacon</a:t>
            </a:r>
          </a:p>
          <a:p>
            <a:endParaRPr lang="en-US" dirty="0"/>
          </a:p>
          <a:p>
            <a:r>
              <a:rPr lang="en-US" dirty="0"/>
              <a:t>In a forever loop, use nested switches to determine which button is pressed. Run a different action for each button. In the example on the left, the robot will move Right, Left, Forward or Backward depending upon what button is pressed.</a:t>
            </a:r>
          </a:p>
          <a:p>
            <a:endParaRPr lang="en-US" dirty="0"/>
          </a:p>
          <a:p>
            <a:r>
              <a:rPr lang="en-US" dirty="0"/>
              <a:t>If no defined button is pressed, stop motors.</a:t>
            </a:r>
          </a:p>
        </p:txBody>
      </p:sp>
      <p:pic>
        <p:nvPicPr>
          <p:cNvPr id="7" name="Picture 6" descr="Screen Shot 2019-12-25 at 12.24.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14" y="1428480"/>
            <a:ext cx="4325086" cy="4909352"/>
          </a:xfrm>
          <a:prstGeom prst="rect">
            <a:avLst/>
          </a:prstGeom>
        </p:spPr>
      </p:pic>
    </p:spTree>
    <p:extLst>
      <p:ext uri="{BB962C8B-B14F-4D97-AF65-F5344CB8AC3E}">
        <p14:creationId xmlns:p14="http://schemas.microsoft.com/office/powerpoint/2010/main" val="40797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a:t>Solution: Dog Follower (Advanced)</a:t>
            </a:r>
          </a:p>
        </p:txBody>
      </p:sp>
      <p:sp>
        <p:nvSpPr>
          <p:cNvPr id="4" name="Footer Placeholder 3"/>
          <p:cNvSpPr>
            <a:spLocks noGrp="1"/>
          </p:cNvSpPr>
          <p:nvPr>
            <p:ph type="ftr" sz="quarter" idx="11"/>
          </p:nvPr>
        </p:nvSpPr>
        <p:spPr/>
        <p:txBody>
          <a:bodyPr/>
          <a:lstStyle/>
          <a:p>
            <a:r>
              <a:rPr lang="en-US"/>
              <a:t>© 2020 EV3Lessons.com, Last edit 12/24/2019</a:t>
            </a:r>
            <a:endParaRPr lang="en-US" dirty="0"/>
          </a:p>
        </p:txBody>
      </p:sp>
      <p:pic>
        <p:nvPicPr>
          <p:cNvPr id="3" name="Picture 2" descr="Screen Shot 2019-12-25 at 12.52.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2826"/>
            <a:ext cx="9144000" cy="2073682"/>
          </a:xfrm>
          <a:prstGeom prst="rect">
            <a:avLst/>
          </a:prstGeom>
        </p:spPr>
      </p:pic>
      <p:sp>
        <p:nvSpPr>
          <p:cNvPr id="5" name="TextBox 4"/>
          <p:cNvSpPr txBox="1"/>
          <p:nvPr/>
        </p:nvSpPr>
        <p:spPr>
          <a:xfrm>
            <a:off x="2074981" y="1779904"/>
            <a:ext cx="2414847" cy="369332"/>
          </a:xfrm>
          <a:prstGeom prst="rect">
            <a:avLst/>
          </a:prstGeom>
          <a:noFill/>
        </p:spPr>
        <p:txBody>
          <a:bodyPr wrap="square" rtlCol="0">
            <a:spAutoFit/>
          </a:bodyPr>
          <a:lstStyle/>
          <a:p>
            <a:r>
              <a:rPr lang="en-US" dirty="0"/>
              <a:t>Check if Beacon is on</a:t>
            </a:r>
          </a:p>
        </p:txBody>
      </p:sp>
      <p:sp>
        <p:nvSpPr>
          <p:cNvPr id="7" name="TextBox 6"/>
          <p:cNvSpPr txBox="1"/>
          <p:nvPr/>
        </p:nvSpPr>
        <p:spPr>
          <a:xfrm>
            <a:off x="129492" y="3281993"/>
            <a:ext cx="1829218" cy="646331"/>
          </a:xfrm>
          <a:prstGeom prst="rect">
            <a:avLst/>
          </a:prstGeom>
          <a:noFill/>
        </p:spPr>
        <p:txBody>
          <a:bodyPr wrap="square" rtlCol="0">
            <a:spAutoFit/>
          </a:bodyPr>
          <a:lstStyle/>
          <a:p>
            <a:r>
              <a:rPr lang="en-US" dirty="0"/>
              <a:t>If beacon is off, do not move</a:t>
            </a:r>
          </a:p>
        </p:txBody>
      </p:sp>
      <p:sp>
        <p:nvSpPr>
          <p:cNvPr id="8" name="TextBox 7"/>
          <p:cNvSpPr txBox="1"/>
          <p:nvPr/>
        </p:nvSpPr>
        <p:spPr>
          <a:xfrm>
            <a:off x="2468511" y="2727995"/>
            <a:ext cx="3801149" cy="2585323"/>
          </a:xfrm>
          <a:prstGeom prst="rect">
            <a:avLst/>
          </a:prstGeom>
          <a:noFill/>
        </p:spPr>
        <p:txBody>
          <a:bodyPr wrap="square" rtlCol="0">
            <a:spAutoFit/>
          </a:bodyPr>
          <a:lstStyle/>
          <a:p>
            <a:r>
              <a:rPr lang="en-US" dirty="0"/>
              <a:t>The expression n/|n| will give +/- 1, determining the direction of the movement (|n| means absolute value of n, or the number without a + or -). The steering must be swapped based on the direction of movement. Multiplying by the heading, and a proportional constant of 4, gives us the desired steering.</a:t>
            </a:r>
          </a:p>
        </p:txBody>
      </p:sp>
      <p:sp>
        <p:nvSpPr>
          <p:cNvPr id="9" name="TextBox 8"/>
          <p:cNvSpPr txBox="1"/>
          <p:nvPr/>
        </p:nvSpPr>
        <p:spPr>
          <a:xfrm>
            <a:off x="6779462" y="2727995"/>
            <a:ext cx="2045224" cy="2031325"/>
          </a:xfrm>
          <a:prstGeom prst="rect">
            <a:avLst/>
          </a:prstGeom>
          <a:noFill/>
        </p:spPr>
        <p:txBody>
          <a:bodyPr wrap="square" rtlCol="0">
            <a:spAutoFit/>
          </a:bodyPr>
          <a:lstStyle/>
          <a:p>
            <a:r>
              <a:rPr lang="en-US" dirty="0"/>
              <a:t>(proximity-10)*4 is the proportional calculation to stay 10% proximity away from the beacon. This is the speed calculation.</a:t>
            </a:r>
          </a:p>
        </p:txBody>
      </p:sp>
      <p:sp>
        <p:nvSpPr>
          <p:cNvPr id="10" name="TextBox 9"/>
          <p:cNvSpPr txBox="1"/>
          <p:nvPr/>
        </p:nvSpPr>
        <p:spPr>
          <a:xfrm>
            <a:off x="129492" y="5650084"/>
            <a:ext cx="8695194" cy="646331"/>
          </a:xfrm>
          <a:prstGeom prst="rect">
            <a:avLst/>
          </a:prstGeom>
          <a:noFill/>
        </p:spPr>
        <p:txBody>
          <a:bodyPr wrap="square" rtlCol="0">
            <a:spAutoFit/>
          </a:bodyPr>
          <a:lstStyle/>
          <a:p>
            <a:r>
              <a:rPr lang="en-US" dirty="0"/>
              <a:t>For a simple, non proportional version, try adapting the Ultrasonic Dog Follower in our beginner lessons.</a:t>
            </a:r>
          </a:p>
        </p:txBody>
      </p:sp>
    </p:spTree>
    <p:extLst>
      <p:ext uri="{BB962C8B-B14F-4D97-AF65-F5344CB8AC3E}">
        <p14:creationId xmlns:p14="http://schemas.microsoft.com/office/powerpoint/2010/main" val="94320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3: Compare Sensors</a:t>
            </a:r>
          </a:p>
        </p:txBody>
      </p:sp>
      <p:sp>
        <p:nvSpPr>
          <p:cNvPr id="3" name="Content Placeholder 2"/>
          <p:cNvSpPr>
            <a:spLocks noGrp="1"/>
          </p:cNvSpPr>
          <p:nvPr>
            <p:ph idx="1"/>
          </p:nvPr>
        </p:nvSpPr>
        <p:spPr>
          <a:xfrm>
            <a:off x="5604734" y="1637501"/>
            <a:ext cx="3006090" cy="3992563"/>
          </a:xfrm>
        </p:spPr>
        <p:txBody>
          <a:bodyPr>
            <a:noAutofit/>
          </a:bodyPr>
          <a:lstStyle/>
          <a:p>
            <a:pPr marL="0" indent="0">
              <a:buNone/>
            </a:pPr>
            <a:r>
              <a:rPr lang="en-US" sz="1600" b="1" u="sng" dirty="0"/>
              <a:t>Instructions:</a:t>
            </a:r>
          </a:p>
          <a:p>
            <a:pPr marL="457200" indent="-457200">
              <a:buAutoNum type="arabicParenR"/>
            </a:pPr>
            <a:r>
              <a:rPr lang="en-US" sz="1600" dirty="0"/>
              <a:t>Hold the each sensor 10CM away from the material and check the sensor readings on Port View</a:t>
            </a:r>
          </a:p>
          <a:p>
            <a:pPr marL="457200" indent="-457200">
              <a:buAutoNum type="arabicParenR"/>
            </a:pPr>
            <a:r>
              <a:rPr lang="en-US" sz="1600" dirty="0"/>
              <a:t>Pick surfaces of varying reflectivity to try</a:t>
            </a:r>
          </a:p>
          <a:p>
            <a:pPr marL="0" indent="0">
              <a:buNone/>
            </a:pPr>
            <a:r>
              <a:rPr lang="en-US" sz="1600" b="1" u="sng" dirty="0"/>
              <a:t>Lesson: </a:t>
            </a:r>
          </a:p>
          <a:p>
            <a:pPr marL="0" indent="0">
              <a:buNone/>
            </a:pPr>
            <a:r>
              <a:rPr lang="en-US" sz="1600" dirty="0"/>
              <a:t>The Infrared Sensor’s reading are based on the intensity of the reflected IR light from the object. It will not be as accurate as an ultrasonic sensor in measuring how far away an object is. Try different distances next. The Beacon should be more accurate as it produces an infrared signal.</a:t>
            </a:r>
          </a:p>
        </p:txBody>
      </p:sp>
      <p:sp>
        <p:nvSpPr>
          <p:cNvPr id="4" name="Footer Placeholder 3"/>
          <p:cNvSpPr>
            <a:spLocks noGrp="1"/>
          </p:cNvSpPr>
          <p:nvPr>
            <p:ph type="ftr" sz="quarter" idx="11"/>
          </p:nvPr>
        </p:nvSpPr>
        <p:spPr/>
        <p:txBody>
          <a:bodyPr/>
          <a:lstStyle/>
          <a:p>
            <a:r>
              <a:rPr lang="en-US"/>
              <a:t>© 2020 EV3Lessons.com, Last edit 12/24/2019</a:t>
            </a:r>
          </a:p>
        </p:txBody>
      </p:sp>
      <p:graphicFrame>
        <p:nvGraphicFramePr>
          <p:cNvPr id="6" name="Table 5"/>
          <p:cNvGraphicFramePr>
            <a:graphicFrameLocks noGrp="1"/>
          </p:cNvGraphicFramePr>
          <p:nvPr>
            <p:extLst>
              <p:ext uri="{D42A27DB-BD31-4B8C-83A1-F6EECF244321}">
                <p14:modId xmlns:p14="http://schemas.microsoft.com/office/powerpoint/2010/main" val="1267250061"/>
              </p:ext>
            </p:extLst>
          </p:nvPr>
        </p:nvGraphicFramePr>
        <p:xfrm>
          <a:off x="355365" y="1408471"/>
          <a:ext cx="4818547" cy="4752734"/>
        </p:xfrm>
        <a:graphic>
          <a:graphicData uri="http://schemas.openxmlformats.org/drawingml/2006/table">
            <a:tbl>
              <a:tblPr firstRow="1" bandRow="1">
                <a:tableStyleId>{5C22544A-7EE6-4342-B048-85BDC9FD1C3A}</a:tableStyleId>
              </a:tblPr>
              <a:tblGrid>
                <a:gridCol w="1204637">
                  <a:extLst>
                    <a:ext uri="{9D8B030D-6E8A-4147-A177-3AD203B41FA5}">
                      <a16:colId xmlns:a16="http://schemas.microsoft.com/office/drawing/2014/main" val="20000"/>
                    </a:ext>
                  </a:extLst>
                </a:gridCol>
                <a:gridCol w="960106">
                  <a:extLst>
                    <a:ext uri="{9D8B030D-6E8A-4147-A177-3AD203B41FA5}">
                      <a16:colId xmlns:a16="http://schemas.microsoft.com/office/drawing/2014/main" val="20001"/>
                    </a:ext>
                  </a:extLst>
                </a:gridCol>
                <a:gridCol w="1326902">
                  <a:extLst>
                    <a:ext uri="{9D8B030D-6E8A-4147-A177-3AD203B41FA5}">
                      <a16:colId xmlns:a16="http://schemas.microsoft.com/office/drawing/2014/main" val="20002"/>
                    </a:ext>
                  </a:extLst>
                </a:gridCol>
                <a:gridCol w="1326902">
                  <a:extLst>
                    <a:ext uri="{9D8B030D-6E8A-4147-A177-3AD203B41FA5}">
                      <a16:colId xmlns:a16="http://schemas.microsoft.com/office/drawing/2014/main" val="20003"/>
                    </a:ext>
                  </a:extLst>
                </a:gridCol>
              </a:tblGrid>
              <a:tr h="714392">
                <a:tc>
                  <a:txBody>
                    <a:bodyPr/>
                    <a:lstStyle/>
                    <a:p>
                      <a:r>
                        <a:rPr lang="en-US" sz="1100" dirty="0"/>
                        <a:t>Surface</a:t>
                      </a:r>
                    </a:p>
                  </a:txBody>
                  <a:tcPr/>
                </a:tc>
                <a:tc>
                  <a:txBody>
                    <a:bodyPr/>
                    <a:lstStyle/>
                    <a:p>
                      <a:r>
                        <a:rPr lang="en-US" sz="1100" dirty="0"/>
                        <a:t>Actual Distance</a:t>
                      </a:r>
                      <a:r>
                        <a:rPr lang="en-US" sz="1100" baseline="0" dirty="0"/>
                        <a:t> to Surface</a:t>
                      </a:r>
                      <a:endParaRPr lang="en-US" sz="1100" dirty="0"/>
                    </a:p>
                  </a:txBody>
                  <a:tcPr/>
                </a:tc>
                <a:tc>
                  <a:txBody>
                    <a:bodyPr/>
                    <a:lstStyle/>
                    <a:p>
                      <a:r>
                        <a:rPr lang="en-US" sz="1100" dirty="0"/>
                        <a:t>Ultrasonic Measurement</a:t>
                      </a:r>
                    </a:p>
                  </a:txBody>
                  <a:tcPr/>
                </a:tc>
                <a:tc>
                  <a:txBody>
                    <a:bodyPr/>
                    <a:lstStyle/>
                    <a:p>
                      <a:r>
                        <a:rPr lang="en-US" sz="1100" dirty="0"/>
                        <a:t>Infrared</a:t>
                      </a:r>
                      <a:r>
                        <a:rPr lang="en-US" sz="1100" baseline="0" dirty="0"/>
                        <a:t> Measurement</a:t>
                      </a:r>
                      <a:endParaRPr lang="en-US" sz="1100" dirty="0"/>
                    </a:p>
                  </a:txBody>
                  <a:tcPr/>
                </a:tc>
                <a:extLst>
                  <a:ext uri="{0D108BD9-81ED-4DB2-BD59-A6C34878D82A}">
                    <a16:rowId xmlns:a16="http://schemas.microsoft.com/office/drawing/2014/main" val="10000"/>
                  </a:ext>
                </a:extLst>
              </a:tr>
              <a:tr h="980781">
                <a:tc>
                  <a:txBody>
                    <a:bodyPr/>
                    <a:lstStyle/>
                    <a:p>
                      <a:r>
                        <a:rPr lang="en-US" sz="1400" dirty="0"/>
                        <a:t>Aluminium Foil</a:t>
                      </a:r>
                    </a:p>
                  </a:txBody>
                  <a:tcPr/>
                </a:tc>
                <a:tc>
                  <a:txBody>
                    <a:bodyPr/>
                    <a:lstStyle/>
                    <a:p>
                      <a:r>
                        <a:rPr lang="en-US" sz="1400" dirty="0"/>
                        <a:t>10CM</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1"/>
                  </a:ext>
                </a:extLst>
              </a:tr>
              <a:tr h="1143028">
                <a:tc>
                  <a:txBody>
                    <a:bodyPr/>
                    <a:lstStyle/>
                    <a:p>
                      <a:r>
                        <a:rPr lang="en-US" sz="1400" dirty="0"/>
                        <a:t>Wooden Table</a:t>
                      </a:r>
                    </a:p>
                  </a:txBody>
                  <a:tcPr/>
                </a:tc>
                <a:tc>
                  <a:txBody>
                    <a:bodyPr/>
                    <a:lstStyle/>
                    <a:p>
                      <a:r>
                        <a:rPr lang="en-US" sz="1400" dirty="0"/>
                        <a:t>10CM</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2"/>
                  </a:ext>
                </a:extLst>
              </a:tr>
              <a:tr h="500075">
                <a:tc>
                  <a:txBody>
                    <a:bodyPr/>
                    <a:lstStyle/>
                    <a:p>
                      <a:r>
                        <a:rPr lang="en-US" sz="1400" dirty="0"/>
                        <a:t>Black Paper</a:t>
                      </a:r>
                    </a:p>
                  </a:txBody>
                  <a:tcPr/>
                </a:tc>
                <a:tc>
                  <a:txBody>
                    <a:bodyPr/>
                    <a:lstStyle/>
                    <a:p>
                      <a:r>
                        <a:rPr lang="en-US" sz="1400" dirty="0"/>
                        <a:t>10 CM</a:t>
                      </a:r>
                    </a:p>
                  </a:txBody>
                  <a:tcPr/>
                </a:tc>
                <a:tc>
                  <a:txBody>
                    <a:bodyPr/>
                    <a:lstStyle/>
                    <a:p>
                      <a:endParaRPr lang="en-US" sz="1400" dirty="0"/>
                    </a:p>
                  </a:txBody>
                  <a:tcPr/>
                </a:tc>
                <a:tc>
                  <a:txBody>
                    <a:bodyPr/>
                    <a:lstStyle/>
                    <a:p>
                      <a:endParaRPr lang="en-US" sz="1400"/>
                    </a:p>
                  </a:txBody>
                  <a:tcPr/>
                </a:tc>
                <a:extLst>
                  <a:ext uri="{0D108BD9-81ED-4DB2-BD59-A6C34878D82A}">
                    <a16:rowId xmlns:a16="http://schemas.microsoft.com/office/drawing/2014/main" val="10003"/>
                  </a:ext>
                </a:extLst>
              </a:tr>
              <a:tr h="314324">
                <a:tc>
                  <a:txBody>
                    <a:bodyPr/>
                    <a:lstStyle/>
                    <a:p>
                      <a:r>
                        <a:rPr lang="en-US" sz="1400" dirty="0"/>
                        <a:t>Glass</a:t>
                      </a:r>
                    </a:p>
                  </a:txBody>
                  <a:tcPr/>
                </a:tc>
                <a:tc>
                  <a:txBody>
                    <a:bodyPr/>
                    <a:lstStyle/>
                    <a:p>
                      <a:r>
                        <a:rPr lang="en-US" sz="1400" dirty="0"/>
                        <a:t>10 CM</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4"/>
                  </a:ext>
                </a:extLst>
              </a:tr>
              <a:tr h="550067">
                <a:tc>
                  <a:txBody>
                    <a:bodyPr/>
                    <a:lstStyle/>
                    <a:p>
                      <a:r>
                        <a:rPr lang="en-US" sz="1400" dirty="0"/>
                        <a:t>White Paper</a:t>
                      </a:r>
                    </a:p>
                  </a:txBody>
                  <a:tcPr/>
                </a:tc>
                <a:tc>
                  <a:txBody>
                    <a:bodyPr/>
                    <a:lstStyle/>
                    <a:p>
                      <a:r>
                        <a:rPr lang="en-US" sz="1400" dirty="0"/>
                        <a:t>10 CM</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r h="550067">
                <a:tc>
                  <a:txBody>
                    <a:bodyPr/>
                    <a:lstStyle/>
                    <a:p>
                      <a:r>
                        <a:rPr lang="en-US" sz="1400" dirty="0"/>
                        <a:t>Beacon</a:t>
                      </a:r>
                    </a:p>
                  </a:txBody>
                  <a:tcPr/>
                </a:tc>
                <a:tc>
                  <a:txBody>
                    <a:bodyPr/>
                    <a:lstStyle/>
                    <a:p>
                      <a:r>
                        <a:rPr lang="en-US" sz="1400" dirty="0"/>
                        <a:t>10 CM</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47055684"/>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4303</TotalTime>
  <Words>935</Words>
  <Application>Microsoft Macintosh PowerPoint</Application>
  <PresentationFormat>On-screen Show (4:3)</PresentationFormat>
  <Paragraphs>105</Paragraphs>
  <Slides>11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Helvetica Neue</vt:lpstr>
      <vt:lpstr>Retrospect</vt:lpstr>
      <vt:lpstr>intermediatev2</vt:lpstr>
      <vt:lpstr>INTERMEDIATE PROGRAMMING LESSON</vt:lpstr>
      <vt:lpstr>Lesson Objectives</vt:lpstr>
      <vt:lpstr>What does the Infrared Sensor do?</vt:lpstr>
      <vt:lpstr>Modes</vt:lpstr>
      <vt:lpstr>Challenges</vt:lpstr>
      <vt:lpstr>Pseudocode/Hints</vt:lpstr>
      <vt:lpstr>Solution: Remote Control</vt:lpstr>
      <vt:lpstr>Solution: Dog Follower (Advanced)</vt:lpstr>
      <vt:lpstr>Challenge 3: Compare Sensors</vt:lpstr>
      <vt:lpstr>Discussion Guide and Next Steps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Srinivasan Seshan</cp:lastModifiedBy>
  <cp:revision>59</cp:revision>
  <cp:lastPrinted>2016-07-20T03:35:26Z</cp:lastPrinted>
  <dcterms:created xsi:type="dcterms:W3CDTF">2014-10-28T21:59:38Z</dcterms:created>
  <dcterms:modified xsi:type="dcterms:W3CDTF">2019-12-25T18:27:26Z</dcterms:modified>
</cp:coreProperties>
</file>