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6" r:id="rId1"/>
    <p:sldMasterId id="2147483750" r:id="rId2"/>
  </p:sldMasterIdLst>
  <p:notesMasterIdLst>
    <p:notesMasterId r:id="rId15"/>
  </p:notesMasterIdLst>
  <p:handoutMasterIdLst>
    <p:handoutMasterId r:id="rId16"/>
  </p:handoutMasterIdLst>
  <p:sldIdLst>
    <p:sldId id="379" r:id="rId3"/>
    <p:sldId id="372" r:id="rId4"/>
    <p:sldId id="371" r:id="rId5"/>
    <p:sldId id="345" r:id="rId6"/>
    <p:sldId id="375" r:id="rId7"/>
    <p:sldId id="376" r:id="rId8"/>
    <p:sldId id="380" r:id="rId9"/>
    <p:sldId id="381" r:id="rId10"/>
    <p:sldId id="382" r:id="rId11"/>
    <p:sldId id="355" r:id="rId12"/>
    <p:sldId id="377" r:id="rId13"/>
    <p:sldId id="370"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48"/>
    <p:restoredTop sz="96327" autoAdjust="0"/>
  </p:normalViewPr>
  <p:slideViewPr>
    <p:cSldViewPr snapToGrid="0" snapToObjects="1">
      <p:cViewPr varScale="1">
        <p:scale>
          <a:sx n="146" d="100"/>
          <a:sy n="146" d="100"/>
        </p:scale>
        <p:origin x="1640" y="168"/>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0FA3B4-5499-9244-86B5-B0871A9DDD84}" type="datetimeFigureOut">
              <a:rPr lang="en-US" smtClean="0"/>
              <a:t>12/25/19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BEFB77E-72D5-284D-AE7A-D8D155D764C9}" type="slidenum">
              <a:rPr lang="en-US" smtClean="0"/>
              <a:t>‹#›</a:t>
            </a:fld>
            <a:endParaRPr lang="en-US"/>
          </a:p>
        </p:txBody>
      </p:sp>
    </p:spTree>
    <p:extLst>
      <p:ext uri="{BB962C8B-B14F-4D97-AF65-F5344CB8AC3E}">
        <p14:creationId xmlns:p14="http://schemas.microsoft.com/office/powerpoint/2010/main" val="35921038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3EFF1E-85A1-6640-AFB9-C38833E80A84}" type="datetimeFigureOut">
              <a:rPr lang="en-US" smtClean="0"/>
              <a:t>12/25/19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967457-1E83-1040-AFF7-8D09C473DBD5}" type="slidenum">
              <a:rPr lang="en-US" smtClean="0"/>
              <a:t>‹#›</a:t>
            </a:fld>
            <a:endParaRPr lang="en-US"/>
          </a:p>
        </p:txBody>
      </p:sp>
    </p:spTree>
    <p:extLst>
      <p:ext uri="{BB962C8B-B14F-4D97-AF65-F5344CB8AC3E}">
        <p14:creationId xmlns:p14="http://schemas.microsoft.com/office/powerpoint/2010/main" val="24891842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4</a:t>
            </a:fld>
            <a:endParaRPr lang="en-US"/>
          </a:p>
        </p:txBody>
      </p:sp>
    </p:spTree>
    <p:extLst>
      <p:ext uri="{BB962C8B-B14F-4D97-AF65-F5344CB8AC3E}">
        <p14:creationId xmlns:p14="http://schemas.microsoft.com/office/powerpoint/2010/main" val="1606758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12</a:t>
            </a:fld>
            <a:endParaRPr lang="en-US"/>
          </a:p>
        </p:txBody>
      </p:sp>
    </p:spTree>
    <p:extLst>
      <p:ext uri="{BB962C8B-B14F-4D97-AF65-F5344CB8AC3E}">
        <p14:creationId xmlns:p14="http://schemas.microsoft.com/office/powerpoint/2010/main" val="31083179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373553" y="471740"/>
            <a:ext cx="4857665" cy="2001435"/>
          </a:xfrm>
          <a:ln>
            <a:noFill/>
          </a:ln>
        </p:spPr>
        <p:txBody>
          <a:bodyPr anchor="b">
            <a:normAutofit/>
          </a:bodyPr>
          <a:lstStyle>
            <a:lvl1pPr algn="l">
              <a:lnSpc>
                <a:spcPct val="85000"/>
              </a:lnSpc>
              <a:defRPr sz="5400" spc="-50" baseline="0">
                <a:solidFill>
                  <a:schemeClr val="tx1">
                    <a:lumMod val="85000"/>
                    <a:lumOff val="15000"/>
                  </a:schemeClr>
                </a:solidFill>
              </a:defRPr>
            </a:lvl1pPr>
          </a:lstStyle>
          <a:p>
            <a:r>
              <a:rPr lang="en-US" dirty="0"/>
              <a:t>INTERMEDIATE PROGRAMMING LESSON</a:t>
            </a:r>
          </a:p>
        </p:txBody>
      </p:sp>
      <p:sp>
        <p:nvSpPr>
          <p:cNvPr id="3" name="Subtitle 2"/>
          <p:cNvSpPr>
            <a:spLocks noGrp="1"/>
          </p:cNvSpPr>
          <p:nvPr>
            <p:ph type="subTitle" idx="1"/>
          </p:nvPr>
        </p:nvSpPr>
        <p:spPr>
          <a:xfrm>
            <a:off x="1548051" y="3452894"/>
            <a:ext cx="6004883" cy="401411"/>
          </a:xfrm>
        </p:spPr>
        <p:txBody>
          <a:bodyPr lIns="91440" rIns="91440">
            <a:normAutofit/>
          </a:bodyPr>
          <a:lstStyle>
            <a:lvl1pPr marL="0" indent="0" algn="ctr">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7328F5E3-FFB6-CC47-9A57-DEE25B1E3B2D}" type="datetime1">
              <a:rPr lang="en-US" smtClean="0"/>
              <a:t>12/25/19</a:t>
            </a:fld>
            <a:endParaRPr lang="en-US"/>
          </a:p>
        </p:txBody>
      </p:sp>
      <p:sp>
        <p:nvSpPr>
          <p:cNvPr id="5" name="Footer Placeholder 4"/>
          <p:cNvSpPr>
            <a:spLocks noGrp="1"/>
          </p:cNvSpPr>
          <p:nvPr>
            <p:ph type="ftr" sz="quarter" idx="11"/>
          </p:nvPr>
        </p:nvSpPr>
        <p:spPr/>
        <p:txBody>
          <a:bodyPr/>
          <a:lstStyle/>
          <a:p>
            <a:r>
              <a:rPr lang="en-US"/>
              <a:t>Copytight © 2020 EV3Lessons.com, Last edit 12/24/2019</a:t>
            </a:r>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cxnSp>
        <p:nvCxnSpPr>
          <p:cNvPr id="9" name="Straight Connector 8"/>
          <p:cNvCxnSpPr/>
          <p:nvPr/>
        </p:nvCxnSpPr>
        <p:spPr>
          <a:xfrm>
            <a:off x="905744" y="3854305"/>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5" name="Picture 14" descr="EV3Lessons.com"/>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5422605" y="409394"/>
            <a:ext cx="3487140" cy="129522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16409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3D9F8D-ACE1-C44C-9A70-F6202184A4CE}" type="datetime1">
              <a:rPr lang="en-US" smtClean="0"/>
              <a:t>12/25/19</a:t>
            </a:fld>
            <a:endParaRPr lang="en-US"/>
          </a:p>
        </p:txBody>
      </p:sp>
      <p:sp>
        <p:nvSpPr>
          <p:cNvPr id="5" name="Footer Placeholder 4"/>
          <p:cNvSpPr>
            <a:spLocks noGrp="1"/>
          </p:cNvSpPr>
          <p:nvPr>
            <p:ph type="ftr" sz="quarter" idx="11"/>
          </p:nvPr>
        </p:nvSpPr>
        <p:spPr/>
        <p:txBody>
          <a:bodyPr/>
          <a:lstStyle/>
          <a:p>
            <a:r>
              <a:rPr lang="en-US"/>
              <a:t>Copytight © 2020 EV3Lessons.com, Last edit 12/24/2019</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333003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ECA361-26DA-2644-B389-EB45FBEB29D3}" type="datetime1">
              <a:rPr lang="en-US" smtClean="0"/>
              <a:t>12/25/19</a:t>
            </a:fld>
            <a:endParaRPr lang="en-US"/>
          </a:p>
        </p:txBody>
      </p:sp>
      <p:sp>
        <p:nvSpPr>
          <p:cNvPr id="5" name="Footer Placeholder 4"/>
          <p:cNvSpPr>
            <a:spLocks noGrp="1"/>
          </p:cNvSpPr>
          <p:nvPr>
            <p:ph type="ftr" sz="quarter" idx="11"/>
          </p:nvPr>
        </p:nvSpPr>
        <p:spPr/>
        <p:txBody>
          <a:bodyPr/>
          <a:lstStyle/>
          <a:p>
            <a:r>
              <a:rPr lang="en-US"/>
              <a:t>Copytight © 2020 EV3Lessons.com, Last edit 12/24/2019</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7647080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96279" y="154094"/>
            <a:ext cx="3853207" cy="1870649"/>
          </a:xfrm>
          <a:ln>
            <a:noFill/>
          </a:ln>
        </p:spPr>
        <p:txBody>
          <a:bodyPr anchor="ctr">
            <a:normAutofit/>
          </a:bodyPr>
          <a:lstStyle>
            <a:lvl1pPr algn="l">
              <a:lnSpc>
                <a:spcPct val="85000"/>
              </a:lnSpc>
              <a:defRPr sz="4000" spc="-50" baseline="0">
                <a:solidFill>
                  <a:schemeClr val="tx1">
                    <a:lumMod val="85000"/>
                    <a:lumOff val="15000"/>
                  </a:schemeClr>
                </a:solidFill>
              </a:defRPr>
            </a:lvl1pPr>
          </a:lstStyle>
          <a:p>
            <a:r>
              <a:rPr lang="en-US" dirty="0"/>
              <a:t>INTERMEDIATE PROGRAMMING LESSON</a:t>
            </a:r>
          </a:p>
        </p:txBody>
      </p:sp>
      <p:sp>
        <p:nvSpPr>
          <p:cNvPr id="3" name="Subtitle 2"/>
          <p:cNvSpPr>
            <a:spLocks noGrp="1"/>
          </p:cNvSpPr>
          <p:nvPr>
            <p:ph type="subTitle" idx="1"/>
          </p:nvPr>
        </p:nvSpPr>
        <p:spPr>
          <a:xfrm>
            <a:off x="1548051" y="3452894"/>
            <a:ext cx="6004883" cy="401411"/>
          </a:xfrm>
        </p:spPr>
        <p:txBody>
          <a:bodyPr lIns="91440" rIns="91440">
            <a:normAutofit/>
          </a:bodyPr>
          <a:lstStyle>
            <a:lvl1pPr marL="0" indent="0" algn="ctr">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4B77BA-FC19-924F-8574-7DF25370B30A}" type="datetime1">
              <a:rPr lang="en-US" smtClean="0"/>
              <a:t>12/25/19</a:t>
            </a:fld>
            <a:endParaRPr lang="en-US"/>
          </a:p>
        </p:txBody>
      </p:sp>
      <p:sp>
        <p:nvSpPr>
          <p:cNvPr id="5" name="Footer Placeholder 4"/>
          <p:cNvSpPr>
            <a:spLocks noGrp="1"/>
          </p:cNvSpPr>
          <p:nvPr>
            <p:ph type="ftr" sz="quarter" idx="11"/>
          </p:nvPr>
        </p:nvSpPr>
        <p:spPr/>
        <p:txBody>
          <a:bodyPr/>
          <a:lstStyle/>
          <a:p>
            <a:r>
              <a:rPr lang="en-US"/>
              <a:t>Copytight © 2020 EV3Lessons.com, Last edit 12/24/2019</a:t>
            </a:r>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cxnSp>
        <p:nvCxnSpPr>
          <p:cNvPr id="9" name="Straight Connector 8"/>
          <p:cNvCxnSpPr/>
          <p:nvPr/>
        </p:nvCxnSpPr>
        <p:spPr>
          <a:xfrm>
            <a:off x="905744" y="3854305"/>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extBox 7"/>
          <p:cNvSpPr txBox="1"/>
          <p:nvPr/>
        </p:nvSpPr>
        <p:spPr>
          <a:xfrm>
            <a:off x="2363695" y="3959525"/>
            <a:ext cx="4373593" cy="369332"/>
          </a:xfrm>
          <a:prstGeom prst="rect">
            <a:avLst/>
          </a:prstGeom>
          <a:noFill/>
        </p:spPr>
        <p:txBody>
          <a:bodyPr wrap="square" rtlCol="0">
            <a:spAutoFit/>
          </a:bodyPr>
          <a:lstStyle/>
          <a:p>
            <a:pPr algn="ctr"/>
            <a:r>
              <a:rPr lang="en-US" dirty="0">
                <a:latin typeface="+mj-lt"/>
              </a:rPr>
              <a:t>By</a:t>
            </a:r>
            <a:r>
              <a:rPr lang="en-US" baseline="0" dirty="0">
                <a:latin typeface="+mj-lt"/>
              </a:rPr>
              <a:t> Sanjay and Arvind Seshan</a:t>
            </a:r>
            <a:endParaRPr lang="en-US" dirty="0">
              <a:latin typeface="+mj-lt"/>
            </a:endParaRPr>
          </a:p>
        </p:txBody>
      </p:sp>
      <p:sp>
        <p:nvSpPr>
          <p:cNvPr id="13" name="Rectangle 12"/>
          <p:cNvSpPr/>
          <p:nvPr userDrawn="1"/>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5" name="Picture 14" descr="A picture containing drawing&#10;&#10;Description automatically generated">
            <a:extLst>
              <a:ext uri="{FF2B5EF4-FFF2-40B4-BE49-F238E27FC236}">
                <a16:creationId xmlns:a16="http://schemas.microsoft.com/office/drawing/2014/main" id="{470F5C4A-CC86-EF4B-A12D-14F69E0904DE}"/>
              </a:ext>
            </a:extLst>
          </p:cNvPr>
          <p:cNvPicPr>
            <a:picLocks noChangeAspect="1"/>
          </p:cNvPicPr>
          <p:nvPr userDrawn="1"/>
        </p:nvPicPr>
        <p:blipFill rotWithShape="1">
          <a:blip r:embed="rId2"/>
          <a:srcRect l="2055" t="7277" r="2818" b="5432"/>
          <a:stretch/>
        </p:blipFill>
        <p:spPr>
          <a:xfrm>
            <a:off x="4172606" y="154094"/>
            <a:ext cx="4866289" cy="1870649"/>
          </a:xfrm>
          <a:prstGeom prst="rect">
            <a:avLst/>
          </a:prstGeom>
        </p:spPr>
      </p:pic>
    </p:spTree>
    <p:extLst>
      <p:ext uri="{BB962C8B-B14F-4D97-AF65-F5344CB8AC3E}">
        <p14:creationId xmlns:p14="http://schemas.microsoft.com/office/powerpoint/2010/main" val="34450396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442638-F544-5E41-A3C7-93D2E6AD5CDB}" type="datetime1">
              <a:rPr lang="en-US" smtClean="0"/>
              <a:t>12/25/19</a:t>
            </a:fld>
            <a:endParaRPr lang="en-US"/>
          </a:p>
        </p:txBody>
      </p:sp>
      <p:sp>
        <p:nvSpPr>
          <p:cNvPr id="5" name="Footer Placeholder 4"/>
          <p:cNvSpPr>
            <a:spLocks noGrp="1"/>
          </p:cNvSpPr>
          <p:nvPr>
            <p:ph type="ftr" sz="quarter" idx="11"/>
          </p:nvPr>
        </p:nvSpPr>
        <p:spPr/>
        <p:txBody>
          <a:bodyPr/>
          <a:lstStyle/>
          <a:p>
            <a:r>
              <a:rPr lang="en-US"/>
              <a:t>Copytight © 2020 EV3Lessons.com, Last edit 12/24/2019</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27116429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074D08A-46DE-6143-8A2E-1C5F349BB1B9}" type="datetime1">
              <a:rPr lang="en-US" smtClean="0"/>
              <a:t>12/25/19</a:t>
            </a:fld>
            <a:endParaRPr lang="en-US"/>
          </a:p>
        </p:txBody>
      </p:sp>
      <p:sp>
        <p:nvSpPr>
          <p:cNvPr id="5" name="Footer Placeholder 4"/>
          <p:cNvSpPr>
            <a:spLocks noGrp="1"/>
          </p:cNvSpPr>
          <p:nvPr>
            <p:ph type="ftr" sz="quarter" idx="11"/>
          </p:nvPr>
        </p:nvSpPr>
        <p:spPr/>
        <p:txBody>
          <a:bodyPr/>
          <a:lstStyle/>
          <a:p>
            <a:r>
              <a:rPr lang="en-US"/>
              <a:t>Copytight © 2020 EV3Lessons.com, Last edit 12/24/2019</a:t>
            </a:r>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43143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E2D487-D579-AE44-975C-57F3E65F3375}" type="datetime1">
              <a:rPr lang="en-US" smtClean="0"/>
              <a:t>12/25/19</a:t>
            </a:fld>
            <a:endParaRPr lang="en-US"/>
          </a:p>
        </p:txBody>
      </p:sp>
      <p:sp>
        <p:nvSpPr>
          <p:cNvPr id="6" name="Footer Placeholder 5"/>
          <p:cNvSpPr>
            <a:spLocks noGrp="1"/>
          </p:cNvSpPr>
          <p:nvPr>
            <p:ph type="ftr" sz="quarter" idx="11"/>
          </p:nvPr>
        </p:nvSpPr>
        <p:spPr/>
        <p:txBody>
          <a:bodyPr/>
          <a:lstStyle/>
          <a:p>
            <a:r>
              <a:rPr lang="en-US"/>
              <a:t>Copytight © 2020 EV3Lessons.com, Last edit 12/24/2019</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5295468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92F0FB-C380-0E41-ACCE-90A854FF17A9}" type="datetime1">
              <a:rPr lang="en-US" smtClean="0"/>
              <a:t>12/25/19</a:t>
            </a:fld>
            <a:endParaRPr lang="en-US"/>
          </a:p>
        </p:txBody>
      </p:sp>
      <p:sp>
        <p:nvSpPr>
          <p:cNvPr id="8" name="Footer Placeholder 7"/>
          <p:cNvSpPr>
            <a:spLocks noGrp="1"/>
          </p:cNvSpPr>
          <p:nvPr>
            <p:ph type="ftr" sz="quarter" idx="11"/>
          </p:nvPr>
        </p:nvSpPr>
        <p:spPr/>
        <p:txBody>
          <a:bodyPr/>
          <a:lstStyle/>
          <a:p>
            <a:r>
              <a:rPr lang="en-US"/>
              <a:t>Copytight © 2020 EV3Lessons.com, Last edit 12/24/2019</a:t>
            </a:r>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098103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9C3089-4E40-9440-9838-405B0E51FDA0}" type="datetime1">
              <a:rPr lang="en-US" smtClean="0"/>
              <a:t>12/25/19</a:t>
            </a:fld>
            <a:endParaRPr lang="en-US"/>
          </a:p>
        </p:txBody>
      </p:sp>
      <p:sp>
        <p:nvSpPr>
          <p:cNvPr id="4" name="Footer Placeholder 3"/>
          <p:cNvSpPr>
            <a:spLocks noGrp="1"/>
          </p:cNvSpPr>
          <p:nvPr>
            <p:ph type="ftr" sz="quarter" idx="11"/>
          </p:nvPr>
        </p:nvSpPr>
        <p:spPr/>
        <p:txBody>
          <a:bodyPr/>
          <a:lstStyle/>
          <a:p>
            <a:r>
              <a:rPr lang="en-US"/>
              <a:t>Copytight © 2020 EV3Lessons.com, Last edit 12/24/2019</a:t>
            </a:r>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21323061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F154CDE-B31C-ED4C-B15B-F0E1AFE29AFA}" type="datetime1">
              <a:rPr lang="en-US" smtClean="0"/>
              <a:t>12/25/19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Copytight © 2020 EV3Lessons.com, Last edit 12/24/2019</a:t>
            </a:r>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27935303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5A8703DF-CC59-8245-8003-DB39FAB0BB1F}" type="datetime1">
              <a:rPr lang="en-US" smtClean="0"/>
              <a:t>12/25/19</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Copytight © 2020 EV3Lessons.com, Last edit 12/24/2019</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F5CE407-6216-4202-80E4-A30DC2F709B2}" type="slidenum">
              <a:rPr lang="en-US" smtClean="0"/>
              <a:t>‹#›</a:t>
            </a:fld>
            <a:endParaRPr lang="en-US"/>
          </a:p>
        </p:txBody>
      </p:sp>
    </p:spTree>
    <p:extLst>
      <p:ext uri="{BB962C8B-B14F-4D97-AF65-F5344CB8AC3E}">
        <p14:creationId xmlns:p14="http://schemas.microsoft.com/office/powerpoint/2010/main" val="472224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E05EF1-0B07-DF47-BEB0-A460BE0E8627}" type="datetime1">
              <a:rPr lang="en-US" smtClean="0"/>
              <a:t>12/25/19</a:t>
            </a:fld>
            <a:endParaRPr lang="en-US"/>
          </a:p>
        </p:txBody>
      </p:sp>
      <p:sp>
        <p:nvSpPr>
          <p:cNvPr id="5" name="Footer Placeholder 4"/>
          <p:cNvSpPr>
            <a:spLocks noGrp="1"/>
          </p:cNvSpPr>
          <p:nvPr>
            <p:ph type="ftr" sz="quarter" idx="11"/>
          </p:nvPr>
        </p:nvSpPr>
        <p:spPr/>
        <p:txBody>
          <a:bodyPr/>
          <a:lstStyle/>
          <a:p>
            <a:r>
              <a:rPr lang="en-US"/>
              <a:t>Copytight © 2020 EV3Lessons.com, Last edit 12/24/2019</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7125523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B9A106A-A592-9B42-98CC-BBA2F1DAD707}" type="datetime1">
              <a:rPr lang="en-US" smtClean="0"/>
              <a:t>12/25/19</a:t>
            </a:fld>
            <a:endParaRPr lang="en-US"/>
          </a:p>
        </p:txBody>
      </p:sp>
      <p:sp>
        <p:nvSpPr>
          <p:cNvPr id="6" name="Footer Placeholder 5"/>
          <p:cNvSpPr>
            <a:spLocks noGrp="1"/>
          </p:cNvSpPr>
          <p:nvPr>
            <p:ph type="ftr" sz="quarter" idx="11"/>
          </p:nvPr>
        </p:nvSpPr>
        <p:spPr/>
        <p:txBody>
          <a:bodyPr/>
          <a:lstStyle/>
          <a:p>
            <a:r>
              <a:rPr lang="en-US"/>
              <a:t>Copytight © 2020 EV3Lessons.com, Last edit 12/24/2019</a:t>
            </a:r>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35722182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D9C6F1-3B12-674B-9F0A-C2CF84833200}" type="datetime1">
              <a:rPr lang="en-US" smtClean="0"/>
              <a:t>12/25/19</a:t>
            </a:fld>
            <a:endParaRPr lang="en-US"/>
          </a:p>
        </p:txBody>
      </p:sp>
      <p:sp>
        <p:nvSpPr>
          <p:cNvPr id="5" name="Footer Placeholder 4"/>
          <p:cNvSpPr>
            <a:spLocks noGrp="1"/>
          </p:cNvSpPr>
          <p:nvPr>
            <p:ph type="ftr" sz="quarter" idx="11"/>
          </p:nvPr>
        </p:nvSpPr>
        <p:spPr/>
        <p:txBody>
          <a:bodyPr/>
          <a:lstStyle/>
          <a:p>
            <a:r>
              <a:rPr lang="en-US"/>
              <a:t>Copytight © 2020 EV3Lessons.com, Last edit 12/24/2019</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42628100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8EC2AF-6808-F64C-8109-4AE47E778485}" type="datetime1">
              <a:rPr lang="en-US" smtClean="0"/>
              <a:t>12/25/19</a:t>
            </a:fld>
            <a:endParaRPr lang="en-US"/>
          </a:p>
        </p:txBody>
      </p:sp>
      <p:sp>
        <p:nvSpPr>
          <p:cNvPr id="5" name="Footer Placeholder 4"/>
          <p:cNvSpPr>
            <a:spLocks noGrp="1"/>
          </p:cNvSpPr>
          <p:nvPr>
            <p:ph type="ftr" sz="quarter" idx="11"/>
          </p:nvPr>
        </p:nvSpPr>
        <p:spPr/>
        <p:txBody>
          <a:bodyPr/>
          <a:lstStyle/>
          <a:p>
            <a:r>
              <a:rPr lang="en-US"/>
              <a:t>Copytight © 2020 EV3Lessons.com, Last edit 12/24/2019</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2819461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EB817-A697-9D47-97BE-741E3CF92742}" type="datetime1">
              <a:rPr lang="en-US" smtClean="0"/>
              <a:t>12/25/19</a:t>
            </a:fld>
            <a:endParaRPr lang="en-US"/>
          </a:p>
        </p:txBody>
      </p:sp>
      <p:sp>
        <p:nvSpPr>
          <p:cNvPr id="5" name="Footer Placeholder 4"/>
          <p:cNvSpPr>
            <a:spLocks noGrp="1"/>
          </p:cNvSpPr>
          <p:nvPr>
            <p:ph type="ftr" sz="quarter" idx="11"/>
          </p:nvPr>
        </p:nvSpPr>
        <p:spPr/>
        <p:txBody>
          <a:bodyPr/>
          <a:lstStyle/>
          <a:p>
            <a:r>
              <a:rPr lang="en-US"/>
              <a:t>Copytight © 2020 EV3Lessons.com, Last edit 12/24/2019</a:t>
            </a:r>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0636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25A72D-F8D6-124A-A675-DB25CD8B9F09}" type="datetime1">
              <a:rPr lang="en-US" smtClean="0"/>
              <a:t>12/25/19</a:t>
            </a:fld>
            <a:endParaRPr lang="en-US"/>
          </a:p>
        </p:txBody>
      </p:sp>
      <p:sp>
        <p:nvSpPr>
          <p:cNvPr id="6" name="Footer Placeholder 5"/>
          <p:cNvSpPr>
            <a:spLocks noGrp="1"/>
          </p:cNvSpPr>
          <p:nvPr>
            <p:ph type="ftr" sz="quarter" idx="11"/>
          </p:nvPr>
        </p:nvSpPr>
        <p:spPr/>
        <p:txBody>
          <a:bodyPr/>
          <a:lstStyle/>
          <a:p>
            <a:r>
              <a:rPr lang="en-US"/>
              <a:t>Copytight © 2020 EV3Lessons.com, Last edit 12/24/2019</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94953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80A3CC-F2D5-A040-BFDB-6E25DDF51B61}" type="datetime1">
              <a:rPr lang="en-US" smtClean="0"/>
              <a:t>12/25/19</a:t>
            </a:fld>
            <a:endParaRPr lang="en-US"/>
          </a:p>
        </p:txBody>
      </p:sp>
      <p:sp>
        <p:nvSpPr>
          <p:cNvPr id="8" name="Footer Placeholder 7"/>
          <p:cNvSpPr>
            <a:spLocks noGrp="1"/>
          </p:cNvSpPr>
          <p:nvPr>
            <p:ph type="ftr" sz="quarter" idx="11"/>
          </p:nvPr>
        </p:nvSpPr>
        <p:spPr/>
        <p:txBody>
          <a:bodyPr/>
          <a:lstStyle/>
          <a:p>
            <a:r>
              <a:rPr lang="en-US"/>
              <a:t>Copytight © 2020 EV3Lessons.com, Last edit 12/24/2019</a:t>
            </a:r>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2002299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E6ACE6-75CD-B74C-936D-C84E44B5D885}" type="datetime1">
              <a:rPr lang="en-US" smtClean="0"/>
              <a:t>12/25/19</a:t>
            </a:fld>
            <a:endParaRPr lang="en-US"/>
          </a:p>
        </p:txBody>
      </p:sp>
      <p:sp>
        <p:nvSpPr>
          <p:cNvPr id="4" name="Footer Placeholder 3"/>
          <p:cNvSpPr>
            <a:spLocks noGrp="1"/>
          </p:cNvSpPr>
          <p:nvPr>
            <p:ph type="ftr" sz="quarter" idx="11"/>
          </p:nvPr>
        </p:nvSpPr>
        <p:spPr/>
        <p:txBody>
          <a:bodyPr/>
          <a:lstStyle/>
          <a:p>
            <a:r>
              <a:rPr lang="en-US"/>
              <a:t>Copytight © 2020 EV3Lessons.com, Last edit 12/24/2019</a:t>
            </a:r>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504733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1443682-B8AD-C34C-9E8A-35AB75543488}" type="datetime1">
              <a:rPr lang="en-US" smtClean="0"/>
              <a:t>12/25/19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Copytight © 2020 EV3Lessons.com, Last edit 12/24/2019</a:t>
            </a:r>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623000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8239CD18-1762-624A-B9C2-84B3964A6B38}" type="datetime1">
              <a:rPr lang="en-US" smtClean="0"/>
              <a:t>12/25/19</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Copytight © 2020 EV3Lessons.com, Last edit 12/24/2019</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F5CE407-6216-4202-80E4-A30DC2F709B2}" type="slidenum">
              <a:rPr lang="en-US" smtClean="0"/>
              <a:t>‹#›</a:t>
            </a:fld>
            <a:endParaRPr lang="en-US"/>
          </a:p>
        </p:txBody>
      </p:sp>
    </p:spTree>
    <p:extLst>
      <p:ext uri="{BB962C8B-B14F-4D97-AF65-F5344CB8AC3E}">
        <p14:creationId xmlns:p14="http://schemas.microsoft.com/office/powerpoint/2010/main" val="889931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CDCCF6-FE60-2643-BA04-E60E84A7C09B}" type="datetime1">
              <a:rPr lang="en-US" smtClean="0"/>
              <a:t>12/25/19</a:t>
            </a:fld>
            <a:endParaRPr lang="en-US"/>
          </a:p>
        </p:txBody>
      </p:sp>
      <p:sp>
        <p:nvSpPr>
          <p:cNvPr id="6" name="Footer Placeholder 5"/>
          <p:cNvSpPr>
            <a:spLocks noGrp="1"/>
          </p:cNvSpPr>
          <p:nvPr>
            <p:ph type="ftr" sz="quarter" idx="11"/>
          </p:nvPr>
        </p:nvSpPr>
        <p:spPr/>
        <p:txBody>
          <a:bodyPr/>
          <a:lstStyle/>
          <a:p>
            <a:r>
              <a:rPr lang="en-US"/>
              <a:t>Copytight © 2020 EV3Lessons.com, Last edit 12/24/2019</a:t>
            </a:r>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553347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27874" y="287088"/>
            <a:ext cx="8596812" cy="87405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227874" y="1505616"/>
            <a:ext cx="8596811" cy="4654528"/>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F9099E0E-C016-F14E-8F6F-DD1E1BAD7DB5}" type="datetime1">
              <a:rPr lang="en-US" smtClean="0"/>
              <a:t>12/25/19</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Copytight © 2020 EV3Lessons.com, Last edit 12/24/2019</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382A7F7-08BF-4252-8141-63FB96055BBB}" type="slidenum">
              <a:rPr lang="en-US" smtClean="0"/>
              <a:t>‹#›</a:t>
            </a:fld>
            <a:endParaRPr lang="en-US"/>
          </a:p>
        </p:txBody>
      </p:sp>
      <p:cxnSp>
        <p:nvCxnSpPr>
          <p:cNvPr id="10" name="Straight Connector 9"/>
          <p:cNvCxnSpPr/>
          <p:nvPr/>
        </p:nvCxnSpPr>
        <p:spPr>
          <a:xfrm flipV="1">
            <a:off x="227874" y="1335314"/>
            <a:ext cx="8596811"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40994141"/>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27874" y="287088"/>
            <a:ext cx="8596812" cy="87405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227874" y="1505616"/>
            <a:ext cx="8596811" cy="4654528"/>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4B5D6629-16BF-F34F-ABE3-FF78D1F02CE6}" type="datetime1">
              <a:rPr lang="en-US" smtClean="0"/>
              <a:t>12/25/19</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Copytight © 2020 EV3Lessons.com, Last edit 12/24/2019</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382A7F7-08BF-4252-8141-63FB96055BBB}" type="slidenum">
              <a:rPr lang="en-US" smtClean="0"/>
              <a:t>‹#›</a:t>
            </a:fld>
            <a:endParaRPr lang="en-US"/>
          </a:p>
        </p:txBody>
      </p:sp>
      <p:cxnSp>
        <p:nvCxnSpPr>
          <p:cNvPr id="10" name="Straight Connector 9"/>
          <p:cNvCxnSpPr/>
          <p:nvPr/>
        </p:nvCxnSpPr>
        <p:spPr>
          <a:xfrm flipV="1">
            <a:off x="227874" y="1335314"/>
            <a:ext cx="8596811"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10519442"/>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INTERMEDIATE PROGRAMMING LESSON</a:t>
            </a:r>
          </a:p>
        </p:txBody>
      </p:sp>
      <p:sp>
        <p:nvSpPr>
          <p:cNvPr id="3" name="Subtitle 2"/>
          <p:cNvSpPr>
            <a:spLocks noGrp="1"/>
          </p:cNvSpPr>
          <p:nvPr>
            <p:ph type="subTitle" idx="1"/>
          </p:nvPr>
        </p:nvSpPr>
        <p:spPr/>
        <p:txBody>
          <a:bodyPr>
            <a:normAutofit lnSpcReduction="10000"/>
          </a:bodyPr>
          <a:lstStyle/>
          <a:p>
            <a:r>
              <a:rPr lang="en-US" dirty="0"/>
              <a:t>MOVE Distance My Block (</a:t>
            </a:r>
            <a:r>
              <a:rPr lang="en-US" dirty="0" err="1"/>
              <a:t>Move_CM</a:t>
            </a:r>
            <a:r>
              <a:rPr lang="en-US" dirty="0"/>
              <a:t>)</a:t>
            </a:r>
          </a:p>
        </p:txBody>
      </p:sp>
      <p:pic>
        <p:nvPicPr>
          <p:cNvPr id="5" name="Picture 4" descr="A close up of a sign&#10;&#10;Description automatically generated">
            <a:extLst>
              <a:ext uri="{FF2B5EF4-FFF2-40B4-BE49-F238E27FC236}">
                <a16:creationId xmlns:a16="http://schemas.microsoft.com/office/drawing/2014/main" id="{60C8F799-4207-9846-8BF0-6B38D57654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9851" y="4560307"/>
            <a:ext cx="1444298" cy="1444298"/>
          </a:xfrm>
          <a:prstGeom prst="rect">
            <a:avLst/>
          </a:prstGeom>
        </p:spPr>
      </p:pic>
    </p:spTree>
    <p:extLst>
      <p:ext uri="{BB962C8B-B14F-4D97-AF65-F5344CB8AC3E}">
        <p14:creationId xmlns:p14="http://schemas.microsoft.com/office/powerpoint/2010/main" val="1372848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Reusable </a:t>
            </a:r>
            <a:r>
              <a:rPr lang="en-US" dirty="0" err="1">
                <a:latin typeface="Courier"/>
                <a:cs typeface="Courier"/>
              </a:rPr>
              <a:t>Move_CM</a:t>
            </a:r>
            <a:r>
              <a:rPr lang="en-US" dirty="0">
                <a:latin typeface="Courier"/>
                <a:cs typeface="Courier"/>
              </a:rPr>
              <a:t> </a:t>
            </a:r>
            <a:r>
              <a:rPr lang="en-US" dirty="0"/>
              <a:t>Block</a:t>
            </a:r>
          </a:p>
        </p:txBody>
      </p:sp>
      <p:sp>
        <p:nvSpPr>
          <p:cNvPr id="4" name="Footer Placeholder 3"/>
          <p:cNvSpPr>
            <a:spLocks noGrp="1"/>
          </p:cNvSpPr>
          <p:nvPr>
            <p:ph type="ftr" sz="quarter" idx="11"/>
          </p:nvPr>
        </p:nvSpPr>
        <p:spPr/>
        <p:txBody>
          <a:bodyPr/>
          <a:lstStyle/>
          <a:p>
            <a:r>
              <a:rPr lang="en-US"/>
              <a:t>Copytight © 2020 EV3Lessons.com, Last edit 12/24/2019</a:t>
            </a:r>
          </a:p>
        </p:txBody>
      </p:sp>
      <p:sp>
        <p:nvSpPr>
          <p:cNvPr id="3" name="Slide Number Placeholder 2"/>
          <p:cNvSpPr>
            <a:spLocks noGrp="1"/>
          </p:cNvSpPr>
          <p:nvPr>
            <p:ph type="sldNum" sz="quarter" idx="12"/>
          </p:nvPr>
        </p:nvSpPr>
        <p:spPr/>
        <p:txBody>
          <a:bodyPr/>
          <a:lstStyle/>
          <a:p>
            <a:fld id="{4DBC7FC8-25FB-FC45-8177-2B991DA6778C}" type="slidenum">
              <a:rPr lang="en-US" smtClean="0"/>
              <a:t>10</a:t>
            </a:fld>
            <a:endParaRPr lang="en-US"/>
          </a:p>
        </p:txBody>
      </p:sp>
      <p:sp>
        <p:nvSpPr>
          <p:cNvPr id="6" name="TextBox 5">
            <a:extLst>
              <a:ext uri="{FF2B5EF4-FFF2-40B4-BE49-F238E27FC236}">
                <a16:creationId xmlns:a16="http://schemas.microsoft.com/office/drawing/2014/main" id="{0B6B96A6-5B24-744F-BDF9-A29F95E98224}"/>
              </a:ext>
            </a:extLst>
          </p:cNvPr>
          <p:cNvSpPr txBox="1"/>
          <p:nvPr/>
        </p:nvSpPr>
        <p:spPr>
          <a:xfrm>
            <a:off x="227874" y="1715878"/>
            <a:ext cx="3160062" cy="3785652"/>
          </a:xfrm>
          <a:prstGeom prst="rect">
            <a:avLst/>
          </a:prstGeom>
          <a:noFill/>
        </p:spPr>
        <p:txBody>
          <a:bodyPr wrap="square" rtlCol="0">
            <a:spAutoFit/>
          </a:bodyPr>
          <a:lstStyle/>
          <a:p>
            <a:r>
              <a:rPr lang="en-US" sz="2400" dirty="0"/>
              <a:t>The same </a:t>
            </a:r>
            <a:r>
              <a:rPr lang="en-US" sz="2400" dirty="0" err="1"/>
              <a:t>Move_CM</a:t>
            </a:r>
            <a:r>
              <a:rPr lang="en-US" sz="2400" dirty="0"/>
              <a:t> My Block is used for two different moves. One moves forward 10cm at 50 % speed and the other moves backwards for 20cm at 100 speed. By changing the inputs, we can reuse the My Block.</a:t>
            </a:r>
          </a:p>
        </p:txBody>
      </p:sp>
      <p:pic>
        <p:nvPicPr>
          <p:cNvPr id="7" name="Picture 6">
            <a:extLst>
              <a:ext uri="{FF2B5EF4-FFF2-40B4-BE49-F238E27FC236}">
                <a16:creationId xmlns:a16="http://schemas.microsoft.com/office/drawing/2014/main" id="{7CA69BBA-5471-F54D-A830-AAFF87AB16A1}"/>
              </a:ext>
            </a:extLst>
          </p:cNvPr>
          <p:cNvPicPr>
            <a:picLocks noChangeAspect="1"/>
          </p:cNvPicPr>
          <p:nvPr/>
        </p:nvPicPr>
        <p:blipFill>
          <a:blip r:embed="rId2"/>
          <a:stretch>
            <a:fillRect/>
          </a:stretch>
        </p:blipFill>
        <p:spPr>
          <a:xfrm>
            <a:off x="3547005" y="2588654"/>
            <a:ext cx="5277681" cy="2767774"/>
          </a:xfrm>
          <a:prstGeom prst="rect">
            <a:avLst/>
          </a:prstGeom>
        </p:spPr>
      </p:pic>
    </p:spTree>
    <p:extLst>
      <p:ext uri="{BB962C8B-B14F-4D97-AF65-F5344CB8AC3E}">
        <p14:creationId xmlns:p14="http://schemas.microsoft.com/office/powerpoint/2010/main" val="3572478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Discussion</a:t>
            </a:r>
            <a:endParaRPr lang="en-US" dirty="0"/>
          </a:p>
        </p:txBody>
      </p:sp>
      <p:sp>
        <p:nvSpPr>
          <p:cNvPr id="3" name="Content Placeholder 2"/>
          <p:cNvSpPr>
            <a:spLocks noGrp="1"/>
          </p:cNvSpPr>
          <p:nvPr>
            <p:ph idx="1"/>
          </p:nvPr>
        </p:nvSpPr>
        <p:spPr/>
        <p:txBody>
          <a:bodyPr>
            <a:normAutofit/>
          </a:bodyPr>
          <a:lstStyle/>
          <a:p>
            <a:r>
              <a:rPr lang="en-US" dirty="0"/>
              <a:t>Why is a </a:t>
            </a:r>
            <a:r>
              <a:rPr lang="en-US" dirty="0" err="1"/>
              <a:t>Move_CM</a:t>
            </a:r>
            <a:r>
              <a:rPr lang="en-US" dirty="0"/>
              <a:t> My Block useful?</a:t>
            </a:r>
          </a:p>
          <a:p>
            <a:pPr lvl="1"/>
            <a:r>
              <a:rPr lang="en-US" dirty="0"/>
              <a:t>You can measure distances in centimeters and input this number into your block instead of programming in degrees or rotations</a:t>
            </a:r>
          </a:p>
          <a:p>
            <a:pPr lvl="1"/>
            <a:endParaRPr lang="en-US" dirty="0"/>
          </a:p>
          <a:p>
            <a:r>
              <a:rPr lang="en-US" dirty="0"/>
              <a:t>Will changing the inputs in one copy of </a:t>
            </a:r>
            <a:r>
              <a:rPr lang="en-US" dirty="0" err="1"/>
              <a:t>Move_CM</a:t>
            </a:r>
            <a:r>
              <a:rPr lang="en-US" dirty="0"/>
              <a:t> impact another copy of it?</a:t>
            </a:r>
          </a:p>
          <a:p>
            <a:pPr lvl="1"/>
            <a:r>
              <a:rPr lang="en-US" dirty="0"/>
              <a:t>No. That is exactly why a My Block is useful.  You can use the same block multiple times, each time using a different number for power and centimeters (or any other parameter you set up).</a:t>
            </a:r>
          </a:p>
          <a:p>
            <a:pPr lvl="1"/>
            <a:endParaRPr lang="en-US" dirty="0"/>
          </a:p>
          <a:p>
            <a:r>
              <a:rPr lang="en-US" dirty="0"/>
              <a:t>Can you alter a My Block after it is made?</a:t>
            </a:r>
          </a:p>
          <a:p>
            <a:pPr lvl="1"/>
            <a:r>
              <a:rPr lang="en-US" dirty="0"/>
              <a:t>Yes. Right Click on the My Block </a:t>
            </a:r>
            <a:r>
              <a:rPr lang="en-US"/>
              <a:t>and click Edit</a:t>
            </a:r>
            <a:r>
              <a:rPr lang="en-US" dirty="0"/>
              <a:t>.</a:t>
            </a:r>
          </a:p>
          <a:p>
            <a:pPr marL="201168" lvl="1" indent="0">
              <a:buNone/>
            </a:pPr>
            <a:endParaRPr lang="en-US" dirty="0"/>
          </a:p>
        </p:txBody>
      </p:sp>
      <p:sp>
        <p:nvSpPr>
          <p:cNvPr id="4" name="Footer Placeholder 3"/>
          <p:cNvSpPr>
            <a:spLocks noGrp="1"/>
          </p:cNvSpPr>
          <p:nvPr>
            <p:ph type="ftr" sz="quarter" idx="11"/>
          </p:nvPr>
        </p:nvSpPr>
        <p:spPr/>
        <p:txBody>
          <a:bodyPr/>
          <a:lstStyle/>
          <a:p>
            <a:r>
              <a:rPr lang="en-US"/>
              <a:t>Copytight © 2020 EV3Lessons.com, Last edit 12/24/2019</a:t>
            </a:r>
          </a:p>
        </p:txBody>
      </p:sp>
      <p:sp>
        <p:nvSpPr>
          <p:cNvPr id="5" name="Slide Number Placeholder 4"/>
          <p:cNvSpPr>
            <a:spLocks noGrp="1"/>
          </p:cNvSpPr>
          <p:nvPr>
            <p:ph type="sldNum" sz="quarter" idx="12"/>
          </p:nvPr>
        </p:nvSpPr>
        <p:spPr/>
        <p:txBody>
          <a:bodyPr/>
          <a:lstStyle/>
          <a:p>
            <a:fld id="{4DBC7FC8-25FB-FC45-8177-2B991DA6778C}" type="slidenum">
              <a:rPr lang="en-US" smtClean="0"/>
              <a:pPr/>
              <a:t>11</a:t>
            </a:fld>
            <a:endParaRPr lang="en-US"/>
          </a:p>
        </p:txBody>
      </p:sp>
    </p:spTree>
    <p:extLst>
      <p:ext uri="{BB962C8B-B14F-4D97-AF65-F5344CB8AC3E}">
        <p14:creationId xmlns:p14="http://schemas.microsoft.com/office/powerpoint/2010/main" val="3733669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CREDITS</a:t>
            </a:r>
            <a:endParaRPr lang="en-US" dirty="0"/>
          </a:p>
        </p:txBody>
      </p:sp>
      <p:sp>
        <p:nvSpPr>
          <p:cNvPr id="3" name="Content Placeholder 2"/>
          <p:cNvSpPr>
            <a:spLocks noGrp="1"/>
          </p:cNvSpPr>
          <p:nvPr>
            <p:ph idx="1"/>
          </p:nvPr>
        </p:nvSpPr>
        <p:spPr/>
        <p:txBody>
          <a:bodyPr/>
          <a:lstStyle/>
          <a:p>
            <a:r>
              <a:rPr lang="en-US" dirty="0"/>
              <a:t>This tutorial was created by Sanjay Seshan and Arvind Seshan</a:t>
            </a:r>
          </a:p>
          <a:p>
            <a:r>
              <a:rPr lang="en-US" dirty="0"/>
              <a:t>More lessons are available at www.ev3lessons.com</a:t>
            </a:r>
          </a:p>
        </p:txBody>
      </p:sp>
      <p:sp>
        <p:nvSpPr>
          <p:cNvPr id="4" name="Footer Placeholder 3"/>
          <p:cNvSpPr>
            <a:spLocks noGrp="1"/>
          </p:cNvSpPr>
          <p:nvPr>
            <p:ph type="ftr" sz="quarter" idx="11"/>
          </p:nvPr>
        </p:nvSpPr>
        <p:spPr/>
        <p:txBody>
          <a:bodyPr/>
          <a:lstStyle/>
          <a:p>
            <a:r>
              <a:rPr lang="en-US"/>
              <a:t>Copytight © 2020 EV3Lessons.com, Last edit 12/24/2019</a:t>
            </a:r>
            <a:endParaRPr lang="en-US" dirty="0"/>
          </a:p>
        </p:txBody>
      </p:sp>
      <p:sp>
        <p:nvSpPr>
          <p:cNvPr id="9" name="Slide Number Placeholder 8"/>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pPr/>
              <a:t>12</a:t>
            </a:fld>
            <a:endParaRPr lang="en-US"/>
          </a:p>
        </p:txBody>
      </p:sp>
      <p:sp>
        <p:nvSpPr>
          <p:cNvPr id="6" name="Rectangle 1"/>
          <p:cNvSpPr>
            <a:spLocks noChangeArrowheads="1"/>
          </p:cNvSpPr>
          <p:nvPr/>
        </p:nvSpPr>
        <p:spPr bwMode="auto">
          <a:xfrm>
            <a:off x="457199" y="4630535"/>
            <a:ext cx="7913347" cy="92333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374B7"/>
                </a:solidFill>
                <a:effectLst/>
                <a:latin typeface="Helvetica Neue"/>
              </a:rPr>
              <a:t>                         </a:t>
            </a:r>
            <a:br>
              <a:rPr kumimoji="0" lang="en-US" altLang="en-US" sz="16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rgbClr val="000000"/>
                </a:solidFill>
                <a:effectLst/>
                <a:latin typeface="Helvetica Neue"/>
              </a:rPr>
              <a:t>This work is licensed under a </a:t>
            </a:r>
            <a:r>
              <a:rPr kumimoji="0" lang="en-US" altLang="en-US" sz="2000" b="0" i="0" u="none" strike="noStrike" cap="none" normalizeH="0" baseline="0" dirty="0">
                <a:ln>
                  <a:noFill/>
                </a:ln>
                <a:solidFill>
                  <a:srgbClr val="4374B7"/>
                </a:solidFill>
                <a:effectLst/>
                <a:latin typeface="Helvetica Neue"/>
                <a:hlinkClick r:id="rId3"/>
              </a:rPr>
              <a:t>Creative Commons Attribution-</a:t>
            </a:r>
            <a:r>
              <a:rPr kumimoji="0" lang="en-US" altLang="en-US" sz="2000" b="0" i="0" u="none" strike="noStrike" cap="none" normalizeH="0" baseline="0" dirty="0" err="1">
                <a:ln>
                  <a:noFill/>
                </a:ln>
                <a:solidFill>
                  <a:srgbClr val="4374B7"/>
                </a:solidFill>
                <a:effectLst/>
                <a:latin typeface="Helvetica Neue"/>
                <a:hlinkClick r:id="rId3"/>
              </a:rPr>
              <a:t>NonCommercial</a:t>
            </a:r>
            <a:r>
              <a:rPr kumimoji="0" lang="en-US" altLang="en-US" sz="2000" b="0" i="0" u="none" strike="noStrike" cap="none" normalizeH="0" baseline="0" dirty="0">
                <a:ln>
                  <a:noFill/>
                </a:ln>
                <a:solidFill>
                  <a:srgbClr val="4374B7"/>
                </a:solidFill>
                <a:effectLst/>
                <a:latin typeface="Helvetica Neue"/>
                <a:hlinkClick r:id="rId3"/>
              </a:rPr>
              <a:t>-</a:t>
            </a:r>
            <a:r>
              <a:rPr kumimoji="0" lang="en-US" altLang="en-US" sz="2000" b="0" i="0" u="none" strike="noStrike" cap="none" normalizeH="0" baseline="0" dirty="0" err="1">
                <a:ln>
                  <a:noFill/>
                </a:ln>
                <a:solidFill>
                  <a:srgbClr val="4374B7"/>
                </a:solidFill>
                <a:effectLst/>
                <a:latin typeface="Helvetica Neue"/>
                <a:hlinkClick r:id="rId3"/>
              </a:rPr>
              <a:t>ShareAlike</a:t>
            </a:r>
            <a:r>
              <a:rPr kumimoji="0" lang="en-US" altLang="en-US" sz="2000" b="0" i="0" u="none" strike="noStrike" cap="none" normalizeH="0" baseline="0" dirty="0">
                <a:ln>
                  <a:noFill/>
                </a:ln>
                <a:solidFill>
                  <a:srgbClr val="4374B7"/>
                </a:solidFill>
                <a:effectLst/>
                <a:latin typeface="Helvetica Neue"/>
                <a:hlinkClick r:id="rId3"/>
              </a:rPr>
              <a:t> 4.0 International License</a:t>
            </a:r>
            <a:r>
              <a:rPr kumimoji="0" lang="en-US" altLang="en-US" sz="2000" b="0" i="0" u="none" strike="noStrike" cap="none" normalizeH="0" baseline="0" dirty="0">
                <a:ln>
                  <a:noFill/>
                </a:ln>
                <a:solidFill>
                  <a:srgbClr val="000000"/>
                </a:solidFill>
                <a:effectLst/>
                <a:latin typeface="Helvetica Neue"/>
              </a:rPr>
              <a:t>.</a:t>
            </a:r>
            <a:r>
              <a:rPr kumimoji="0" lang="en-US" altLang="en-US" sz="16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rgbClr val="4374B7"/>
              </a:solidFill>
              <a:effectLst/>
              <a:latin typeface="Helvetica Neue"/>
            </a:endParaRPr>
          </a:p>
        </p:txBody>
      </p:sp>
      <p:pic>
        <p:nvPicPr>
          <p:cNvPr id="2050" name="Picture 2"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8595" y="3609409"/>
            <a:ext cx="2161449" cy="761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5023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p:txBody>
          <a:bodyPr/>
          <a:lstStyle/>
          <a:p>
            <a:pPr marL="457200" indent="-457200">
              <a:buFont typeface="+mj-lt"/>
              <a:buAutoNum type="arabicPeriod"/>
            </a:pPr>
            <a:r>
              <a:rPr lang="en-US" dirty="0"/>
              <a:t>Create a useful My Block</a:t>
            </a:r>
          </a:p>
          <a:p>
            <a:pPr marL="457200" indent="-457200">
              <a:buFont typeface="+mj-lt"/>
              <a:buAutoNum type="arabicPeriod"/>
            </a:pPr>
            <a:r>
              <a:rPr lang="en-US" dirty="0"/>
              <a:t>Learn why creating a My Block that takes measurements made with a ruler can be useful</a:t>
            </a:r>
          </a:p>
          <a:p>
            <a:pPr marL="457200" indent="-457200">
              <a:buFont typeface="+mj-lt"/>
              <a:buAutoNum type="arabicPeriod"/>
            </a:pPr>
            <a:r>
              <a:rPr lang="en-US" dirty="0"/>
              <a:t>Make a Move_CM My Block</a:t>
            </a:r>
          </a:p>
          <a:p>
            <a:pPr marL="457200" indent="-457200">
              <a:buFont typeface="+mj-lt"/>
              <a:buAutoNum type="arabicPeriod"/>
            </a:pPr>
            <a:endParaRPr lang="en-US" dirty="0"/>
          </a:p>
          <a:p>
            <a:r>
              <a:rPr lang="en-US" dirty="0"/>
              <a:t>Prerequisites: Moving Straight, Port View, My Blocks with Inputs and Outputs, Math Blocks, Variables</a:t>
            </a:r>
          </a:p>
          <a:p>
            <a:pPr marL="457200" indent="-457200">
              <a:buFont typeface="+mj-lt"/>
              <a:buAutoNum type="arabicPeriod"/>
            </a:pPr>
            <a:endParaRPr lang="en-US" dirty="0"/>
          </a:p>
        </p:txBody>
      </p:sp>
      <p:sp>
        <p:nvSpPr>
          <p:cNvPr id="4" name="Footer Placeholder 3"/>
          <p:cNvSpPr>
            <a:spLocks noGrp="1"/>
          </p:cNvSpPr>
          <p:nvPr>
            <p:ph type="ftr" sz="quarter" idx="11"/>
          </p:nvPr>
        </p:nvSpPr>
        <p:spPr/>
        <p:txBody>
          <a:bodyPr/>
          <a:lstStyle/>
          <a:p>
            <a:r>
              <a:rPr lang="en-US"/>
              <a:t>Copytight © 2020 EV3Lessons.com, Last edit 12/24/2019</a:t>
            </a:r>
          </a:p>
        </p:txBody>
      </p:sp>
      <p:sp>
        <p:nvSpPr>
          <p:cNvPr id="5" name="Slide Number Placeholder 4"/>
          <p:cNvSpPr>
            <a:spLocks noGrp="1"/>
          </p:cNvSpPr>
          <p:nvPr>
            <p:ph type="sldNum" sz="quarter" idx="12"/>
          </p:nvPr>
        </p:nvSpPr>
        <p:spPr/>
        <p:txBody>
          <a:bodyPr/>
          <a:lstStyle/>
          <a:p>
            <a:fld id="{4DBC7FC8-25FB-FC45-8177-2B991DA6778C}" type="slidenum">
              <a:rPr lang="en-US" smtClean="0"/>
              <a:t>2</a:t>
            </a:fld>
            <a:endParaRPr lang="en-US"/>
          </a:p>
        </p:txBody>
      </p:sp>
    </p:spTree>
    <p:extLst>
      <p:ext uri="{BB962C8B-B14F-4D97-AF65-F5344CB8AC3E}">
        <p14:creationId xmlns:p14="http://schemas.microsoft.com/office/powerpoint/2010/main" val="671575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a Move Distance My Block?</a:t>
            </a:r>
          </a:p>
        </p:txBody>
      </p:sp>
      <p:sp>
        <p:nvSpPr>
          <p:cNvPr id="3" name="Content Placeholder 2"/>
          <p:cNvSpPr>
            <a:spLocks noGrp="1"/>
          </p:cNvSpPr>
          <p:nvPr>
            <p:ph idx="1"/>
          </p:nvPr>
        </p:nvSpPr>
        <p:spPr/>
        <p:txBody>
          <a:bodyPr/>
          <a:lstStyle/>
          <a:p>
            <a:r>
              <a:rPr lang="en-US" dirty="0"/>
              <a:t>Built-in move blocks will not take inputs (values) in centimeters or inches.  </a:t>
            </a:r>
          </a:p>
          <a:p>
            <a:r>
              <a:rPr lang="en-US" dirty="0"/>
              <a:t>It is much easier to measure distance with a ruler than degrees or rotations.</a:t>
            </a:r>
          </a:p>
          <a:p>
            <a:r>
              <a:rPr lang="en-US" dirty="0"/>
              <a:t>If you change your robot design to have bigger or smaller wheels later on, you don’t have to re-measure every movement of your robot</a:t>
            </a:r>
          </a:p>
          <a:p>
            <a:pPr lvl="1"/>
            <a:r>
              <a:rPr lang="en-US" dirty="0"/>
              <a:t>Instead of changing distances in every single block you place, just go into your new Move Distance Block and change the value for how many inches/cm one motor rotation would take.</a:t>
            </a:r>
          </a:p>
        </p:txBody>
      </p:sp>
      <p:sp>
        <p:nvSpPr>
          <p:cNvPr id="4" name="Footer Placeholder 3"/>
          <p:cNvSpPr>
            <a:spLocks noGrp="1"/>
          </p:cNvSpPr>
          <p:nvPr>
            <p:ph type="ftr" sz="quarter" idx="11"/>
          </p:nvPr>
        </p:nvSpPr>
        <p:spPr/>
        <p:txBody>
          <a:bodyPr/>
          <a:lstStyle/>
          <a:p>
            <a:r>
              <a:rPr lang="en-US"/>
              <a:t>Copytight © 2020 EV3Lessons.com, Last edit 12/24/2019</a:t>
            </a:r>
          </a:p>
        </p:txBody>
      </p:sp>
      <p:sp>
        <p:nvSpPr>
          <p:cNvPr id="7" name="Slide Number Placeholder 6"/>
          <p:cNvSpPr>
            <a:spLocks noGrp="1"/>
          </p:cNvSpPr>
          <p:nvPr>
            <p:ph type="sldNum" sz="quarter" idx="12"/>
          </p:nvPr>
        </p:nvSpPr>
        <p:spPr/>
        <p:txBody>
          <a:bodyPr/>
          <a:lstStyle/>
          <a:p>
            <a:fld id="{4DBC7FC8-25FB-FC45-8177-2B991DA6778C}" type="slidenum">
              <a:rPr lang="en-US" smtClean="0"/>
              <a:pPr/>
              <a:t>3</a:t>
            </a:fld>
            <a:endParaRPr lang="en-US"/>
          </a:p>
        </p:txBody>
      </p:sp>
      <p:pic>
        <p:nvPicPr>
          <p:cNvPr id="5" name="Picture 4" descr="ruler_0_10.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3884" y="4508648"/>
            <a:ext cx="3484790" cy="1138177"/>
          </a:xfrm>
          <a:prstGeom prst="rect">
            <a:avLst/>
          </a:prstGeom>
        </p:spPr>
      </p:pic>
    </p:spTree>
    <p:extLst>
      <p:ext uri="{BB962C8B-B14F-4D97-AF65-F5344CB8AC3E}">
        <p14:creationId xmlns:p14="http://schemas.microsoft.com/office/powerpoint/2010/main" val="2996685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MOVE_CM IN THREE EASY STEPS</a:t>
            </a:r>
          </a:p>
        </p:txBody>
      </p:sp>
      <p:sp>
        <p:nvSpPr>
          <p:cNvPr id="3" name="Content Placeholder 2"/>
          <p:cNvSpPr>
            <a:spLocks noGrp="1"/>
          </p:cNvSpPr>
          <p:nvPr>
            <p:ph idx="1"/>
          </p:nvPr>
        </p:nvSpPr>
        <p:spPr>
          <a:xfrm>
            <a:off x="227874" y="1519353"/>
            <a:ext cx="7940842" cy="4373563"/>
          </a:xfrm>
        </p:spPr>
        <p:txBody>
          <a:bodyPr>
            <a:normAutofit/>
          </a:bodyPr>
          <a:lstStyle/>
          <a:p>
            <a:r>
              <a:rPr lang="en-US" b="1" dirty="0"/>
              <a:t>STEP 1: </a:t>
            </a:r>
            <a:r>
              <a:rPr lang="en-US" b="0" dirty="0"/>
              <a:t>Determine how many motor degrees your robot moves in 1cm</a:t>
            </a:r>
          </a:p>
          <a:p>
            <a:pPr marL="0" indent="0">
              <a:buNone/>
            </a:pPr>
            <a:r>
              <a:rPr lang="en-US" b="0" dirty="0"/>
              <a:t>	</a:t>
            </a:r>
          </a:p>
          <a:p>
            <a:r>
              <a:rPr lang="en-US" b="1" dirty="0"/>
              <a:t>STEP 2: </a:t>
            </a:r>
            <a:r>
              <a:rPr lang="en-US" dirty="0"/>
              <a:t>Create a </a:t>
            </a:r>
            <a:r>
              <a:rPr lang="en-US" dirty="0" err="1"/>
              <a:t>Move_CM</a:t>
            </a:r>
            <a:r>
              <a:rPr lang="en-US" dirty="0"/>
              <a:t> My Block with 2 inputs – distance (CM) and speed (%)</a:t>
            </a:r>
          </a:p>
          <a:p>
            <a:endParaRPr lang="en-US" b="0" dirty="0"/>
          </a:p>
          <a:p>
            <a:r>
              <a:rPr lang="en-US" b="1" dirty="0"/>
              <a:t>STEP 3: </a:t>
            </a:r>
            <a:r>
              <a:rPr lang="en-US" b="0" dirty="0"/>
              <a:t>Define the Move_CM My Block</a:t>
            </a:r>
          </a:p>
          <a:p>
            <a:pPr marL="0" indent="0">
              <a:buNone/>
            </a:pPr>
            <a:endParaRPr lang="en-US" b="0" dirty="0"/>
          </a:p>
        </p:txBody>
      </p:sp>
      <p:sp>
        <p:nvSpPr>
          <p:cNvPr id="4" name="Footer Placeholder 3"/>
          <p:cNvSpPr>
            <a:spLocks noGrp="1"/>
          </p:cNvSpPr>
          <p:nvPr>
            <p:ph type="ftr" sz="quarter" idx="11"/>
          </p:nvPr>
        </p:nvSpPr>
        <p:spPr/>
        <p:txBody>
          <a:bodyPr/>
          <a:lstStyle/>
          <a:p>
            <a:r>
              <a:rPr lang="en-US"/>
              <a:t>Copytight © 2020 EV3Lessons.com, Last edit 12/24/2019</a:t>
            </a:r>
          </a:p>
        </p:txBody>
      </p:sp>
      <p:sp>
        <p:nvSpPr>
          <p:cNvPr id="6" name="Slide Number Placeholder 5"/>
          <p:cNvSpPr>
            <a:spLocks noGrp="1"/>
          </p:cNvSpPr>
          <p:nvPr>
            <p:ph type="sldNum" sz="quarter" idx="12"/>
          </p:nvPr>
        </p:nvSpPr>
        <p:spPr/>
        <p:txBody>
          <a:bodyPr/>
          <a:lstStyle/>
          <a:p>
            <a:fld id="{4DBC7FC8-25FB-FC45-8177-2B991DA6778C}" type="slidenum">
              <a:rPr lang="en-US" smtClean="0"/>
              <a:t>4</a:t>
            </a:fld>
            <a:endParaRPr lang="en-US"/>
          </a:p>
        </p:txBody>
      </p:sp>
    </p:spTree>
    <p:extLst>
      <p:ext uri="{BB962C8B-B14F-4D97-AF65-F5344CB8AC3E}">
        <p14:creationId xmlns:p14="http://schemas.microsoft.com/office/powerpoint/2010/main" val="112773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784" y="465764"/>
            <a:ext cx="8596812" cy="874055"/>
          </a:xfrm>
        </p:spPr>
        <p:txBody>
          <a:bodyPr>
            <a:normAutofit fontScale="90000"/>
          </a:bodyPr>
          <a:lstStyle/>
          <a:p>
            <a:r>
              <a:rPr lang="en-US" dirty="0"/>
              <a:t>Step 1: How Many Degrees Does The Robot Move in 1 CM?</a:t>
            </a:r>
          </a:p>
        </p:txBody>
      </p:sp>
      <p:sp>
        <p:nvSpPr>
          <p:cNvPr id="4" name="Footer Placeholder 3"/>
          <p:cNvSpPr>
            <a:spLocks noGrp="1"/>
          </p:cNvSpPr>
          <p:nvPr>
            <p:ph type="ftr" sz="quarter" idx="11"/>
          </p:nvPr>
        </p:nvSpPr>
        <p:spPr/>
        <p:txBody>
          <a:bodyPr/>
          <a:lstStyle/>
          <a:p>
            <a:r>
              <a:rPr lang="en-US"/>
              <a:t>Copytight © 2020 EV3Lessons.com, Last edit 12/24/2019</a:t>
            </a:r>
          </a:p>
        </p:txBody>
      </p:sp>
      <p:sp>
        <p:nvSpPr>
          <p:cNvPr id="3" name="Slide Number Placeholder 2"/>
          <p:cNvSpPr>
            <a:spLocks noGrp="1"/>
          </p:cNvSpPr>
          <p:nvPr>
            <p:ph type="sldNum" sz="quarter" idx="12"/>
          </p:nvPr>
        </p:nvSpPr>
        <p:spPr/>
        <p:txBody>
          <a:bodyPr/>
          <a:lstStyle/>
          <a:p>
            <a:fld id="{4DBC7FC8-25FB-FC45-8177-2B991DA6778C}" type="slidenum">
              <a:rPr lang="en-US" smtClean="0"/>
              <a:t>5</a:t>
            </a:fld>
            <a:endParaRPr lang="en-US"/>
          </a:p>
        </p:txBody>
      </p:sp>
      <p:sp>
        <p:nvSpPr>
          <p:cNvPr id="10" name="TextBox 9"/>
          <p:cNvSpPr txBox="1"/>
          <p:nvPr/>
        </p:nvSpPr>
        <p:spPr>
          <a:xfrm>
            <a:off x="274784" y="1582537"/>
            <a:ext cx="7742722" cy="2062103"/>
          </a:xfrm>
          <a:prstGeom prst="rect">
            <a:avLst/>
          </a:prstGeom>
          <a:noFill/>
        </p:spPr>
        <p:txBody>
          <a:bodyPr wrap="square" rtlCol="0">
            <a:spAutoFit/>
          </a:bodyPr>
          <a:lstStyle/>
          <a:p>
            <a:r>
              <a:rPr lang="en-US" sz="1600" b="1" dirty="0"/>
              <a:t>Method 1: </a:t>
            </a:r>
          </a:p>
          <a:p>
            <a:pPr marL="800100" lvl="1" indent="-342900">
              <a:buAutoNum type="arabicPeriod"/>
            </a:pPr>
            <a:r>
              <a:rPr lang="en-US" sz="1600" dirty="0"/>
              <a:t>Look up the wheel size in mm printed on your tire and divide by 10 to convert to cm (because 1cm=10mm)</a:t>
            </a:r>
          </a:p>
          <a:p>
            <a:pPr marL="800100" lvl="1" indent="-342900">
              <a:buAutoNum type="arabicPeriod"/>
            </a:pPr>
            <a:r>
              <a:rPr lang="en-US" sz="1600" dirty="0"/>
              <a:t>Multiply the answer in step 1 by </a:t>
            </a:r>
            <a:r>
              <a:rPr lang="el-GR" sz="1600" dirty="0"/>
              <a:t>π</a:t>
            </a:r>
            <a:r>
              <a:rPr lang="en-US" sz="1600" dirty="0"/>
              <a:t> (3.1415…) to compute circumference </a:t>
            </a:r>
          </a:p>
          <a:p>
            <a:pPr marL="800100" lvl="1" indent="-342900">
              <a:buFont typeface="+mj-lt"/>
              <a:buAutoNum type="arabicPeriod"/>
            </a:pPr>
            <a:r>
              <a:rPr lang="en-US" sz="1600" dirty="0"/>
              <a:t>Divide 360 degrees by value from step 2. This computes degrees in 1cm since you travel one circumference in 1 rotation and 1 rotation is 360 degrees</a:t>
            </a:r>
          </a:p>
          <a:p>
            <a:pPr marL="800100" lvl="1" indent="-342900">
              <a:buFont typeface="+mj-lt"/>
              <a:buAutoNum type="arabicPeriod"/>
            </a:pPr>
            <a:endParaRPr lang="en-US" sz="1600" dirty="0"/>
          </a:p>
        </p:txBody>
      </p:sp>
      <p:sp>
        <p:nvSpPr>
          <p:cNvPr id="5" name="Rectangle 4"/>
          <p:cNvSpPr/>
          <p:nvPr/>
        </p:nvSpPr>
        <p:spPr>
          <a:xfrm>
            <a:off x="507468" y="4313549"/>
            <a:ext cx="5265207" cy="1815882"/>
          </a:xfrm>
          <a:prstGeom prst="rect">
            <a:avLst/>
          </a:prstGeom>
        </p:spPr>
        <p:txBody>
          <a:bodyPr wrap="square">
            <a:spAutoFit/>
          </a:bodyPr>
          <a:lstStyle/>
          <a:p>
            <a:r>
              <a:rPr lang="en-US" sz="1600" b="1" dirty="0"/>
              <a:t>Example calculation using the standard EV3 Edu 45544 set wheels:</a:t>
            </a:r>
          </a:p>
          <a:p>
            <a:pPr marL="800100" lvl="1" indent="-342900">
              <a:buFont typeface="+mj-lt"/>
              <a:buAutoNum type="arabicPeriod"/>
            </a:pPr>
            <a:r>
              <a:rPr lang="en-US" sz="1600" dirty="0"/>
              <a:t>EV3 EDU (45544) wheels are 56mm = 5.6cm in diameter</a:t>
            </a:r>
          </a:p>
          <a:p>
            <a:pPr marL="800100" lvl="1" indent="-342900">
              <a:buFont typeface="+mj-lt"/>
              <a:buAutoNum type="arabicPeriod"/>
            </a:pPr>
            <a:r>
              <a:rPr lang="en-US" sz="1600" dirty="0"/>
              <a:t>5.6cm × </a:t>
            </a:r>
            <a:r>
              <a:rPr lang="el-GR" sz="1600" dirty="0"/>
              <a:t>π</a:t>
            </a:r>
            <a:r>
              <a:rPr lang="en-US" sz="1600" dirty="0"/>
              <a:t> = 17.6cm per rotation</a:t>
            </a:r>
          </a:p>
          <a:p>
            <a:pPr marL="800100" lvl="1" indent="-342900">
              <a:buFont typeface="+mj-lt"/>
              <a:buAutoNum type="arabicPeriod"/>
            </a:pPr>
            <a:r>
              <a:rPr lang="en-US" sz="1600" dirty="0"/>
              <a:t>360 degrees ÷ 17.6cm = 20.5 motor degrees per cm</a:t>
            </a:r>
          </a:p>
        </p:txBody>
      </p:sp>
      <p:sp>
        <p:nvSpPr>
          <p:cNvPr id="6" name="TextBox 5"/>
          <p:cNvSpPr txBox="1"/>
          <p:nvPr/>
        </p:nvSpPr>
        <p:spPr>
          <a:xfrm>
            <a:off x="5772675" y="4313549"/>
            <a:ext cx="2860307" cy="1477328"/>
          </a:xfrm>
          <a:prstGeom prst="rect">
            <a:avLst/>
          </a:prstGeom>
          <a:solidFill>
            <a:srgbClr val="FF0000"/>
          </a:solidFill>
        </p:spPr>
        <p:txBody>
          <a:bodyPr wrap="square" rtlCol="0">
            <a:spAutoFit/>
          </a:bodyPr>
          <a:lstStyle/>
          <a:p>
            <a:pPr algn="ctr"/>
            <a:r>
              <a:rPr lang="en-US" dirty="0">
                <a:solidFill>
                  <a:schemeClr val="bg1"/>
                </a:solidFill>
              </a:rPr>
              <a:t>Helpful chart with common LEGO wheels and their diameters.</a:t>
            </a:r>
          </a:p>
          <a:p>
            <a:endParaRPr lang="en-US" dirty="0">
              <a:solidFill>
                <a:schemeClr val="bg1"/>
              </a:solidFill>
            </a:endParaRPr>
          </a:p>
          <a:p>
            <a:pPr algn="ctr"/>
            <a:r>
              <a:rPr lang="en-US" dirty="0">
                <a:solidFill>
                  <a:schemeClr val="bg1"/>
                </a:solidFill>
              </a:rPr>
              <a:t>http://wheels.sariel.pl/</a:t>
            </a:r>
          </a:p>
        </p:txBody>
      </p:sp>
    </p:spTree>
    <p:extLst>
      <p:ext uri="{BB962C8B-B14F-4D97-AF65-F5344CB8AC3E}">
        <p14:creationId xmlns:p14="http://schemas.microsoft.com/office/powerpoint/2010/main" val="3306558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939269" y="4477827"/>
            <a:ext cx="254000" cy="1354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930272" y="4930450"/>
            <a:ext cx="254000" cy="1354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a:t>Step 1: Alternative Method</a:t>
            </a:r>
          </a:p>
        </p:txBody>
      </p:sp>
      <p:sp>
        <p:nvSpPr>
          <p:cNvPr id="4" name="Footer Placeholder 3"/>
          <p:cNvSpPr>
            <a:spLocks noGrp="1"/>
          </p:cNvSpPr>
          <p:nvPr>
            <p:ph type="ftr" sz="quarter" idx="11"/>
          </p:nvPr>
        </p:nvSpPr>
        <p:spPr/>
        <p:txBody>
          <a:bodyPr/>
          <a:lstStyle/>
          <a:p>
            <a:r>
              <a:rPr lang="en-US"/>
              <a:t>Copytight © 2020 EV3Lessons.com, Last edit 12/24/2019</a:t>
            </a:r>
          </a:p>
        </p:txBody>
      </p:sp>
      <p:sp>
        <p:nvSpPr>
          <p:cNvPr id="3" name="Slide Number Placeholder 2"/>
          <p:cNvSpPr>
            <a:spLocks noGrp="1"/>
          </p:cNvSpPr>
          <p:nvPr>
            <p:ph type="sldNum" sz="quarter" idx="12"/>
          </p:nvPr>
        </p:nvSpPr>
        <p:spPr/>
        <p:txBody>
          <a:bodyPr/>
          <a:lstStyle/>
          <a:p>
            <a:fld id="{4DBC7FC8-25FB-FC45-8177-2B991DA6778C}" type="slidenum">
              <a:rPr lang="en-US" smtClean="0"/>
              <a:t>6</a:t>
            </a:fld>
            <a:endParaRPr lang="en-US"/>
          </a:p>
        </p:txBody>
      </p:sp>
      <p:sp>
        <p:nvSpPr>
          <p:cNvPr id="10" name="TextBox 9"/>
          <p:cNvSpPr txBox="1"/>
          <p:nvPr/>
        </p:nvSpPr>
        <p:spPr>
          <a:xfrm>
            <a:off x="310055" y="1419101"/>
            <a:ext cx="7742722" cy="2800767"/>
          </a:xfrm>
          <a:prstGeom prst="rect">
            <a:avLst/>
          </a:prstGeom>
          <a:noFill/>
        </p:spPr>
        <p:txBody>
          <a:bodyPr wrap="square" rtlCol="0">
            <a:spAutoFit/>
          </a:bodyPr>
          <a:lstStyle/>
          <a:p>
            <a:pPr marL="0" lvl="1"/>
            <a:r>
              <a:rPr lang="en-US" sz="1600" dirty="0"/>
              <a:t>Alternate Method: Use Port View to find the Motor Degrees value. Use this method if you cannot find the diameter value printed on your wheel. </a:t>
            </a:r>
          </a:p>
          <a:p>
            <a:pPr marL="800100" lvl="1" indent="-342900">
              <a:buFont typeface="+mj-lt"/>
              <a:buAutoNum type="arabicPeriod"/>
            </a:pPr>
            <a:r>
              <a:rPr lang="en-US" sz="1600" dirty="0"/>
              <a:t>Put your ruler next to your wheel/robot at 0 centimeters (whatever part of the robot you use to align with 0, you should use to use to measure distance in step 2)</a:t>
            </a:r>
          </a:p>
          <a:p>
            <a:pPr marL="800100" lvl="1" indent="-342900">
              <a:buFont typeface="+mj-lt"/>
              <a:buAutoNum type="arabicPeriod"/>
            </a:pPr>
            <a:r>
              <a:rPr lang="en-US" sz="1600" dirty="0"/>
              <a:t>Roll your robot forward any amount of centimeters, making sure your robot does not slip.</a:t>
            </a:r>
          </a:p>
          <a:p>
            <a:pPr marL="800100" lvl="1" indent="-342900">
              <a:buFont typeface="+mj-lt"/>
              <a:buAutoNum type="arabicPeriod"/>
            </a:pPr>
            <a:r>
              <a:rPr lang="en-US" sz="1600" dirty="0"/>
              <a:t>Take the degree reading you see on the screen for the motor sensor and divide by the number of centimeters you moved (i.e. degrees measured/distance travelled)</a:t>
            </a:r>
          </a:p>
          <a:p>
            <a:pPr marL="800100" lvl="1" indent="-342900">
              <a:buFont typeface="+mj-lt"/>
              <a:buAutoNum type="arabicPeriod"/>
            </a:pPr>
            <a:r>
              <a:rPr lang="en-US" sz="1600" dirty="0"/>
              <a:t>The answer will be the number of degrees your robot's wheels turn in 1 centimeter.</a:t>
            </a:r>
          </a:p>
        </p:txBody>
      </p:sp>
      <p:pic>
        <p:nvPicPr>
          <p:cNvPr id="6" name="Picture 5" descr="ruler_0_10.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3541" y="4998184"/>
            <a:ext cx="3484790" cy="1138177"/>
          </a:xfrm>
          <a:prstGeom prst="rect">
            <a:avLst/>
          </a:prstGeom>
        </p:spPr>
      </p:pic>
      <p:sp>
        <p:nvSpPr>
          <p:cNvPr id="5" name="Rounded Rectangle 4"/>
          <p:cNvSpPr/>
          <p:nvPr/>
        </p:nvSpPr>
        <p:spPr>
          <a:xfrm>
            <a:off x="533402" y="4548480"/>
            <a:ext cx="710669" cy="41591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3"/>
          <a:stretch>
            <a:fillRect/>
          </a:stretch>
        </p:blipFill>
        <p:spPr>
          <a:xfrm>
            <a:off x="5831946" y="4774286"/>
            <a:ext cx="2085975" cy="1362075"/>
          </a:xfrm>
          <a:prstGeom prst="rect">
            <a:avLst/>
          </a:prstGeom>
        </p:spPr>
      </p:pic>
      <p:cxnSp>
        <p:nvCxnSpPr>
          <p:cNvPr id="9" name="Straight Arrow Connector 8"/>
          <p:cNvCxnSpPr/>
          <p:nvPr/>
        </p:nvCxnSpPr>
        <p:spPr>
          <a:xfrm>
            <a:off x="1362974" y="4774286"/>
            <a:ext cx="810883"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8311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14551-6E83-F34E-B7DE-151DEF348881}"/>
              </a:ext>
            </a:extLst>
          </p:cNvPr>
          <p:cNvSpPr>
            <a:spLocks noGrp="1"/>
          </p:cNvSpPr>
          <p:nvPr>
            <p:ph type="title"/>
          </p:nvPr>
        </p:nvSpPr>
        <p:spPr/>
        <p:txBody>
          <a:bodyPr>
            <a:normAutofit fontScale="90000"/>
          </a:bodyPr>
          <a:lstStyle/>
          <a:p>
            <a:r>
              <a:rPr lang="en-US" dirty="0"/>
              <a:t>Step 2: Create a My Block with 2 Inputs</a:t>
            </a:r>
          </a:p>
        </p:txBody>
      </p:sp>
      <p:sp>
        <p:nvSpPr>
          <p:cNvPr id="4" name="Footer Placeholder 3">
            <a:extLst>
              <a:ext uri="{FF2B5EF4-FFF2-40B4-BE49-F238E27FC236}">
                <a16:creationId xmlns:a16="http://schemas.microsoft.com/office/drawing/2014/main" id="{3D2A44A7-04A4-9E4A-8075-1877E2F66F3C}"/>
              </a:ext>
            </a:extLst>
          </p:cNvPr>
          <p:cNvSpPr>
            <a:spLocks noGrp="1"/>
          </p:cNvSpPr>
          <p:nvPr>
            <p:ph type="ftr" sz="quarter" idx="11"/>
          </p:nvPr>
        </p:nvSpPr>
        <p:spPr/>
        <p:txBody>
          <a:bodyPr/>
          <a:lstStyle/>
          <a:p>
            <a:r>
              <a:rPr lang="en-US"/>
              <a:t>Copytight © 2020 EV3Lessons.com, Last edit 12/24/2019</a:t>
            </a:r>
          </a:p>
        </p:txBody>
      </p:sp>
      <p:sp>
        <p:nvSpPr>
          <p:cNvPr id="5" name="Slide Number Placeholder 4">
            <a:extLst>
              <a:ext uri="{FF2B5EF4-FFF2-40B4-BE49-F238E27FC236}">
                <a16:creationId xmlns:a16="http://schemas.microsoft.com/office/drawing/2014/main" id="{8041E9BF-CD5E-284E-B5E7-2F222779D274}"/>
              </a:ext>
            </a:extLst>
          </p:cNvPr>
          <p:cNvSpPr>
            <a:spLocks noGrp="1"/>
          </p:cNvSpPr>
          <p:nvPr>
            <p:ph type="sldNum" sz="quarter" idx="12"/>
          </p:nvPr>
        </p:nvSpPr>
        <p:spPr/>
        <p:txBody>
          <a:bodyPr/>
          <a:lstStyle/>
          <a:p>
            <a:fld id="{4382A7F7-08BF-4252-8141-63FB96055BBB}" type="slidenum">
              <a:rPr lang="en-US" smtClean="0"/>
              <a:t>7</a:t>
            </a:fld>
            <a:endParaRPr lang="en-US"/>
          </a:p>
        </p:txBody>
      </p:sp>
      <p:pic>
        <p:nvPicPr>
          <p:cNvPr id="8" name="Picture 7" descr="A screenshot of a cell phone&#10;&#10;Description automatically generated">
            <a:extLst>
              <a:ext uri="{FF2B5EF4-FFF2-40B4-BE49-F238E27FC236}">
                <a16:creationId xmlns:a16="http://schemas.microsoft.com/office/drawing/2014/main" id="{DB541E91-CE63-134D-8E8F-72B37C098DD7}"/>
              </a:ext>
            </a:extLst>
          </p:cNvPr>
          <p:cNvPicPr>
            <a:picLocks noChangeAspect="1"/>
          </p:cNvPicPr>
          <p:nvPr/>
        </p:nvPicPr>
        <p:blipFill>
          <a:blip r:embed="rId2"/>
          <a:stretch>
            <a:fillRect/>
          </a:stretch>
        </p:blipFill>
        <p:spPr>
          <a:xfrm>
            <a:off x="933450" y="1598246"/>
            <a:ext cx="7277100" cy="4013200"/>
          </a:xfrm>
          <a:prstGeom prst="rect">
            <a:avLst/>
          </a:prstGeom>
        </p:spPr>
      </p:pic>
    </p:spTree>
    <p:extLst>
      <p:ext uri="{BB962C8B-B14F-4D97-AF65-F5344CB8AC3E}">
        <p14:creationId xmlns:p14="http://schemas.microsoft.com/office/powerpoint/2010/main" val="1478617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E2D06-0D9A-CD46-BADE-0BEF73804116}"/>
              </a:ext>
            </a:extLst>
          </p:cNvPr>
          <p:cNvSpPr>
            <a:spLocks noGrp="1"/>
          </p:cNvSpPr>
          <p:nvPr>
            <p:ph type="title"/>
          </p:nvPr>
        </p:nvSpPr>
        <p:spPr/>
        <p:txBody>
          <a:bodyPr/>
          <a:lstStyle/>
          <a:p>
            <a:r>
              <a:rPr lang="en-US" dirty="0"/>
              <a:t>Step 3: Define the My Block</a:t>
            </a:r>
          </a:p>
        </p:txBody>
      </p:sp>
      <p:sp>
        <p:nvSpPr>
          <p:cNvPr id="3" name="Content Placeholder 2">
            <a:extLst>
              <a:ext uri="{FF2B5EF4-FFF2-40B4-BE49-F238E27FC236}">
                <a16:creationId xmlns:a16="http://schemas.microsoft.com/office/drawing/2014/main" id="{7F74460D-ED73-4B4A-A235-537C2A92BD12}"/>
              </a:ext>
            </a:extLst>
          </p:cNvPr>
          <p:cNvSpPr>
            <a:spLocks noGrp="1"/>
          </p:cNvSpPr>
          <p:nvPr>
            <p:ph idx="1"/>
          </p:nvPr>
        </p:nvSpPr>
        <p:spPr>
          <a:xfrm>
            <a:off x="227874" y="1505616"/>
            <a:ext cx="8596811" cy="2783049"/>
          </a:xfrm>
        </p:spPr>
        <p:txBody>
          <a:bodyPr>
            <a:normAutofit lnSpcReduction="10000"/>
          </a:bodyPr>
          <a:lstStyle/>
          <a:p>
            <a:r>
              <a:rPr lang="en-US" dirty="0"/>
              <a:t>Use a Multiplication Math Block to Calculate the number of degrees the robot will move in 1CM</a:t>
            </a:r>
          </a:p>
          <a:p>
            <a:pPr lvl="1"/>
            <a:r>
              <a:rPr lang="en-US" dirty="0"/>
              <a:t>Drag the CM input into the first parameter of the math block</a:t>
            </a:r>
          </a:p>
          <a:p>
            <a:pPr lvl="1"/>
            <a:r>
              <a:rPr lang="en-US" dirty="0"/>
              <a:t>In the second parameter of the math block, enter the number of degrees your robot moves in 1 CM. (For </a:t>
            </a:r>
            <a:r>
              <a:rPr lang="en-US" dirty="0" err="1"/>
              <a:t>Droidbot</a:t>
            </a:r>
            <a:r>
              <a:rPr lang="en-US" dirty="0"/>
              <a:t>, this is 20.5)</a:t>
            </a:r>
          </a:p>
          <a:p>
            <a:pPr lvl="1"/>
            <a:endParaRPr lang="en-US" dirty="0"/>
          </a:p>
          <a:p>
            <a:r>
              <a:rPr lang="en-US" dirty="0"/>
              <a:t>Add a Moving Block under the define block</a:t>
            </a:r>
          </a:p>
          <a:p>
            <a:r>
              <a:rPr lang="en-US" dirty="0"/>
              <a:t>Place the Math Block in the distance parameter and the Speed input in the % Speed Parameter</a:t>
            </a:r>
          </a:p>
        </p:txBody>
      </p:sp>
      <p:sp>
        <p:nvSpPr>
          <p:cNvPr id="4" name="Footer Placeholder 3">
            <a:extLst>
              <a:ext uri="{FF2B5EF4-FFF2-40B4-BE49-F238E27FC236}">
                <a16:creationId xmlns:a16="http://schemas.microsoft.com/office/drawing/2014/main" id="{A02F23C8-ED59-9942-A54B-EBF86F18E6B1}"/>
              </a:ext>
            </a:extLst>
          </p:cNvPr>
          <p:cNvSpPr>
            <a:spLocks noGrp="1"/>
          </p:cNvSpPr>
          <p:nvPr>
            <p:ph type="ftr" sz="quarter" idx="11"/>
          </p:nvPr>
        </p:nvSpPr>
        <p:spPr/>
        <p:txBody>
          <a:bodyPr/>
          <a:lstStyle/>
          <a:p>
            <a:r>
              <a:rPr lang="en-US"/>
              <a:t>Copytight © 2020 EV3Lessons.com, Last edit 12/24/2019</a:t>
            </a:r>
          </a:p>
        </p:txBody>
      </p:sp>
      <p:sp>
        <p:nvSpPr>
          <p:cNvPr id="5" name="Slide Number Placeholder 4">
            <a:extLst>
              <a:ext uri="{FF2B5EF4-FFF2-40B4-BE49-F238E27FC236}">
                <a16:creationId xmlns:a16="http://schemas.microsoft.com/office/drawing/2014/main" id="{9379A0A6-F64A-E84D-BD0A-186B0FEB4472}"/>
              </a:ext>
            </a:extLst>
          </p:cNvPr>
          <p:cNvSpPr>
            <a:spLocks noGrp="1"/>
          </p:cNvSpPr>
          <p:nvPr>
            <p:ph type="sldNum" sz="quarter" idx="12"/>
          </p:nvPr>
        </p:nvSpPr>
        <p:spPr/>
        <p:txBody>
          <a:bodyPr/>
          <a:lstStyle/>
          <a:p>
            <a:fld id="{4382A7F7-08BF-4252-8141-63FB96055BBB}" type="slidenum">
              <a:rPr lang="en-US" smtClean="0"/>
              <a:t>8</a:t>
            </a:fld>
            <a:endParaRPr lang="en-US"/>
          </a:p>
        </p:txBody>
      </p:sp>
      <p:pic>
        <p:nvPicPr>
          <p:cNvPr id="6" name="Picture 5">
            <a:extLst>
              <a:ext uri="{FF2B5EF4-FFF2-40B4-BE49-F238E27FC236}">
                <a16:creationId xmlns:a16="http://schemas.microsoft.com/office/drawing/2014/main" id="{EDB1B28E-1F08-E741-B102-75E4940FFEE6}"/>
              </a:ext>
            </a:extLst>
          </p:cNvPr>
          <p:cNvPicPr>
            <a:picLocks noChangeAspect="1"/>
          </p:cNvPicPr>
          <p:nvPr/>
        </p:nvPicPr>
        <p:blipFill rotWithShape="1">
          <a:blip r:embed="rId2"/>
          <a:srcRect t="13255" r="12993" b="21530"/>
          <a:stretch/>
        </p:blipFill>
        <p:spPr>
          <a:xfrm>
            <a:off x="953036" y="4470216"/>
            <a:ext cx="6790255" cy="1808018"/>
          </a:xfrm>
          <a:prstGeom prst="rect">
            <a:avLst/>
          </a:prstGeom>
        </p:spPr>
      </p:pic>
      <p:sp>
        <p:nvSpPr>
          <p:cNvPr id="7" name="Rectangle 6">
            <a:extLst>
              <a:ext uri="{FF2B5EF4-FFF2-40B4-BE49-F238E27FC236}">
                <a16:creationId xmlns:a16="http://schemas.microsoft.com/office/drawing/2014/main" id="{6C6BC089-6BEE-434A-8AF1-4897E6C66FBA}"/>
              </a:ext>
            </a:extLst>
          </p:cNvPr>
          <p:cNvSpPr/>
          <p:nvPr/>
        </p:nvSpPr>
        <p:spPr>
          <a:xfrm>
            <a:off x="3541034" y="5410373"/>
            <a:ext cx="1211270" cy="533261"/>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34DB763D-BB47-7541-96EF-9D54C594FCF1}"/>
              </a:ext>
            </a:extLst>
          </p:cNvPr>
          <p:cNvPicPr>
            <a:picLocks noChangeAspect="1"/>
          </p:cNvPicPr>
          <p:nvPr/>
        </p:nvPicPr>
        <p:blipFill rotWithShape="1">
          <a:blip r:embed="rId3"/>
          <a:srcRect l="36164" t="63824" r="41485" b="12825"/>
          <a:stretch/>
        </p:blipFill>
        <p:spPr>
          <a:xfrm>
            <a:off x="5609626" y="2588654"/>
            <a:ext cx="1544231" cy="680610"/>
          </a:xfrm>
          <a:prstGeom prst="rect">
            <a:avLst/>
          </a:prstGeom>
        </p:spPr>
      </p:pic>
      <p:sp>
        <p:nvSpPr>
          <p:cNvPr id="9" name="Rectangle 8">
            <a:extLst>
              <a:ext uri="{FF2B5EF4-FFF2-40B4-BE49-F238E27FC236}">
                <a16:creationId xmlns:a16="http://schemas.microsoft.com/office/drawing/2014/main" id="{F03D42A0-65E0-A541-8C0F-0D5806847404}"/>
              </a:ext>
            </a:extLst>
          </p:cNvPr>
          <p:cNvSpPr/>
          <p:nvPr/>
        </p:nvSpPr>
        <p:spPr>
          <a:xfrm>
            <a:off x="6129032" y="5456913"/>
            <a:ext cx="722528" cy="533261"/>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550ECC-36F8-4F46-9024-2779366F52CE}"/>
              </a:ext>
            </a:extLst>
          </p:cNvPr>
          <p:cNvSpPr/>
          <p:nvPr/>
        </p:nvSpPr>
        <p:spPr>
          <a:xfrm>
            <a:off x="6431329" y="2691104"/>
            <a:ext cx="722528" cy="533261"/>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6541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600A3-6B13-7049-818C-8F5CFA31CC0E}"/>
              </a:ext>
            </a:extLst>
          </p:cNvPr>
          <p:cNvSpPr>
            <a:spLocks noGrp="1"/>
          </p:cNvSpPr>
          <p:nvPr>
            <p:ph type="title"/>
          </p:nvPr>
        </p:nvSpPr>
        <p:spPr/>
        <p:txBody>
          <a:bodyPr/>
          <a:lstStyle/>
          <a:p>
            <a:r>
              <a:rPr lang="en-US" dirty="0"/>
              <a:t>Step 4: Use the My Block</a:t>
            </a:r>
          </a:p>
        </p:txBody>
      </p:sp>
      <p:sp>
        <p:nvSpPr>
          <p:cNvPr id="3" name="Content Placeholder 2">
            <a:extLst>
              <a:ext uri="{FF2B5EF4-FFF2-40B4-BE49-F238E27FC236}">
                <a16:creationId xmlns:a16="http://schemas.microsoft.com/office/drawing/2014/main" id="{D5545DA7-27FD-AB43-8B8C-4ABEF7DC9124}"/>
              </a:ext>
            </a:extLst>
          </p:cNvPr>
          <p:cNvSpPr>
            <a:spLocks noGrp="1"/>
          </p:cNvSpPr>
          <p:nvPr>
            <p:ph idx="1"/>
          </p:nvPr>
        </p:nvSpPr>
        <p:spPr/>
        <p:txBody>
          <a:bodyPr/>
          <a:lstStyle/>
          <a:p>
            <a:r>
              <a:rPr lang="en-US" dirty="0"/>
              <a:t>Now, when you drag the block into your programming canvas, you just need to enter the number of CM you want the robot to move and the speed it should move at.</a:t>
            </a:r>
          </a:p>
          <a:p>
            <a:r>
              <a:rPr lang="en-US" dirty="0"/>
              <a:t>In the example below, the robot will move 10CM at 50% speed</a:t>
            </a:r>
          </a:p>
        </p:txBody>
      </p:sp>
      <p:sp>
        <p:nvSpPr>
          <p:cNvPr id="4" name="Footer Placeholder 3">
            <a:extLst>
              <a:ext uri="{FF2B5EF4-FFF2-40B4-BE49-F238E27FC236}">
                <a16:creationId xmlns:a16="http://schemas.microsoft.com/office/drawing/2014/main" id="{60A827E3-66CA-5646-A8CE-731CDAC889E7}"/>
              </a:ext>
            </a:extLst>
          </p:cNvPr>
          <p:cNvSpPr>
            <a:spLocks noGrp="1"/>
          </p:cNvSpPr>
          <p:nvPr>
            <p:ph type="ftr" sz="quarter" idx="11"/>
          </p:nvPr>
        </p:nvSpPr>
        <p:spPr/>
        <p:txBody>
          <a:bodyPr/>
          <a:lstStyle/>
          <a:p>
            <a:r>
              <a:rPr lang="en-US"/>
              <a:t>Copytight © 2020 EV3Lessons.com, Last edit 12/24/2019</a:t>
            </a:r>
          </a:p>
        </p:txBody>
      </p:sp>
      <p:sp>
        <p:nvSpPr>
          <p:cNvPr id="5" name="Slide Number Placeholder 4">
            <a:extLst>
              <a:ext uri="{FF2B5EF4-FFF2-40B4-BE49-F238E27FC236}">
                <a16:creationId xmlns:a16="http://schemas.microsoft.com/office/drawing/2014/main" id="{9F7D8299-9EEA-204D-A7A3-637272D5EF3B}"/>
              </a:ext>
            </a:extLst>
          </p:cNvPr>
          <p:cNvSpPr>
            <a:spLocks noGrp="1"/>
          </p:cNvSpPr>
          <p:nvPr>
            <p:ph type="sldNum" sz="quarter" idx="12"/>
          </p:nvPr>
        </p:nvSpPr>
        <p:spPr/>
        <p:txBody>
          <a:bodyPr/>
          <a:lstStyle/>
          <a:p>
            <a:fld id="{4382A7F7-08BF-4252-8141-63FB96055BBB}" type="slidenum">
              <a:rPr lang="en-US" smtClean="0"/>
              <a:t>9</a:t>
            </a:fld>
            <a:endParaRPr lang="en-US"/>
          </a:p>
        </p:txBody>
      </p:sp>
      <p:pic>
        <p:nvPicPr>
          <p:cNvPr id="6" name="Picture 5">
            <a:extLst>
              <a:ext uri="{FF2B5EF4-FFF2-40B4-BE49-F238E27FC236}">
                <a16:creationId xmlns:a16="http://schemas.microsoft.com/office/drawing/2014/main" id="{0E6FD4B5-2773-AA4E-ACA8-4DE790DC4521}"/>
              </a:ext>
            </a:extLst>
          </p:cNvPr>
          <p:cNvPicPr>
            <a:picLocks noChangeAspect="1"/>
          </p:cNvPicPr>
          <p:nvPr/>
        </p:nvPicPr>
        <p:blipFill>
          <a:blip r:embed="rId2"/>
          <a:stretch>
            <a:fillRect/>
          </a:stretch>
        </p:blipFill>
        <p:spPr>
          <a:xfrm>
            <a:off x="709345" y="3151121"/>
            <a:ext cx="6930241" cy="2767934"/>
          </a:xfrm>
          <a:prstGeom prst="rect">
            <a:avLst/>
          </a:prstGeom>
        </p:spPr>
      </p:pic>
      <p:sp>
        <p:nvSpPr>
          <p:cNvPr id="7" name="Rectangle 6">
            <a:extLst>
              <a:ext uri="{FF2B5EF4-FFF2-40B4-BE49-F238E27FC236}">
                <a16:creationId xmlns:a16="http://schemas.microsoft.com/office/drawing/2014/main" id="{5979CD8D-F158-F941-9422-9625820D7941}"/>
              </a:ext>
            </a:extLst>
          </p:cNvPr>
          <p:cNvSpPr/>
          <p:nvPr/>
        </p:nvSpPr>
        <p:spPr>
          <a:xfrm>
            <a:off x="2700244" y="4378817"/>
            <a:ext cx="725536" cy="695459"/>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995D95C-06C4-7C4D-810F-89FDFC7EC6CE}"/>
              </a:ext>
            </a:extLst>
          </p:cNvPr>
          <p:cNvSpPr/>
          <p:nvPr/>
        </p:nvSpPr>
        <p:spPr>
          <a:xfrm>
            <a:off x="4807147" y="4378816"/>
            <a:ext cx="725536" cy="695459"/>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7954444"/>
      </p:ext>
    </p:extLst>
  </p:cSld>
  <p:clrMapOvr>
    <a:masterClrMapping/>
  </p:clrMapOvr>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intermediatev2">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intermediatev2" id="{63F5E447-E8B5-4335-8726-12777BA731C5}" vid="{7C754D33-5435-4000-AB94-F54A58B2A98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8785</TotalTime>
  <Words>988</Words>
  <Application>Microsoft Macintosh PowerPoint</Application>
  <PresentationFormat>On-screen Show (4:3)</PresentationFormat>
  <Paragraphs>87</Paragraphs>
  <Slides>12</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Arial</vt:lpstr>
      <vt:lpstr>Calibri</vt:lpstr>
      <vt:lpstr>Calibri Light</vt:lpstr>
      <vt:lpstr>Courier</vt:lpstr>
      <vt:lpstr>Helvetica Neue</vt:lpstr>
      <vt:lpstr>Retrospect</vt:lpstr>
      <vt:lpstr>intermediatev2</vt:lpstr>
      <vt:lpstr>INTERMEDIATE PROGRAMMING LESSON</vt:lpstr>
      <vt:lpstr>Lesson Objectives</vt:lpstr>
      <vt:lpstr>Why a Move Distance My Block?</vt:lpstr>
      <vt:lpstr>MOVE_CM IN THREE EASY STEPS</vt:lpstr>
      <vt:lpstr>Step 1: How Many Degrees Does The Robot Move in 1 CM?</vt:lpstr>
      <vt:lpstr>Step 1: Alternative Method</vt:lpstr>
      <vt:lpstr>Step 2: Create a My Block with 2 Inputs</vt:lpstr>
      <vt:lpstr>Step 3: Define the My Block</vt:lpstr>
      <vt:lpstr>Step 4: Use the My Block</vt:lpstr>
      <vt:lpstr>Reusable Move_CM Block</vt:lpstr>
      <vt:lpstr>Discussion</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INTERMEDIATE PROGRAMMING Lesson</dc:title>
  <dc:creator>Sanjay Seshan</dc:creator>
  <cp:lastModifiedBy>Srinivasan Seshan</cp:lastModifiedBy>
  <cp:revision>64</cp:revision>
  <cp:lastPrinted>2016-07-20T03:36:11Z</cp:lastPrinted>
  <dcterms:created xsi:type="dcterms:W3CDTF">2014-08-07T02:19:13Z</dcterms:created>
  <dcterms:modified xsi:type="dcterms:W3CDTF">2019-12-25T14:40:04Z</dcterms:modified>
</cp:coreProperties>
</file>