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26" r:id="rId1"/>
  </p:sldMasterIdLst>
  <p:notesMasterIdLst>
    <p:notesMasterId r:id="rId13"/>
  </p:notesMasterIdLst>
  <p:handoutMasterIdLst>
    <p:handoutMasterId r:id="rId14"/>
  </p:handoutMasterIdLst>
  <p:sldIdLst>
    <p:sldId id="380" r:id="rId2"/>
    <p:sldId id="372" r:id="rId3"/>
    <p:sldId id="376" r:id="rId4"/>
    <p:sldId id="377" r:id="rId5"/>
    <p:sldId id="287" r:id="rId6"/>
    <p:sldId id="381" r:id="rId7"/>
    <p:sldId id="384" r:id="rId8"/>
    <p:sldId id="385" r:id="rId9"/>
    <p:sldId id="355" r:id="rId10"/>
    <p:sldId id="378" r:id="rId11"/>
    <p:sldId id="371"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C959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42" autoAdjust="0"/>
    <p:restoredTop sz="96114" autoAdjust="0"/>
  </p:normalViewPr>
  <p:slideViewPr>
    <p:cSldViewPr snapToGrid="0" snapToObjects="1">
      <p:cViewPr varScale="1">
        <p:scale>
          <a:sx n="145" d="100"/>
          <a:sy n="145" d="100"/>
        </p:scale>
        <p:origin x="296" y="192"/>
      </p:cViewPr>
      <p:guideLst>
        <p:guide orient="horz" pos="2160"/>
        <p:guide pos="2880"/>
      </p:guideLst>
    </p:cSldViewPr>
  </p:slideViewPr>
  <p:notesTextViewPr>
    <p:cViewPr>
      <p:scale>
        <a:sx n="100" d="100"/>
        <a:sy n="100" d="100"/>
      </p:scale>
      <p:origin x="0" y="0"/>
    </p:cViewPr>
  </p:notesTextViewPr>
  <p:sorterViewPr>
    <p:cViewPr>
      <p:scale>
        <a:sx n="158" d="100"/>
        <a:sy n="158" d="100"/>
      </p:scale>
      <p:origin x="0" y="2729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00FA3B4-5499-9244-86B5-B0871A9DDD84}" type="datetimeFigureOut">
              <a:rPr lang="en-US" smtClean="0"/>
              <a:t>12/25/19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BEFB77E-72D5-284D-AE7A-D8D155D764C9}" type="slidenum">
              <a:rPr lang="en-US" smtClean="0"/>
              <a:t>‹#›</a:t>
            </a:fld>
            <a:endParaRPr lang="en-US"/>
          </a:p>
        </p:txBody>
      </p:sp>
    </p:spTree>
    <p:extLst>
      <p:ext uri="{BB962C8B-B14F-4D97-AF65-F5344CB8AC3E}">
        <p14:creationId xmlns:p14="http://schemas.microsoft.com/office/powerpoint/2010/main" val="359210385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D3EFF1E-85A1-6640-AFB9-C38833E80A84}" type="datetimeFigureOut">
              <a:rPr lang="en-US" smtClean="0"/>
              <a:t>12/25/19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3967457-1E83-1040-AFF7-8D09C473DBD5}" type="slidenum">
              <a:rPr lang="en-US" smtClean="0"/>
              <a:t>‹#›</a:t>
            </a:fld>
            <a:endParaRPr lang="en-US"/>
          </a:p>
        </p:txBody>
      </p:sp>
    </p:spTree>
    <p:extLst>
      <p:ext uri="{BB962C8B-B14F-4D97-AF65-F5344CB8AC3E}">
        <p14:creationId xmlns:p14="http://schemas.microsoft.com/office/powerpoint/2010/main" val="248918426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967457-1E83-1040-AFF7-8D09C473DBD5}" type="slidenum">
              <a:rPr lang="en-US" smtClean="0"/>
              <a:t>2</a:t>
            </a:fld>
            <a:endParaRPr lang="en-US"/>
          </a:p>
        </p:txBody>
      </p:sp>
    </p:spTree>
    <p:extLst>
      <p:ext uri="{BB962C8B-B14F-4D97-AF65-F5344CB8AC3E}">
        <p14:creationId xmlns:p14="http://schemas.microsoft.com/office/powerpoint/2010/main" val="11084727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967457-1E83-1040-AFF7-8D09C473DBD5}" type="slidenum">
              <a:rPr lang="en-US" smtClean="0"/>
              <a:t>4</a:t>
            </a:fld>
            <a:endParaRPr lang="en-US"/>
          </a:p>
        </p:txBody>
      </p:sp>
    </p:spTree>
    <p:extLst>
      <p:ext uri="{BB962C8B-B14F-4D97-AF65-F5344CB8AC3E}">
        <p14:creationId xmlns:p14="http://schemas.microsoft.com/office/powerpoint/2010/main" val="12763121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967457-1E83-1040-AFF7-8D09C473DBD5}" type="slidenum">
              <a:rPr lang="en-US" smtClean="0"/>
              <a:t>11</a:t>
            </a:fld>
            <a:endParaRPr lang="en-US"/>
          </a:p>
        </p:txBody>
      </p:sp>
    </p:spTree>
    <p:extLst>
      <p:ext uri="{BB962C8B-B14F-4D97-AF65-F5344CB8AC3E}">
        <p14:creationId xmlns:p14="http://schemas.microsoft.com/office/powerpoint/2010/main" val="273788416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hasCustomPrompt="1"/>
          </p:nvPr>
        </p:nvSpPr>
        <p:spPr>
          <a:xfrm>
            <a:off x="196279" y="154094"/>
            <a:ext cx="3853207" cy="1870649"/>
          </a:xfrm>
          <a:ln>
            <a:noFill/>
          </a:ln>
        </p:spPr>
        <p:txBody>
          <a:bodyPr anchor="ctr">
            <a:normAutofit/>
          </a:bodyPr>
          <a:lstStyle>
            <a:lvl1pPr algn="l">
              <a:lnSpc>
                <a:spcPct val="85000"/>
              </a:lnSpc>
              <a:defRPr sz="4000" spc="-50" baseline="0">
                <a:solidFill>
                  <a:schemeClr val="tx1">
                    <a:lumMod val="85000"/>
                    <a:lumOff val="15000"/>
                  </a:schemeClr>
                </a:solidFill>
              </a:defRPr>
            </a:lvl1pPr>
          </a:lstStyle>
          <a:p>
            <a:r>
              <a:rPr lang="en-US" dirty="0"/>
              <a:t>INTERMEDIATE PROGRAMMING LESSON</a:t>
            </a:r>
          </a:p>
        </p:txBody>
      </p:sp>
      <p:sp>
        <p:nvSpPr>
          <p:cNvPr id="3" name="Subtitle 2"/>
          <p:cNvSpPr>
            <a:spLocks noGrp="1"/>
          </p:cNvSpPr>
          <p:nvPr>
            <p:ph type="subTitle" idx="1"/>
          </p:nvPr>
        </p:nvSpPr>
        <p:spPr>
          <a:xfrm>
            <a:off x="1548051" y="3452894"/>
            <a:ext cx="6004883" cy="401411"/>
          </a:xfrm>
        </p:spPr>
        <p:txBody>
          <a:bodyPr lIns="91440" rIns="91440">
            <a:normAutofit/>
          </a:bodyPr>
          <a:lstStyle>
            <a:lvl1pPr marL="0" indent="0" algn="ctr">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p>
            <a:fld id="{A85E46C7-C04A-A34E-A0FF-9EB2E781330F}" type="datetime1">
              <a:rPr lang="en-US" smtClean="0"/>
              <a:t>12/25/19</a:t>
            </a:fld>
            <a:endParaRPr lang="en-US"/>
          </a:p>
        </p:txBody>
      </p:sp>
      <p:sp>
        <p:nvSpPr>
          <p:cNvPr id="5" name="Footer Placeholder 4"/>
          <p:cNvSpPr>
            <a:spLocks noGrp="1"/>
          </p:cNvSpPr>
          <p:nvPr>
            <p:ph type="ftr" sz="quarter" idx="11"/>
          </p:nvPr>
        </p:nvSpPr>
        <p:spPr/>
        <p:txBody>
          <a:bodyPr/>
          <a:lstStyle/>
          <a:p>
            <a:r>
              <a:rPr lang="en-US"/>
              <a:t>Copytight © 2020 EV3Lessons.com, Last edit 12/24/2019</a:t>
            </a:r>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cxnSp>
        <p:nvCxnSpPr>
          <p:cNvPr id="9" name="Straight Connector 8"/>
          <p:cNvCxnSpPr/>
          <p:nvPr/>
        </p:nvCxnSpPr>
        <p:spPr>
          <a:xfrm>
            <a:off x="905744" y="3854305"/>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9"/>
          <p:cNvSpPr/>
          <p:nvPr userDrawn="1"/>
        </p:nvSpPr>
        <p:spPr>
          <a:xfrm>
            <a:off x="0" y="6334315"/>
            <a:ext cx="4487333" cy="9238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userDrawn="1"/>
        </p:nvSpPr>
        <p:spPr>
          <a:xfrm>
            <a:off x="4487333" y="6334315"/>
            <a:ext cx="4656667" cy="9238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TextBox 7"/>
          <p:cNvSpPr txBox="1"/>
          <p:nvPr userDrawn="1"/>
        </p:nvSpPr>
        <p:spPr>
          <a:xfrm>
            <a:off x="2363695" y="3959525"/>
            <a:ext cx="4373593" cy="369332"/>
          </a:xfrm>
          <a:prstGeom prst="rect">
            <a:avLst/>
          </a:prstGeom>
          <a:noFill/>
        </p:spPr>
        <p:txBody>
          <a:bodyPr wrap="square" rtlCol="0">
            <a:spAutoFit/>
          </a:bodyPr>
          <a:lstStyle/>
          <a:p>
            <a:pPr algn="ctr"/>
            <a:r>
              <a:rPr lang="en-US" dirty="0">
                <a:latin typeface="+mj-lt"/>
              </a:rPr>
              <a:t>By</a:t>
            </a:r>
            <a:r>
              <a:rPr lang="en-US" baseline="0" dirty="0">
                <a:latin typeface="+mj-lt"/>
              </a:rPr>
              <a:t> Sanjay and Arvind Seshan</a:t>
            </a:r>
            <a:endParaRPr lang="en-US" dirty="0">
              <a:latin typeface="+mj-lt"/>
            </a:endParaRPr>
          </a:p>
        </p:txBody>
      </p:sp>
      <p:pic>
        <p:nvPicPr>
          <p:cNvPr id="13" name="Picture 12" descr="A picture containing drawing&#10;&#10;Description automatically generated">
            <a:extLst>
              <a:ext uri="{FF2B5EF4-FFF2-40B4-BE49-F238E27FC236}">
                <a16:creationId xmlns:a16="http://schemas.microsoft.com/office/drawing/2014/main" id="{8759E10C-7D23-9343-8B09-D8885935F87F}"/>
              </a:ext>
            </a:extLst>
          </p:cNvPr>
          <p:cNvPicPr>
            <a:picLocks noChangeAspect="1"/>
          </p:cNvPicPr>
          <p:nvPr userDrawn="1"/>
        </p:nvPicPr>
        <p:blipFill rotWithShape="1">
          <a:blip r:embed="rId2"/>
          <a:srcRect l="2055" t="7277" r="2818" b="5432"/>
          <a:stretch/>
        </p:blipFill>
        <p:spPr>
          <a:xfrm>
            <a:off x="4172606" y="154094"/>
            <a:ext cx="4866289" cy="1870649"/>
          </a:xfrm>
          <a:prstGeom prst="rect">
            <a:avLst/>
          </a:prstGeom>
        </p:spPr>
      </p:pic>
    </p:spTree>
    <p:extLst>
      <p:ext uri="{BB962C8B-B14F-4D97-AF65-F5344CB8AC3E}">
        <p14:creationId xmlns:p14="http://schemas.microsoft.com/office/powerpoint/2010/main" val="8385258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6F94CF-94F8-AF49-B481-1F22FA73635C}" type="datetime1">
              <a:rPr lang="en-US" smtClean="0"/>
              <a:t>12/25/19</a:t>
            </a:fld>
            <a:endParaRPr lang="en-US"/>
          </a:p>
        </p:txBody>
      </p:sp>
      <p:sp>
        <p:nvSpPr>
          <p:cNvPr id="5" name="Footer Placeholder 4"/>
          <p:cNvSpPr>
            <a:spLocks noGrp="1"/>
          </p:cNvSpPr>
          <p:nvPr>
            <p:ph type="ftr" sz="quarter" idx="11"/>
          </p:nvPr>
        </p:nvSpPr>
        <p:spPr/>
        <p:txBody>
          <a:bodyPr/>
          <a:lstStyle/>
          <a:p>
            <a:r>
              <a:rPr lang="en-US"/>
              <a:t>Copytight © 2020 EV3Lessons.com, Last edit 12/24/2019</a:t>
            </a:r>
          </a:p>
        </p:txBody>
      </p:sp>
      <p:sp>
        <p:nvSpPr>
          <p:cNvPr id="6" name="Slide Number Placeholder 5"/>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6561008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F18DF2-D82D-244E-A6F9-29FF22D7EBF8}" type="datetime1">
              <a:rPr lang="en-US" smtClean="0"/>
              <a:t>12/25/19</a:t>
            </a:fld>
            <a:endParaRPr lang="en-US"/>
          </a:p>
        </p:txBody>
      </p:sp>
      <p:sp>
        <p:nvSpPr>
          <p:cNvPr id="5" name="Footer Placeholder 4"/>
          <p:cNvSpPr>
            <a:spLocks noGrp="1"/>
          </p:cNvSpPr>
          <p:nvPr>
            <p:ph type="ftr" sz="quarter" idx="11"/>
          </p:nvPr>
        </p:nvSpPr>
        <p:spPr/>
        <p:txBody>
          <a:bodyPr/>
          <a:lstStyle/>
          <a:p>
            <a:r>
              <a:rPr lang="en-US"/>
              <a:t>Copytight © 2020 EV3Lessons.com, Last edit 12/24/2019</a:t>
            </a:r>
          </a:p>
        </p:txBody>
      </p:sp>
      <p:sp>
        <p:nvSpPr>
          <p:cNvPr id="6" name="Slide Number Placeholder 5"/>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10773552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20DA5F-469E-414D-BB49-AE0C03D06B99}" type="datetime1">
              <a:rPr lang="en-US" smtClean="0"/>
              <a:t>12/25/19</a:t>
            </a:fld>
            <a:endParaRPr lang="en-US"/>
          </a:p>
        </p:txBody>
      </p:sp>
      <p:sp>
        <p:nvSpPr>
          <p:cNvPr id="5" name="Footer Placeholder 4"/>
          <p:cNvSpPr>
            <a:spLocks noGrp="1"/>
          </p:cNvSpPr>
          <p:nvPr>
            <p:ph type="ftr" sz="quarter" idx="11"/>
          </p:nvPr>
        </p:nvSpPr>
        <p:spPr/>
        <p:txBody>
          <a:bodyPr/>
          <a:lstStyle/>
          <a:p>
            <a:r>
              <a:rPr lang="en-US"/>
              <a:t>Copytight © 2020 EV3Lessons.com, Last edit 12/24/2019</a:t>
            </a:r>
          </a:p>
        </p:txBody>
      </p:sp>
      <p:sp>
        <p:nvSpPr>
          <p:cNvPr id="6" name="Slide Number Placeholder 5"/>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1081686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D2D543-2B5B-2347-AA1D-00C3862D328E}" type="datetime1">
              <a:rPr lang="en-US" smtClean="0"/>
              <a:t>12/25/19</a:t>
            </a:fld>
            <a:endParaRPr lang="en-US"/>
          </a:p>
        </p:txBody>
      </p:sp>
      <p:sp>
        <p:nvSpPr>
          <p:cNvPr id="5" name="Footer Placeholder 4"/>
          <p:cNvSpPr>
            <a:spLocks noGrp="1"/>
          </p:cNvSpPr>
          <p:nvPr>
            <p:ph type="ftr" sz="quarter" idx="11"/>
          </p:nvPr>
        </p:nvSpPr>
        <p:spPr/>
        <p:txBody>
          <a:bodyPr/>
          <a:lstStyle/>
          <a:p>
            <a:r>
              <a:rPr lang="en-US"/>
              <a:t>Copytight © 2020 EV3Lessons.com, Last edit 12/24/2019</a:t>
            </a:r>
          </a:p>
        </p:txBody>
      </p:sp>
      <p:sp>
        <p:nvSpPr>
          <p:cNvPr id="6" name="Slide Number Placeholder 5"/>
          <p:cNvSpPr>
            <a:spLocks noGrp="1"/>
          </p:cNvSpPr>
          <p:nvPr>
            <p:ph type="sldNum" sz="quarter" idx="12"/>
          </p:nvPr>
        </p:nvSpPr>
        <p:spPr/>
        <p:txBody>
          <a:bodyPr/>
          <a:lstStyle/>
          <a:p>
            <a:fld id="{162F1D00-BD13-4404-86B0-79703945A0A7}"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8106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97D76A0-087B-FF4D-AF81-DFF606853A38}" type="datetime1">
              <a:rPr lang="en-US" smtClean="0"/>
              <a:t>12/25/19</a:t>
            </a:fld>
            <a:endParaRPr lang="en-US"/>
          </a:p>
        </p:txBody>
      </p:sp>
      <p:sp>
        <p:nvSpPr>
          <p:cNvPr id="6" name="Footer Placeholder 5"/>
          <p:cNvSpPr>
            <a:spLocks noGrp="1"/>
          </p:cNvSpPr>
          <p:nvPr>
            <p:ph type="ftr" sz="quarter" idx="11"/>
          </p:nvPr>
        </p:nvSpPr>
        <p:spPr/>
        <p:txBody>
          <a:bodyPr/>
          <a:lstStyle/>
          <a:p>
            <a:r>
              <a:rPr lang="en-US"/>
              <a:t>Copytight © 2020 EV3Lessons.com, Last edit 12/24/2019</a:t>
            </a:r>
            <a:endParaRPr lang="en-US" dirty="0"/>
          </a:p>
        </p:txBody>
      </p:sp>
      <p:sp>
        <p:nvSpPr>
          <p:cNvPr id="7" name="Slide Number Placeholder 6"/>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13919397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38800C-AD73-3949-900F-0607FA316ED2}" type="datetime1">
              <a:rPr lang="en-US" smtClean="0"/>
              <a:t>12/25/19</a:t>
            </a:fld>
            <a:endParaRPr lang="en-US"/>
          </a:p>
        </p:txBody>
      </p:sp>
      <p:sp>
        <p:nvSpPr>
          <p:cNvPr id="8" name="Footer Placeholder 7"/>
          <p:cNvSpPr>
            <a:spLocks noGrp="1"/>
          </p:cNvSpPr>
          <p:nvPr>
            <p:ph type="ftr" sz="quarter" idx="11"/>
          </p:nvPr>
        </p:nvSpPr>
        <p:spPr/>
        <p:txBody>
          <a:bodyPr/>
          <a:lstStyle/>
          <a:p>
            <a:r>
              <a:rPr lang="en-US"/>
              <a:t>Copytight © 2020 EV3Lessons.com, Last edit 12/24/2019</a:t>
            </a:r>
          </a:p>
        </p:txBody>
      </p:sp>
      <p:sp>
        <p:nvSpPr>
          <p:cNvPr id="9" name="Slide Number Placeholder 8"/>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14646703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4882693-713B-9C46-A54C-7171C88EC3FB}" type="datetime1">
              <a:rPr lang="en-US" smtClean="0"/>
              <a:t>12/25/19</a:t>
            </a:fld>
            <a:endParaRPr lang="en-US"/>
          </a:p>
        </p:txBody>
      </p:sp>
      <p:sp>
        <p:nvSpPr>
          <p:cNvPr id="4" name="Footer Placeholder 3"/>
          <p:cNvSpPr>
            <a:spLocks noGrp="1"/>
          </p:cNvSpPr>
          <p:nvPr>
            <p:ph type="ftr" sz="quarter" idx="11"/>
          </p:nvPr>
        </p:nvSpPr>
        <p:spPr/>
        <p:txBody>
          <a:bodyPr/>
          <a:lstStyle/>
          <a:p>
            <a:r>
              <a:rPr lang="en-US"/>
              <a:t>Copytight © 2020 EV3Lessons.com, Last edit 12/24/2019</a:t>
            </a:r>
          </a:p>
        </p:txBody>
      </p:sp>
      <p:sp>
        <p:nvSpPr>
          <p:cNvPr id="5" name="Slide Number Placeholder 4"/>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13335610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EAF677E-592C-334B-BBB8-0DF0D5E829EC}" type="datetime1">
              <a:rPr lang="en-US" smtClean="0"/>
              <a:t>12/25/19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Copytight © 2020 EV3Lessons.com, Last edit 12/24/2019</a:t>
            </a:r>
          </a:p>
        </p:txBody>
      </p:sp>
      <p:sp>
        <p:nvSpPr>
          <p:cNvPr id="9" name="Slide Number Placeholder 8"/>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6858161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3A034E54-7ABB-1D44-B455-311CC55CA836}" type="datetime1">
              <a:rPr lang="en-US" smtClean="0"/>
              <a:t>12/25/19</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r>
              <a:rPr lang="en-US"/>
              <a:t>Copytight © 2020 EV3Lessons.com, Last edit 12/24/2019</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F5CE407-6216-4202-80E4-A30DC2F709B2}" type="slidenum">
              <a:rPr lang="en-US" smtClean="0"/>
              <a:t>‹#›</a:t>
            </a:fld>
            <a:endParaRPr lang="en-US"/>
          </a:p>
        </p:txBody>
      </p:sp>
    </p:spTree>
    <p:extLst>
      <p:ext uri="{BB962C8B-B14F-4D97-AF65-F5344CB8AC3E}">
        <p14:creationId xmlns:p14="http://schemas.microsoft.com/office/powerpoint/2010/main" val="2725586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181C83-0C36-8746-A71E-0F8F1B4F478F}" type="datetime1">
              <a:rPr lang="en-US" smtClean="0"/>
              <a:t>12/25/19</a:t>
            </a:fld>
            <a:endParaRPr lang="en-US"/>
          </a:p>
        </p:txBody>
      </p:sp>
      <p:sp>
        <p:nvSpPr>
          <p:cNvPr id="6" name="Footer Placeholder 5"/>
          <p:cNvSpPr>
            <a:spLocks noGrp="1"/>
          </p:cNvSpPr>
          <p:nvPr>
            <p:ph type="ftr" sz="quarter" idx="11"/>
          </p:nvPr>
        </p:nvSpPr>
        <p:spPr/>
        <p:txBody>
          <a:bodyPr/>
          <a:lstStyle/>
          <a:p>
            <a:r>
              <a:rPr lang="en-US"/>
              <a:t>Copytight © 2020 EV3Lessons.com, Last edit 12/24/2019</a:t>
            </a:r>
          </a:p>
        </p:txBody>
      </p:sp>
      <p:sp>
        <p:nvSpPr>
          <p:cNvPr id="7" name="Slide Number Placeholder 6"/>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11058161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4487333" cy="9238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27874" y="287088"/>
            <a:ext cx="8596812" cy="87405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227874" y="1505616"/>
            <a:ext cx="8596811" cy="4654528"/>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9D69AEB5-D42F-4C4F-8D96-76C8AFD7D080}" type="datetime1">
              <a:rPr lang="en-US" smtClean="0"/>
              <a:t>12/25/19</a:t>
            </a:fld>
            <a:endParaRPr lang="en-US" dirty="0"/>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Copytight © 2020 EV3Lessons.com, Last edit 12/24/2019</a:t>
            </a:r>
            <a:endParaRPr lang="en-US" dirty="0"/>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4382A7F7-08BF-4252-8141-63FB96055BBB}" type="slidenum">
              <a:rPr lang="en-US" smtClean="0"/>
              <a:t>‹#›</a:t>
            </a:fld>
            <a:endParaRPr lang="en-US"/>
          </a:p>
        </p:txBody>
      </p:sp>
      <p:cxnSp>
        <p:nvCxnSpPr>
          <p:cNvPr id="10" name="Straight Connector 9"/>
          <p:cNvCxnSpPr/>
          <p:nvPr/>
        </p:nvCxnSpPr>
        <p:spPr>
          <a:xfrm flipV="1">
            <a:off x="227874" y="1335314"/>
            <a:ext cx="8596811" cy="1"/>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Rectangle 10"/>
          <p:cNvSpPr/>
          <p:nvPr userDrawn="1"/>
        </p:nvSpPr>
        <p:spPr>
          <a:xfrm>
            <a:off x="4487333" y="6334315"/>
            <a:ext cx="4656667" cy="9238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94636891"/>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INTERMEDIATE PROGRAMMING LESSON</a:t>
            </a:r>
          </a:p>
        </p:txBody>
      </p:sp>
      <p:sp>
        <p:nvSpPr>
          <p:cNvPr id="3" name="Subtitle 2"/>
          <p:cNvSpPr>
            <a:spLocks noGrp="1"/>
          </p:cNvSpPr>
          <p:nvPr>
            <p:ph type="subTitle" idx="1"/>
          </p:nvPr>
        </p:nvSpPr>
        <p:spPr/>
        <p:txBody>
          <a:bodyPr>
            <a:normAutofit lnSpcReduction="10000"/>
          </a:bodyPr>
          <a:lstStyle/>
          <a:p>
            <a:r>
              <a:rPr lang="en-US" dirty="0"/>
              <a:t>TURNING My BLOCK</a:t>
            </a:r>
          </a:p>
        </p:txBody>
      </p:sp>
      <p:pic>
        <p:nvPicPr>
          <p:cNvPr id="6" name="Picture 5" descr="A close up of a sign&#10;&#10;Description automatically generated">
            <a:extLst>
              <a:ext uri="{FF2B5EF4-FFF2-40B4-BE49-F238E27FC236}">
                <a16:creationId xmlns:a16="http://schemas.microsoft.com/office/drawing/2014/main" id="{2A8BD7D7-F8CF-4C45-BEC2-0FC64D1880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49851" y="4560307"/>
            <a:ext cx="1444298" cy="1444298"/>
          </a:xfrm>
          <a:prstGeom prst="rect">
            <a:avLst/>
          </a:prstGeom>
        </p:spPr>
      </p:pic>
    </p:spTree>
    <p:extLst>
      <p:ext uri="{BB962C8B-B14F-4D97-AF65-F5344CB8AC3E}">
        <p14:creationId xmlns:p14="http://schemas.microsoft.com/office/powerpoint/2010/main" val="6922609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Discussion</a:t>
            </a:r>
          </a:p>
        </p:txBody>
      </p:sp>
      <p:sp>
        <p:nvSpPr>
          <p:cNvPr id="3" name="Content Placeholder 2"/>
          <p:cNvSpPr>
            <a:spLocks noGrp="1"/>
          </p:cNvSpPr>
          <p:nvPr>
            <p:ph idx="1"/>
          </p:nvPr>
        </p:nvSpPr>
        <p:spPr/>
        <p:txBody>
          <a:bodyPr/>
          <a:lstStyle/>
          <a:p>
            <a:r>
              <a:rPr lang="en-US" dirty="0"/>
              <a:t>Why is a </a:t>
            </a:r>
            <a:r>
              <a:rPr lang="en-US" dirty="0" err="1"/>
              <a:t>Turn_Degree</a:t>
            </a:r>
            <a:r>
              <a:rPr lang="en-US" dirty="0"/>
              <a:t> My Block useful?</a:t>
            </a:r>
          </a:p>
          <a:p>
            <a:pPr lvl="1"/>
            <a:r>
              <a:rPr lang="en-US" dirty="0"/>
              <a:t>You can measure turns using a protractor and input this number into your turn block</a:t>
            </a:r>
          </a:p>
          <a:p>
            <a:pPr lvl="1"/>
            <a:endParaRPr lang="en-US" dirty="0"/>
          </a:p>
          <a:p>
            <a:r>
              <a:rPr lang="en-US" dirty="0"/>
              <a:t>Will changing the inputs in one copy of </a:t>
            </a:r>
            <a:r>
              <a:rPr lang="en-US" dirty="0" err="1"/>
              <a:t>Turn_Degrees</a:t>
            </a:r>
            <a:r>
              <a:rPr lang="en-US" dirty="0"/>
              <a:t> impact another copy of it?</a:t>
            </a:r>
          </a:p>
          <a:p>
            <a:pPr lvl="1"/>
            <a:r>
              <a:rPr lang="en-US" dirty="0"/>
              <a:t>No. That is exactly why a My Block is useful.  You can use the same block multiple times, each time using a different number for power and degrees (or any other parameter you set up).</a:t>
            </a:r>
          </a:p>
          <a:p>
            <a:pPr lvl="1"/>
            <a:endParaRPr lang="en-US" dirty="0"/>
          </a:p>
          <a:p>
            <a:r>
              <a:rPr lang="en-US" dirty="0"/>
              <a:t>Can you alter a My Block after it is made?</a:t>
            </a:r>
          </a:p>
          <a:p>
            <a:pPr lvl="1"/>
            <a:r>
              <a:rPr lang="en-US" dirty="0"/>
              <a:t>Right click on the My Block and click edit</a:t>
            </a:r>
          </a:p>
        </p:txBody>
      </p:sp>
      <p:sp>
        <p:nvSpPr>
          <p:cNvPr id="4" name="Footer Placeholder 3"/>
          <p:cNvSpPr>
            <a:spLocks noGrp="1"/>
          </p:cNvSpPr>
          <p:nvPr>
            <p:ph type="ftr" sz="quarter" idx="11"/>
          </p:nvPr>
        </p:nvSpPr>
        <p:spPr/>
        <p:txBody>
          <a:bodyPr/>
          <a:lstStyle/>
          <a:p>
            <a:r>
              <a:rPr lang="en-US"/>
              <a:t>Copytight © 2020 EV3Lessons.com, Last edit 12/24/2019</a:t>
            </a:r>
          </a:p>
        </p:txBody>
      </p:sp>
      <p:sp>
        <p:nvSpPr>
          <p:cNvPr id="5" name="Slide Number Placeholder 4"/>
          <p:cNvSpPr>
            <a:spLocks noGrp="1"/>
          </p:cNvSpPr>
          <p:nvPr>
            <p:ph type="sldNum" sz="quarter" idx="12"/>
          </p:nvPr>
        </p:nvSpPr>
        <p:spPr/>
        <p:txBody>
          <a:bodyPr/>
          <a:lstStyle/>
          <a:p>
            <a:fld id="{4DBC7FC8-25FB-FC45-8177-2B991DA6778C}" type="slidenum">
              <a:rPr lang="en-US" smtClean="0"/>
              <a:pPr/>
              <a:t>10</a:t>
            </a:fld>
            <a:endParaRPr lang="en-US"/>
          </a:p>
        </p:txBody>
      </p:sp>
    </p:spTree>
    <p:extLst>
      <p:ext uri="{BB962C8B-B14F-4D97-AF65-F5344CB8AC3E}">
        <p14:creationId xmlns:p14="http://schemas.microsoft.com/office/powerpoint/2010/main" val="12417217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Credits</a:t>
            </a:r>
          </a:p>
        </p:txBody>
      </p:sp>
      <p:sp>
        <p:nvSpPr>
          <p:cNvPr id="3" name="Content Placeholder 2"/>
          <p:cNvSpPr>
            <a:spLocks noGrp="1"/>
          </p:cNvSpPr>
          <p:nvPr>
            <p:ph idx="1"/>
          </p:nvPr>
        </p:nvSpPr>
        <p:spPr/>
        <p:txBody>
          <a:bodyPr/>
          <a:lstStyle/>
          <a:p>
            <a:r>
              <a:rPr lang="en-US" dirty="0"/>
              <a:t>This tutorial was created by Sanjay Seshan and Arvind Seshan</a:t>
            </a:r>
          </a:p>
          <a:p>
            <a:r>
              <a:rPr lang="en-US" dirty="0"/>
              <a:t>More lessons are available at www.ev3lessons.com</a:t>
            </a:r>
          </a:p>
        </p:txBody>
      </p:sp>
      <p:sp>
        <p:nvSpPr>
          <p:cNvPr id="4" name="Footer Placeholder 3"/>
          <p:cNvSpPr>
            <a:spLocks noGrp="1"/>
          </p:cNvSpPr>
          <p:nvPr>
            <p:ph type="ftr" sz="quarter" idx="11"/>
          </p:nvPr>
        </p:nvSpPr>
        <p:spPr/>
        <p:txBody>
          <a:bodyPr/>
          <a:lstStyle/>
          <a:p>
            <a:r>
              <a:rPr lang="en-US"/>
              <a:t>Copytight © 2020 EV3Lessons.com, Last edit 12/24/2019</a:t>
            </a:r>
            <a:endParaRPr lang="en-US" dirty="0"/>
          </a:p>
        </p:txBody>
      </p:sp>
      <p:sp>
        <p:nvSpPr>
          <p:cNvPr id="9" name="Slide Number Placeholder 8"/>
          <p:cNvSpPr>
            <a:spLocks noGrp="1"/>
          </p:cNvSpPr>
          <p:nvPr>
            <p:ph type="sldNum" sz="quarter" idx="12"/>
          </p:nvPr>
        </p:nvSpPr>
        <p:spPr/>
        <p:txBody>
          <a:bodyPr/>
          <a:lstStyle/>
          <a:p>
            <a:fld id="{4DBC7FC8-25FB-FC45-8177-2B991DA6778C}" type="slidenum">
              <a:rPr lang="en-US" smtClean="0"/>
              <a:pPr/>
              <a:t>11</a:t>
            </a:fld>
            <a:endParaRPr lang="en-US"/>
          </a:p>
        </p:txBody>
      </p:sp>
      <p:sp>
        <p:nvSpPr>
          <p:cNvPr id="6" name="Rectangle 1"/>
          <p:cNvSpPr>
            <a:spLocks noChangeArrowheads="1"/>
          </p:cNvSpPr>
          <p:nvPr/>
        </p:nvSpPr>
        <p:spPr bwMode="auto">
          <a:xfrm>
            <a:off x="457199" y="4630535"/>
            <a:ext cx="7913347" cy="923330"/>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4374B7"/>
                </a:solidFill>
                <a:effectLst/>
                <a:latin typeface="Helvetica Neue"/>
              </a:rPr>
              <a:t>                         </a:t>
            </a:r>
            <a:br>
              <a:rPr kumimoji="0" lang="en-US" altLang="en-US" sz="1600" b="0" i="0" u="none" strike="noStrike" cap="none" normalizeH="0" baseline="0" dirty="0">
                <a:ln>
                  <a:noFill/>
                </a:ln>
                <a:solidFill>
                  <a:schemeClr val="tx1"/>
                </a:solidFill>
                <a:effectLst/>
              </a:rPr>
            </a:br>
            <a:r>
              <a:rPr kumimoji="0" lang="en-US" altLang="en-US" sz="2000" b="0" i="0" u="none" strike="noStrike" cap="none" normalizeH="0" baseline="0" dirty="0">
                <a:ln>
                  <a:noFill/>
                </a:ln>
                <a:solidFill>
                  <a:srgbClr val="000000"/>
                </a:solidFill>
                <a:effectLst/>
                <a:latin typeface="Helvetica Neue"/>
              </a:rPr>
              <a:t>This work is licensed under a </a:t>
            </a:r>
            <a:r>
              <a:rPr kumimoji="0" lang="en-US" altLang="en-US" sz="2000" b="0" i="0" u="none" strike="noStrike" cap="none" normalizeH="0" baseline="0" dirty="0">
                <a:ln>
                  <a:noFill/>
                </a:ln>
                <a:solidFill>
                  <a:srgbClr val="4374B7"/>
                </a:solidFill>
                <a:effectLst/>
                <a:latin typeface="Helvetica Neue"/>
                <a:hlinkClick r:id="rId3"/>
              </a:rPr>
              <a:t>Creative Commons Attribution-</a:t>
            </a:r>
            <a:r>
              <a:rPr kumimoji="0" lang="en-US" altLang="en-US" sz="2000" b="0" i="0" u="none" strike="noStrike" cap="none" normalizeH="0" baseline="0" dirty="0" err="1">
                <a:ln>
                  <a:noFill/>
                </a:ln>
                <a:solidFill>
                  <a:srgbClr val="4374B7"/>
                </a:solidFill>
                <a:effectLst/>
                <a:latin typeface="Helvetica Neue"/>
                <a:hlinkClick r:id="rId3"/>
              </a:rPr>
              <a:t>NonCommercial</a:t>
            </a:r>
            <a:r>
              <a:rPr kumimoji="0" lang="en-US" altLang="en-US" sz="2000" b="0" i="0" u="none" strike="noStrike" cap="none" normalizeH="0" baseline="0" dirty="0">
                <a:ln>
                  <a:noFill/>
                </a:ln>
                <a:solidFill>
                  <a:srgbClr val="4374B7"/>
                </a:solidFill>
                <a:effectLst/>
                <a:latin typeface="Helvetica Neue"/>
                <a:hlinkClick r:id="rId3"/>
              </a:rPr>
              <a:t>-</a:t>
            </a:r>
            <a:r>
              <a:rPr kumimoji="0" lang="en-US" altLang="en-US" sz="2000" b="0" i="0" u="none" strike="noStrike" cap="none" normalizeH="0" baseline="0" dirty="0" err="1">
                <a:ln>
                  <a:noFill/>
                </a:ln>
                <a:solidFill>
                  <a:srgbClr val="4374B7"/>
                </a:solidFill>
                <a:effectLst/>
                <a:latin typeface="Helvetica Neue"/>
                <a:hlinkClick r:id="rId3"/>
              </a:rPr>
              <a:t>ShareAlike</a:t>
            </a:r>
            <a:r>
              <a:rPr kumimoji="0" lang="en-US" altLang="en-US" sz="2000" b="0" i="0" u="none" strike="noStrike" cap="none" normalizeH="0" baseline="0" dirty="0">
                <a:ln>
                  <a:noFill/>
                </a:ln>
                <a:solidFill>
                  <a:srgbClr val="4374B7"/>
                </a:solidFill>
                <a:effectLst/>
                <a:latin typeface="Helvetica Neue"/>
                <a:hlinkClick r:id="rId3"/>
              </a:rPr>
              <a:t> 4.0 International License</a:t>
            </a:r>
            <a:r>
              <a:rPr kumimoji="0" lang="en-US" altLang="en-US" sz="2000" b="0" i="0" u="none" strike="noStrike" cap="none" normalizeH="0" baseline="0" dirty="0">
                <a:ln>
                  <a:noFill/>
                </a:ln>
                <a:solidFill>
                  <a:srgbClr val="000000"/>
                </a:solidFill>
                <a:effectLst/>
                <a:latin typeface="Helvetica Neue"/>
              </a:rPr>
              <a:t>.</a:t>
            </a:r>
            <a:r>
              <a:rPr kumimoji="0" lang="en-US" altLang="en-US" sz="16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rgbClr val="4374B7"/>
              </a:solidFill>
              <a:effectLst/>
              <a:latin typeface="Helvetica Neue"/>
            </a:endParaRPr>
          </a:p>
        </p:txBody>
      </p:sp>
      <p:pic>
        <p:nvPicPr>
          <p:cNvPr id="2050" name="Picture 2" descr="Creative Commons License">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18595" y="3609409"/>
            <a:ext cx="2161449" cy="7614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61258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Objectives</a:t>
            </a:r>
          </a:p>
        </p:txBody>
      </p:sp>
      <p:sp>
        <p:nvSpPr>
          <p:cNvPr id="3" name="Content Placeholder 2"/>
          <p:cNvSpPr>
            <a:spLocks noGrp="1"/>
          </p:cNvSpPr>
          <p:nvPr>
            <p:ph idx="1"/>
          </p:nvPr>
        </p:nvSpPr>
        <p:spPr/>
        <p:txBody>
          <a:bodyPr/>
          <a:lstStyle/>
          <a:p>
            <a:pPr marL="457200" indent="-457200">
              <a:buFont typeface="+mj-lt"/>
              <a:buAutoNum type="arabicPeriod"/>
            </a:pPr>
            <a:r>
              <a:rPr lang="en-US" dirty="0"/>
              <a:t>Create a useful My Block</a:t>
            </a:r>
          </a:p>
          <a:p>
            <a:pPr marL="457200" indent="-457200">
              <a:buFont typeface="+mj-lt"/>
              <a:buAutoNum type="arabicPeriod"/>
            </a:pPr>
            <a:r>
              <a:rPr lang="en-US" dirty="0"/>
              <a:t>Learn to make a My Block that will take inputs based on measurements with a protractor</a:t>
            </a:r>
          </a:p>
          <a:p>
            <a:pPr marL="457200" indent="-457200">
              <a:buFont typeface="+mj-lt"/>
              <a:buAutoNum type="arabicPeriod"/>
            </a:pPr>
            <a:r>
              <a:rPr lang="en-US" dirty="0"/>
              <a:t>Make a Turning My Block</a:t>
            </a:r>
          </a:p>
          <a:p>
            <a:endParaRPr lang="en-US" dirty="0"/>
          </a:p>
          <a:p>
            <a:endParaRPr lang="en-US" dirty="0"/>
          </a:p>
          <a:p>
            <a:r>
              <a:rPr lang="en-US" dirty="0"/>
              <a:t>Prerequisites: Turning, My Blocks with Inputs and Outputs, Data Wires, Math Blocks, Port View</a:t>
            </a:r>
          </a:p>
        </p:txBody>
      </p:sp>
      <p:sp>
        <p:nvSpPr>
          <p:cNvPr id="4" name="Footer Placeholder 3"/>
          <p:cNvSpPr>
            <a:spLocks noGrp="1"/>
          </p:cNvSpPr>
          <p:nvPr>
            <p:ph type="ftr" sz="quarter" idx="11"/>
          </p:nvPr>
        </p:nvSpPr>
        <p:spPr/>
        <p:txBody>
          <a:bodyPr/>
          <a:lstStyle/>
          <a:p>
            <a:r>
              <a:rPr lang="en-US"/>
              <a:t>Copytight © 2020 EV3Lessons.com, Last edit 12/24/2019</a:t>
            </a:r>
          </a:p>
        </p:txBody>
      </p:sp>
      <p:sp>
        <p:nvSpPr>
          <p:cNvPr id="5" name="Slide Number Placeholder 4"/>
          <p:cNvSpPr>
            <a:spLocks noGrp="1"/>
          </p:cNvSpPr>
          <p:nvPr>
            <p:ph type="sldNum" sz="quarter" idx="12"/>
          </p:nvPr>
        </p:nvSpPr>
        <p:spPr/>
        <p:txBody>
          <a:bodyPr/>
          <a:lstStyle/>
          <a:p>
            <a:fld id="{4DBC7FC8-25FB-FC45-8177-2B991DA6778C}" type="slidenum">
              <a:rPr lang="en-US" smtClean="0"/>
              <a:pPr/>
              <a:t>2</a:t>
            </a:fld>
            <a:endParaRPr lang="en-US"/>
          </a:p>
        </p:txBody>
      </p:sp>
    </p:spTree>
    <p:extLst>
      <p:ext uri="{BB962C8B-B14F-4D97-AF65-F5344CB8AC3E}">
        <p14:creationId xmlns:p14="http://schemas.microsoft.com/office/powerpoint/2010/main" val="20578438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a:extLst>
              <a:ext uri="{BEBA8EAE-BF5A-486C-A8C5-ECC9F3942E4B}">
                <a14:imgProps xmlns:a14="http://schemas.microsoft.com/office/drawing/2010/main">
                  <a14:imgLayer r:embed="rId3">
                    <a14:imgEffect>
                      <a14:backgroundRemoval t="1429" b="97714" l="500" r="98833">
                        <a14:foregroundMark x1="20000" y1="59143" x2="20000" y2="59143"/>
                        <a14:foregroundMark x1="5500" y1="87429" x2="5500" y2="87429"/>
                        <a14:foregroundMark x1="4667" y1="90857" x2="4667" y2="90857"/>
                        <a14:foregroundMark x1="21333" y1="53429" x2="21333" y2="53429"/>
                        <a14:foregroundMark x1="25667" y1="43714" x2="25667" y2="43714"/>
                        <a14:foregroundMark x1="30833" y1="34857" x2="30833" y2="34857"/>
                        <a14:foregroundMark x1="36833" y1="32571" x2="36833" y2="32571"/>
                        <a14:foregroundMark x1="42500" y1="25714" x2="42500" y2="25714"/>
                        <a14:foregroundMark x1="50000" y1="25143" x2="50000" y2="25143"/>
                        <a14:foregroundMark x1="46333" y1="25143" x2="46333" y2="25143"/>
                        <a14:foregroundMark x1="52667" y1="26000" x2="52667" y2="26000"/>
                        <a14:foregroundMark x1="54167" y1="26857" x2="54167" y2="26857"/>
                        <a14:foregroundMark x1="58333" y1="29143" x2="58333" y2="29143"/>
                        <a14:foregroundMark x1="61000" y1="26000" x2="61000" y2="26000"/>
                        <a14:foregroundMark x1="64833" y1="33429" x2="64833" y2="33429"/>
                        <a14:foregroundMark x1="96500" y1="92000" x2="96500" y2="92000"/>
                      </a14:backgroundRemoval>
                    </a14:imgEffect>
                  </a14:imgLayer>
                </a14:imgProps>
              </a:ext>
            </a:extLst>
          </a:blip>
          <a:stretch>
            <a:fillRect/>
          </a:stretch>
        </p:blipFill>
        <p:spPr>
          <a:xfrm>
            <a:off x="2324609" y="1540970"/>
            <a:ext cx="1875868" cy="1094256"/>
          </a:xfrm>
          <a:prstGeom prst="rect">
            <a:avLst/>
          </a:prstGeom>
        </p:spPr>
      </p:pic>
      <p:sp>
        <p:nvSpPr>
          <p:cNvPr id="2" name="Title 1"/>
          <p:cNvSpPr>
            <a:spLocks noGrp="1"/>
          </p:cNvSpPr>
          <p:nvPr>
            <p:ph type="title"/>
          </p:nvPr>
        </p:nvSpPr>
        <p:spPr/>
        <p:txBody>
          <a:bodyPr>
            <a:normAutofit/>
          </a:bodyPr>
          <a:lstStyle/>
          <a:p>
            <a:r>
              <a:rPr lang="en-US" dirty="0"/>
              <a:t>Rotation vs. Protractor Degrees</a:t>
            </a:r>
          </a:p>
        </p:txBody>
      </p:sp>
      <p:sp>
        <p:nvSpPr>
          <p:cNvPr id="27" name="Content Placeholder 2"/>
          <p:cNvSpPr>
            <a:spLocks noGrp="1"/>
          </p:cNvSpPr>
          <p:nvPr>
            <p:ph idx="1"/>
          </p:nvPr>
        </p:nvSpPr>
        <p:spPr>
          <a:xfrm>
            <a:off x="237383" y="4273579"/>
            <a:ext cx="8242737" cy="407974"/>
          </a:xfrm>
        </p:spPr>
        <p:txBody>
          <a:bodyPr>
            <a:noAutofit/>
          </a:bodyPr>
          <a:lstStyle/>
          <a:p>
            <a:pPr marL="342900" indent="-342900">
              <a:buFont typeface="Arial" panose="020B0604020202020204" pitchFamily="34" charset="0"/>
              <a:buChar char="•"/>
            </a:pPr>
            <a:r>
              <a:rPr lang="en-US" sz="1800"/>
              <a:t>Just like Move_CM, you can also create a My Block for turns. In Move Centimeters, we had to figure out how much the robot wheels rotate for one CM.</a:t>
            </a:r>
          </a:p>
          <a:p>
            <a:pPr marL="342900" indent="-342900">
              <a:buFont typeface="Arial" panose="020B0604020202020204" pitchFamily="34" charset="0"/>
              <a:buChar char="•"/>
            </a:pPr>
            <a:r>
              <a:rPr lang="en-US" sz="1800"/>
              <a:t>To make a </a:t>
            </a:r>
            <a:r>
              <a:rPr lang="en-US" sz="1800">
                <a:cs typeface="Courier"/>
              </a:rPr>
              <a:t>Turn Degrees</a:t>
            </a:r>
            <a:r>
              <a:rPr lang="en-US" sz="1800">
                <a:latin typeface="Courier"/>
                <a:cs typeface="Courier"/>
              </a:rPr>
              <a:t> </a:t>
            </a:r>
            <a:r>
              <a:rPr lang="en-US" sz="1800"/>
              <a:t>My Block, you have to figure out how much your rotation sensor on the motor turns for one degree on a protractor. </a:t>
            </a:r>
            <a:endParaRPr lang="en-US" sz="1800" dirty="0"/>
          </a:p>
        </p:txBody>
      </p:sp>
      <p:sp>
        <p:nvSpPr>
          <p:cNvPr id="6" name="Footer Placeholder 5"/>
          <p:cNvSpPr>
            <a:spLocks noGrp="1"/>
          </p:cNvSpPr>
          <p:nvPr>
            <p:ph type="ftr" sz="quarter" idx="11"/>
          </p:nvPr>
        </p:nvSpPr>
        <p:spPr/>
        <p:txBody>
          <a:bodyPr/>
          <a:lstStyle/>
          <a:p>
            <a:r>
              <a:rPr lang="en-US"/>
              <a:t>Copytight © 2020 EV3Lessons.com, Last edit 12/24/2019</a:t>
            </a:r>
          </a:p>
        </p:txBody>
      </p:sp>
      <p:sp>
        <p:nvSpPr>
          <p:cNvPr id="7" name="Slide Number Placeholder 6"/>
          <p:cNvSpPr>
            <a:spLocks noGrp="1"/>
          </p:cNvSpPr>
          <p:nvPr>
            <p:ph type="sldNum" sz="quarter" idx="12"/>
          </p:nvPr>
        </p:nvSpPr>
        <p:spPr/>
        <p:txBody>
          <a:bodyPr/>
          <a:lstStyle/>
          <a:p>
            <a:fld id="{4DBC7FC8-25FB-FC45-8177-2B991DA6778C}" type="slidenum">
              <a:rPr lang="en-US" smtClean="0"/>
              <a:t>3</a:t>
            </a:fld>
            <a:endParaRPr lang="en-US"/>
          </a:p>
        </p:txBody>
      </p:sp>
      <p:sp>
        <p:nvSpPr>
          <p:cNvPr id="10" name="Right Arrow 9"/>
          <p:cNvSpPr/>
          <p:nvPr/>
        </p:nvSpPr>
        <p:spPr>
          <a:xfrm>
            <a:off x="1393370" y="1755311"/>
            <a:ext cx="830440" cy="598339"/>
          </a:xfrm>
          <a:prstGeom prst="rightArrow">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p:cNvSpPr txBox="1"/>
          <p:nvPr/>
        </p:nvSpPr>
        <p:spPr>
          <a:xfrm>
            <a:off x="457199" y="2743570"/>
            <a:ext cx="4098507" cy="923330"/>
          </a:xfrm>
          <a:prstGeom prst="rect">
            <a:avLst/>
          </a:prstGeom>
          <a:noFill/>
        </p:spPr>
        <p:txBody>
          <a:bodyPr wrap="square" rtlCol="0">
            <a:spAutoFit/>
          </a:bodyPr>
          <a:lstStyle/>
          <a:p>
            <a:r>
              <a:rPr lang="en-US" dirty="0"/>
              <a:t>45 degree turn by the robot in the real world can be measured with a protractor. </a:t>
            </a:r>
            <a:r>
              <a:rPr lang="en-US" b="1" dirty="0">
                <a:solidFill>
                  <a:srgbClr val="0000FF"/>
                </a:solidFill>
              </a:rPr>
              <a:t>We call this protractor degrees.</a:t>
            </a:r>
          </a:p>
        </p:txBody>
      </p:sp>
      <p:pic>
        <p:nvPicPr>
          <p:cNvPr id="13" name="Picture 12"/>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imgEffect>
                  </a14:imgLayer>
                </a14:imgProps>
              </a:ext>
            </a:extLst>
          </a:blip>
          <a:stretch>
            <a:fillRect/>
          </a:stretch>
        </p:blipFill>
        <p:spPr>
          <a:xfrm>
            <a:off x="6131177" y="1214615"/>
            <a:ext cx="1679730" cy="1679730"/>
          </a:xfrm>
          <a:prstGeom prst="rect">
            <a:avLst/>
          </a:prstGeom>
        </p:spPr>
      </p:pic>
      <p:sp>
        <p:nvSpPr>
          <p:cNvPr id="16" name="TextBox 15"/>
          <p:cNvSpPr txBox="1"/>
          <p:nvPr/>
        </p:nvSpPr>
        <p:spPr>
          <a:xfrm>
            <a:off x="5751838" y="2743570"/>
            <a:ext cx="2748935" cy="1200329"/>
          </a:xfrm>
          <a:prstGeom prst="rect">
            <a:avLst/>
          </a:prstGeom>
          <a:noFill/>
        </p:spPr>
        <p:txBody>
          <a:bodyPr wrap="square" rtlCol="0">
            <a:spAutoFit/>
          </a:bodyPr>
          <a:lstStyle/>
          <a:p>
            <a:r>
              <a:rPr lang="en-US" dirty="0"/>
              <a:t>You can use the EV3 to measure how much your wheel turns. </a:t>
            </a:r>
            <a:r>
              <a:rPr lang="en-US" b="1" dirty="0">
                <a:solidFill>
                  <a:srgbClr val="008000"/>
                </a:solidFill>
              </a:rPr>
              <a:t>We call this rotation degrees.</a:t>
            </a:r>
          </a:p>
        </p:txBody>
      </p:sp>
      <p:sp>
        <p:nvSpPr>
          <p:cNvPr id="33" name="Arc 32"/>
          <p:cNvSpPr/>
          <p:nvPr/>
        </p:nvSpPr>
        <p:spPr>
          <a:xfrm rot="900000">
            <a:off x="5596815" y="1172273"/>
            <a:ext cx="2161589" cy="1831649"/>
          </a:xfrm>
          <a:prstGeom prst="arc">
            <a:avLst>
              <a:gd name="adj1" fmla="val 18185168"/>
              <a:gd name="adj2" fmla="val 0"/>
            </a:avLst>
          </a:prstGeom>
          <a:ln w="76200" cmpd="sng">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nvGrpSpPr>
          <p:cNvPr id="9" name="Group 8"/>
          <p:cNvGrpSpPr/>
          <p:nvPr/>
        </p:nvGrpSpPr>
        <p:grpSpPr>
          <a:xfrm>
            <a:off x="482600" y="1764527"/>
            <a:ext cx="710669" cy="588090"/>
            <a:chOff x="533402" y="4477827"/>
            <a:chExt cx="710669" cy="588090"/>
          </a:xfrm>
        </p:grpSpPr>
        <p:sp>
          <p:nvSpPr>
            <p:cNvPr id="15" name="Oval 14"/>
            <p:cNvSpPr/>
            <p:nvPr/>
          </p:nvSpPr>
          <p:spPr>
            <a:xfrm>
              <a:off x="939269" y="4477827"/>
              <a:ext cx="254000" cy="1354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930272" y="4930450"/>
              <a:ext cx="254000" cy="1354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533402" y="4548480"/>
              <a:ext cx="710669" cy="41591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p:cNvGrpSpPr/>
          <p:nvPr/>
        </p:nvGrpSpPr>
        <p:grpSpPr>
          <a:xfrm rot="19139359">
            <a:off x="3041858" y="1678191"/>
            <a:ext cx="710669" cy="588090"/>
            <a:chOff x="533402" y="4477827"/>
            <a:chExt cx="710669" cy="588090"/>
          </a:xfrm>
        </p:grpSpPr>
        <p:sp>
          <p:nvSpPr>
            <p:cNvPr id="24" name="Oval 23"/>
            <p:cNvSpPr/>
            <p:nvPr/>
          </p:nvSpPr>
          <p:spPr>
            <a:xfrm>
              <a:off x="939269" y="4477827"/>
              <a:ext cx="254000" cy="1354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930272" y="4930450"/>
              <a:ext cx="254000" cy="1354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533402" y="4548480"/>
              <a:ext cx="710669" cy="41591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0657324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Turn Degrees in 3 Easy Steps</a:t>
            </a:r>
          </a:p>
        </p:txBody>
      </p:sp>
      <p:sp>
        <p:nvSpPr>
          <p:cNvPr id="3" name="Content Placeholder 2"/>
          <p:cNvSpPr>
            <a:spLocks noGrp="1"/>
          </p:cNvSpPr>
          <p:nvPr>
            <p:ph idx="1"/>
          </p:nvPr>
        </p:nvSpPr>
        <p:spPr>
          <a:xfrm>
            <a:off x="227874" y="1552353"/>
            <a:ext cx="8170168" cy="4372094"/>
          </a:xfrm>
        </p:spPr>
        <p:txBody>
          <a:bodyPr>
            <a:normAutofit/>
          </a:bodyPr>
          <a:lstStyle/>
          <a:p>
            <a:r>
              <a:rPr lang="en-US" b="1" dirty="0"/>
              <a:t>STEP 1: </a:t>
            </a:r>
            <a:r>
              <a:rPr lang="en-US" b="0" dirty="0"/>
              <a:t>How many rotation degrees does the robot turn for every 1 protractor degree?</a:t>
            </a:r>
          </a:p>
          <a:p>
            <a:endParaRPr lang="en-US" b="0" dirty="0"/>
          </a:p>
          <a:p>
            <a:r>
              <a:rPr lang="en-US" b="1" dirty="0"/>
              <a:t>STEP 2: </a:t>
            </a:r>
            <a:r>
              <a:rPr lang="en-US" dirty="0"/>
              <a:t>Create a </a:t>
            </a:r>
            <a:r>
              <a:rPr lang="en-US" dirty="0" err="1"/>
              <a:t>Turn_Degrees</a:t>
            </a:r>
            <a:r>
              <a:rPr lang="en-US" dirty="0"/>
              <a:t> My Block with 2 inputs (Degrees and % Speed)</a:t>
            </a:r>
          </a:p>
          <a:p>
            <a:endParaRPr lang="en-US" b="0" dirty="0"/>
          </a:p>
          <a:p>
            <a:r>
              <a:rPr lang="en-US" b="1" dirty="0"/>
              <a:t>STEP 3: </a:t>
            </a:r>
            <a:r>
              <a:rPr lang="en-US" dirty="0"/>
              <a:t>Define the </a:t>
            </a:r>
            <a:r>
              <a:rPr lang="en-US" dirty="0" err="1"/>
              <a:t>Turn</a:t>
            </a:r>
            <a:r>
              <a:rPr lang="en-US" b="0" dirty="0" err="1"/>
              <a:t>_Degrees</a:t>
            </a:r>
            <a:r>
              <a:rPr lang="en-US" b="0" dirty="0"/>
              <a:t> My Block</a:t>
            </a:r>
          </a:p>
        </p:txBody>
      </p:sp>
      <p:sp>
        <p:nvSpPr>
          <p:cNvPr id="4" name="Footer Placeholder 3"/>
          <p:cNvSpPr>
            <a:spLocks noGrp="1"/>
          </p:cNvSpPr>
          <p:nvPr>
            <p:ph type="ftr" sz="quarter" idx="11"/>
          </p:nvPr>
        </p:nvSpPr>
        <p:spPr/>
        <p:txBody>
          <a:bodyPr/>
          <a:lstStyle/>
          <a:p>
            <a:r>
              <a:rPr lang="en-US"/>
              <a:t>Copytight © 2020 EV3Lessons.com, Last edit 12/24/2019</a:t>
            </a:r>
          </a:p>
        </p:txBody>
      </p:sp>
      <p:sp>
        <p:nvSpPr>
          <p:cNvPr id="6" name="Slide Number Placeholder 5"/>
          <p:cNvSpPr>
            <a:spLocks noGrp="1"/>
          </p:cNvSpPr>
          <p:nvPr>
            <p:ph type="sldNum" sz="quarter" idx="12"/>
          </p:nvPr>
        </p:nvSpPr>
        <p:spPr/>
        <p:txBody>
          <a:bodyPr/>
          <a:lstStyle/>
          <a:p>
            <a:fld id="{4DBC7FC8-25FB-FC45-8177-2B991DA6778C}" type="slidenum">
              <a:rPr lang="en-US" smtClean="0"/>
              <a:t>4</a:t>
            </a:fld>
            <a:endParaRPr lang="en-US"/>
          </a:p>
        </p:txBody>
      </p:sp>
    </p:spTree>
    <p:extLst>
      <p:ext uri="{BB962C8B-B14F-4D97-AF65-F5344CB8AC3E}">
        <p14:creationId xmlns:p14="http://schemas.microsoft.com/office/powerpoint/2010/main" val="38798437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Step 1: Measuring Rotation Sensor</a:t>
            </a:r>
          </a:p>
        </p:txBody>
      </p:sp>
      <p:sp>
        <p:nvSpPr>
          <p:cNvPr id="3" name="Content Placeholder 2"/>
          <p:cNvSpPr>
            <a:spLocks noGrp="1"/>
          </p:cNvSpPr>
          <p:nvPr>
            <p:ph idx="1"/>
          </p:nvPr>
        </p:nvSpPr>
        <p:spPr/>
        <p:txBody>
          <a:bodyPr>
            <a:normAutofit/>
          </a:bodyPr>
          <a:lstStyle/>
          <a:p>
            <a:r>
              <a:rPr lang="en-US" dirty="0"/>
              <a:t>Calculate how many motor degrees are in 1 protractor degree</a:t>
            </a:r>
          </a:p>
          <a:p>
            <a:pPr lvl="1"/>
            <a:r>
              <a:rPr lang="en-US" dirty="0"/>
              <a:t>Go to Port View and pick the rotation sensor on your motor</a:t>
            </a:r>
          </a:p>
          <a:p>
            <a:pPr lvl="1"/>
            <a:r>
              <a:rPr lang="en-US" dirty="0"/>
              <a:t>Hold one wheel in place and only turn the other wheel (Pivot Turn). Turn the robot any number of degrees you choose. Make sure the wheels don’t slip when you do this.</a:t>
            </a:r>
          </a:p>
          <a:p>
            <a:pPr lvl="1"/>
            <a:r>
              <a:rPr lang="en-US" dirty="0"/>
              <a:t>Look at the Motor Degree value and divide by the number of protractor degrees you turned.</a:t>
            </a:r>
          </a:p>
          <a:p>
            <a:pPr lvl="1"/>
            <a:r>
              <a:rPr lang="en-US" dirty="0"/>
              <a:t>This is the number of rotation degrees in 1 protractor degree.</a:t>
            </a:r>
          </a:p>
          <a:p>
            <a:endParaRPr lang="en-US" dirty="0"/>
          </a:p>
          <a:p>
            <a:r>
              <a:rPr lang="en-US" dirty="0"/>
              <a:t>An example using Droid Bot </a:t>
            </a:r>
          </a:p>
          <a:p>
            <a:pPr lvl="1"/>
            <a:r>
              <a:rPr lang="en-US" dirty="0"/>
              <a:t>Robot was turned 90 protractor degrees</a:t>
            </a:r>
          </a:p>
          <a:p>
            <a:pPr lvl="1"/>
            <a:r>
              <a:rPr lang="en-US" dirty="0"/>
              <a:t>Using Port View, the motor moved 330 degrees</a:t>
            </a:r>
          </a:p>
          <a:p>
            <a:pPr lvl="1"/>
            <a:r>
              <a:rPr lang="en-US" dirty="0"/>
              <a:t>330 motor degrees/90 protractor degrees = 3.7</a:t>
            </a:r>
          </a:p>
        </p:txBody>
      </p:sp>
      <p:sp>
        <p:nvSpPr>
          <p:cNvPr id="4" name="Footer Placeholder 3"/>
          <p:cNvSpPr>
            <a:spLocks noGrp="1"/>
          </p:cNvSpPr>
          <p:nvPr>
            <p:ph type="ftr" sz="quarter" idx="11"/>
          </p:nvPr>
        </p:nvSpPr>
        <p:spPr/>
        <p:txBody>
          <a:bodyPr/>
          <a:lstStyle/>
          <a:p>
            <a:r>
              <a:rPr lang="en-US"/>
              <a:t>Copytight © 2020 EV3Lessons.com, Last edit 12/24/2019</a:t>
            </a:r>
          </a:p>
        </p:txBody>
      </p:sp>
      <p:sp>
        <p:nvSpPr>
          <p:cNvPr id="5" name="Slide Number Placeholder 4"/>
          <p:cNvSpPr>
            <a:spLocks noGrp="1"/>
          </p:cNvSpPr>
          <p:nvPr>
            <p:ph type="sldNum" sz="quarter" idx="12"/>
          </p:nvPr>
        </p:nvSpPr>
        <p:spPr/>
        <p:txBody>
          <a:bodyPr/>
          <a:lstStyle/>
          <a:p>
            <a:fld id="{4DBC7FC8-25FB-FC45-8177-2B991DA6778C}" type="slidenum">
              <a:rPr lang="en-US" smtClean="0"/>
              <a:pPr/>
              <a:t>5</a:t>
            </a:fld>
            <a:endParaRPr lang="en-US"/>
          </a:p>
        </p:txBody>
      </p:sp>
      <p:pic>
        <p:nvPicPr>
          <p:cNvPr id="10" name="Picture 9"/>
          <p:cNvPicPr>
            <a:picLocks noChangeAspect="1"/>
          </p:cNvPicPr>
          <p:nvPr/>
        </p:nvPicPr>
        <p:blipFill>
          <a:blip r:embed="rId2"/>
          <a:stretch>
            <a:fillRect/>
          </a:stretch>
        </p:blipFill>
        <p:spPr>
          <a:xfrm>
            <a:off x="6411066" y="4560926"/>
            <a:ext cx="2085975" cy="1362075"/>
          </a:xfrm>
          <a:prstGeom prst="rect">
            <a:avLst/>
          </a:prstGeom>
        </p:spPr>
      </p:pic>
    </p:spTree>
    <p:extLst>
      <p:ext uri="{BB962C8B-B14F-4D97-AF65-F5344CB8AC3E}">
        <p14:creationId xmlns:p14="http://schemas.microsoft.com/office/powerpoint/2010/main" val="1655190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7107E-B6CC-034F-8B81-6C915986656A}"/>
              </a:ext>
            </a:extLst>
          </p:cNvPr>
          <p:cNvSpPr>
            <a:spLocks noGrp="1"/>
          </p:cNvSpPr>
          <p:nvPr>
            <p:ph type="title"/>
          </p:nvPr>
        </p:nvSpPr>
        <p:spPr/>
        <p:txBody>
          <a:bodyPr>
            <a:normAutofit fontScale="90000"/>
          </a:bodyPr>
          <a:lstStyle/>
          <a:p>
            <a:r>
              <a:rPr lang="en-US" dirty="0"/>
              <a:t>Step 2: Create </a:t>
            </a:r>
            <a:r>
              <a:rPr lang="en-US" dirty="0" err="1"/>
              <a:t>Turn_Degrees</a:t>
            </a:r>
            <a:r>
              <a:rPr lang="en-US" dirty="0"/>
              <a:t> My Block</a:t>
            </a:r>
          </a:p>
        </p:txBody>
      </p:sp>
      <p:sp>
        <p:nvSpPr>
          <p:cNvPr id="4" name="Footer Placeholder 3">
            <a:extLst>
              <a:ext uri="{FF2B5EF4-FFF2-40B4-BE49-F238E27FC236}">
                <a16:creationId xmlns:a16="http://schemas.microsoft.com/office/drawing/2014/main" id="{77C4C96D-F514-0944-B516-8454B65649E8}"/>
              </a:ext>
            </a:extLst>
          </p:cNvPr>
          <p:cNvSpPr>
            <a:spLocks noGrp="1"/>
          </p:cNvSpPr>
          <p:nvPr>
            <p:ph type="ftr" sz="quarter" idx="11"/>
          </p:nvPr>
        </p:nvSpPr>
        <p:spPr/>
        <p:txBody>
          <a:bodyPr/>
          <a:lstStyle/>
          <a:p>
            <a:r>
              <a:rPr lang="en-US"/>
              <a:t>Copytight © 2020 EV3Lessons.com, Last edit 12/24/2019</a:t>
            </a:r>
          </a:p>
        </p:txBody>
      </p:sp>
      <p:sp>
        <p:nvSpPr>
          <p:cNvPr id="5" name="Slide Number Placeholder 4">
            <a:extLst>
              <a:ext uri="{FF2B5EF4-FFF2-40B4-BE49-F238E27FC236}">
                <a16:creationId xmlns:a16="http://schemas.microsoft.com/office/drawing/2014/main" id="{CD5900C9-F456-6341-88CE-1F2295907915}"/>
              </a:ext>
            </a:extLst>
          </p:cNvPr>
          <p:cNvSpPr>
            <a:spLocks noGrp="1"/>
          </p:cNvSpPr>
          <p:nvPr>
            <p:ph type="sldNum" sz="quarter" idx="12"/>
          </p:nvPr>
        </p:nvSpPr>
        <p:spPr/>
        <p:txBody>
          <a:bodyPr/>
          <a:lstStyle/>
          <a:p>
            <a:fld id="{4382A7F7-08BF-4252-8141-63FB96055BBB}" type="slidenum">
              <a:rPr lang="en-US" smtClean="0"/>
              <a:t>6</a:t>
            </a:fld>
            <a:endParaRPr lang="en-US"/>
          </a:p>
        </p:txBody>
      </p:sp>
      <p:pic>
        <p:nvPicPr>
          <p:cNvPr id="7" name="Picture 6">
            <a:extLst>
              <a:ext uri="{FF2B5EF4-FFF2-40B4-BE49-F238E27FC236}">
                <a16:creationId xmlns:a16="http://schemas.microsoft.com/office/drawing/2014/main" id="{A35666AE-27A9-6E49-A48B-D56C0AD13201}"/>
              </a:ext>
            </a:extLst>
          </p:cNvPr>
          <p:cNvPicPr>
            <a:picLocks noChangeAspect="1"/>
          </p:cNvPicPr>
          <p:nvPr/>
        </p:nvPicPr>
        <p:blipFill>
          <a:blip r:embed="rId2"/>
          <a:stretch>
            <a:fillRect/>
          </a:stretch>
        </p:blipFill>
        <p:spPr>
          <a:xfrm>
            <a:off x="786130" y="1504950"/>
            <a:ext cx="7480300" cy="3848100"/>
          </a:xfrm>
          <a:prstGeom prst="rect">
            <a:avLst/>
          </a:prstGeom>
        </p:spPr>
      </p:pic>
    </p:spTree>
    <p:extLst>
      <p:ext uri="{BB962C8B-B14F-4D97-AF65-F5344CB8AC3E}">
        <p14:creationId xmlns:p14="http://schemas.microsoft.com/office/powerpoint/2010/main" val="29364622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A260E0F6-F91C-CE47-9E7E-24C0829F48CA}"/>
              </a:ext>
            </a:extLst>
          </p:cNvPr>
          <p:cNvPicPr>
            <a:picLocks noChangeAspect="1"/>
          </p:cNvPicPr>
          <p:nvPr/>
        </p:nvPicPr>
        <p:blipFill>
          <a:blip r:embed="rId2"/>
          <a:stretch>
            <a:fillRect/>
          </a:stretch>
        </p:blipFill>
        <p:spPr>
          <a:xfrm>
            <a:off x="6339351" y="2628851"/>
            <a:ext cx="2120317" cy="945753"/>
          </a:xfrm>
          <a:prstGeom prst="rect">
            <a:avLst/>
          </a:prstGeom>
        </p:spPr>
      </p:pic>
      <p:pic>
        <p:nvPicPr>
          <p:cNvPr id="12" name="Picture 11">
            <a:extLst>
              <a:ext uri="{FF2B5EF4-FFF2-40B4-BE49-F238E27FC236}">
                <a16:creationId xmlns:a16="http://schemas.microsoft.com/office/drawing/2014/main" id="{D40DD3D6-3FD3-5B40-8B3A-2A7A6E11B515}"/>
              </a:ext>
            </a:extLst>
          </p:cNvPr>
          <p:cNvPicPr>
            <a:picLocks noChangeAspect="1"/>
          </p:cNvPicPr>
          <p:nvPr/>
        </p:nvPicPr>
        <p:blipFill rotWithShape="1">
          <a:blip r:embed="rId3"/>
          <a:srcRect l="8821" t="17107" r="4772" b="19773"/>
          <a:stretch/>
        </p:blipFill>
        <p:spPr>
          <a:xfrm>
            <a:off x="1181298" y="4491165"/>
            <a:ext cx="6244046" cy="1499010"/>
          </a:xfrm>
          <a:prstGeom prst="rect">
            <a:avLst/>
          </a:prstGeom>
        </p:spPr>
      </p:pic>
      <p:sp>
        <p:nvSpPr>
          <p:cNvPr id="2" name="Title 1">
            <a:extLst>
              <a:ext uri="{FF2B5EF4-FFF2-40B4-BE49-F238E27FC236}">
                <a16:creationId xmlns:a16="http://schemas.microsoft.com/office/drawing/2014/main" id="{5EDE2D06-0D9A-CD46-BADE-0BEF73804116}"/>
              </a:ext>
            </a:extLst>
          </p:cNvPr>
          <p:cNvSpPr>
            <a:spLocks noGrp="1"/>
          </p:cNvSpPr>
          <p:nvPr>
            <p:ph type="title"/>
          </p:nvPr>
        </p:nvSpPr>
        <p:spPr/>
        <p:txBody>
          <a:bodyPr/>
          <a:lstStyle/>
          <a:p>
            <a:r>
              <a:rPr lang="en-US" dirty="0"/>
              <a:t>Step 3: Define the My Block</a:t>
            </a:r>
          </a:p>
        </p:txBody>
      </p:sp>
      <p:sp>
        <p:nvSpPr>
          <p:cNvPr id="3" name="Content Placeholder 2">
            <a:extLst>
              <a:ext uri="{FF2B5EF4-FFF2-40B4-BE49-F238E27FC236}">
                <a16:creationId xmlns:a16="http://schemas.microsoft.com/office/drawing/2014/main" id="{7F74460D-ED73-4B4A-A235-537C2A92BD12}"/>
              </a:ext>
            </a:extLst>
          </p:cNvPr>
          <p:cNvSpPr>
            <a:spLocks noGrp="1"/>
          </p:cNvSpPr>
          <p:nvPr>
            <p:ph idx="1"/>
          </p:nvPr>
        </p:nvSpPr>
        <p:spPr>
          <a:xfrm>
            <a:off x="227874" y="1505616"/>
            <a:ext cx="8596811" cy="2783049"/>
          </a:xfrm>
        </p:spPr>
        <p:txBody>
          <a:bodyPr>
            <a:normAutofit lnSpcReduction="10000"/>
          </a:bodyPr>
          <a:lstStyle/>
          <a:p>
            <a:r>
              <a:rPr lang="en-US" dirty="0"/>
              <a:t>Use a Multiplication Math Block to Calculate the number of degrees the robot will turn in 1 protractor degree</a:t>
            </a:r>
          </a:p>
          <a:p>
            <a:pPr lvl="1"/>
            <a:r>
              <a:rPr lang="en-US" dirty="0"/>
              <a:t>Drag the Degrees input into the first parameter of the math block</a:t>
            </a:r>
          </a:p>
          <a:p>
            <a:pPr lvl="1"/>
            <a:r>
              <a:rPr lang="en-US" dirty="0"/>
              <a:t>In the second parameter of the math block, enter the number of degrees your robot turns for every protractor degree. (For </a:t>
            </a:r>
            <a:r>
              <a:rPr lang="en-US" dirty="0" err="1"/>
              <a:t>Droidbot</a:t>
            </a:r>
            <a:r>
              <a:rPr lang="en-US" dirty="0"/>
              <a:t>, this is 3.7)</a:t>
            </a:r>
          </a:p>
          <a:p>
            <a:pPr lvl="1"/>
            <a:endParaRPr lang="en-US" dirty="0"/>
          </a:p>
          <a:p>
            <a:r>
              <a:rPr lang="en-US" dirty="0"/>
              <a:t>Add a Moving Block under the define block</a:t>
            </a:r>
          </a:p>
          <a:p>
            <a:r>
              <a:rPr lang="en-US" dirty="0"/>
              <a:t>Place the Math Block in the distance parameter and the Speed input in the % Speed Parameter</a:t>
            </a:r>
          </a:p>
        </p:txBody>
      </p:sp>
      <p:sp>
        <p:nvSpPr>
          <p:cNvPr id="4" name="Footer Placeholder 3">
            <a:extLst>
              <a:ext uri="{FF2B5EF4-FFF2-40B4-BE49-F238E27FC236}">
                <a16:creationId xmlns:a16="http://schemas.microsoft.com/office/drawing/2014/main" id="{A02F23C8-ED59-9942-A54B-EBF86F18E6B1}"/>
              </a:ext>
            </a:extLst>
          </p:cNvPr>
          <p:cNvSpPr>
            <a:spLocks noGrp="1"/>
          </p:cNvSpPr>
          <p:nvPr>
            <p:ph type="ftr" sz="quarter" idx="11"/>
          </p:nvPr>
        </p:nvSpPr>
        <p:spPr/>
        <p:txBody>
          <a:bodyPr/>
          <a:lstStyle/>
          <a:p>
            <a:r>
              <a:rPr lang="en-US"/>
              <a:t>Copytight © 2020 EV3Lessons.com, Last edit 12/24/2019</a:t>
            </a:r>
          </a:p>
        </p:txBody>
      </p:sp>
      <p:sp>
        <p:nvSpPr>
          <p:cNvPr id="5" name="Slide Number Placeholder 4">
            <a:extLst>
              <a:ext uri="{FF2B5EF4-FFF2-40B4-BE49-F238E27FC236}">
                <a16:creationId xmlns:a16="http://schemas.microsoft.com/office/drawing/2014/main" id="{9379A0A6-F64A-E84D-BD0A-186B0FEB4472}"/>
              </a:ext>
            </a:extLst>
          </p:cNvPr>
          <p:cNvSpPr>
            <a:spLocks noGrp="1"/>
          </p:cNvSpPr>
          <p:nvPr>
            <p:ph type="sldNum" sz="quarter" idx="12"/>
          </p:nvPr>
        </p:nvSpPr>
        <p:spPr/>
        <p:txBody>
          <a:bodyPr/>
          <a:lstStyle/>
          <a:p>
            <a:fld id="{4382A7F7-08BF-4252-8141-63FB96055BBB}" type="slidenum">
              <a:rPr lang="en-US" smtClean="0"/>
              <a:t>7</a:t>
            </a:fld>
            <a:endParaRPr lang="en-US"/>
          </a:p>
        </p:txBody>
      </p:sp>
      <p:sp>
        <p:nvSpPr>
          <p:cNvPr id="7" name="Rectangle 6">
            <a:extLst>
              <a:ext uri="{FF2B5EF4-FFF2-40B4-BE49-F238E27FC236}">
                <a16:creationId xmlns:a16="http://schemas.microsoft.com/office/drawing/2014/main" id="{6C6BC089-6BEE-434A-8AF1-4897E6C66FBA}"/>
              </a:ext>
            </a:extLst>
          </p:cNvPr>
          <p:cNvSpPr/>
          <p:nvPr/>
        </p:nvSpPr>
        <p:spPr>
          <a:xfrm>
            <a:off x="3409406" y="5425090"/>
            <a:ext cx="1499550" cy="440134"/>
          </a:xfrm>
          <a:prstGeom prst="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03D42A0-65E0-A541-8C0F-0D5806847404}"/>
              </a:ext>
            </a:extLst>
          </p:cNvPr>
          <p:cNvSpPr/>
          <p:nvPr/>
        </p:nvSpPr>
        <p:spPr>
          <a:xfrm>
            <a:off x="5946150" y="5378535"/>
            <a:ext cx="722528" cy="533261"/>
          </a:xfrm>
          <a:prstGeom prst="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D550ECC-36F8-4F46-9024-2779366F52CE}"/>
              </a:ext>
            </a:extLst>
          </p:cNvPr>
          <p:cNvSpPr/>
          <p:nvPr/>
        </p:nvSpPr>
        <p:spPr>
          <a:xfrm>
            <a:off x="7732551" y="2889026"/>
            <a:ext cx="722528" cy="533261"/>
          </a:xfrm>
          <a:prstGeom prst="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973723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39168725-106E-784E-A967-2A79C87AB463}"/>
              </a:ext>
            </a:extLst>
          </p:cNvPr>
          <p:cNvPicPr>
            <a:picLocks noChangeAspect="1"/>
          </p:cNvPicPr>
          <p:nvPr/>
        </p:nvPicPr>
        <p:blipFill>
          <a:blip r:embed="rId2"/>
          <a:stretch>
            <a:fillRect/>
          </a:stretch>
        </p:blipFill>
        <p:spPr>
          <a:xfrm>
            <a:off x="319315" y="2920571"/>
            <a:ext cx="6701245" cy="2916489"/>
          </a:xfrm>
          <a:prstGeom prst="rect">
            <a:avLst/>
          </a:prstGeom>
        </p:spPr>
      </p:pic>
      <p:sp>
        <p:nvSpPr>
          <p:cNvPr id="2" name="Title 1">
            <a:extLst>
              <a:ext uri="{FF2B5EF4-FFF2-40B4-BE49-F238E27FC236}">
                <a16:creationId xmlns:a16="http://schemas.microsoft.com/office/drawing/2014/main" id="{805600A3-6B13-7049-818C-8F5CFA31CC0E}"/>
              </a:ext>
            </a:extLst>
          </p:cNvPr>
          <p:cNvSpPr>
            <a:spLocks noGrp="1"/>
          </p:cNvSpPr>
          <p:nvPr>
            <p:ph type="title"/>
          </p:nvPr>
        </p:nvSpPr>
        <p:spPr/>
        <p:txBody>
          <a:bodyPr/>
          <a:lstStyle/>
          <a:p>
            <a:r>
              <a:rPr lang="en-US" dirty="0"/>
              <a:t>Step 4: Use the My Block</a:t>
            </a:r>
          </a:p>
        </p:txBody>
      </p:sp>
      <p:sp>
        <p:nvSpPr>
          <p:cNvPr id="3" name="Content Placeholder 2">
            <a:extLst>
              <a:ext uri="{FF2B5EF4-FFF2-40B4-BE49-F238E27FC236}">
                <a16:creationId xmlns:a16="http://schemas.microsoft.com/office/drawing/2014/main" id="{D5545DA7-27FD-AB43-8B8C-4ABEF7DC9124}"/>
              </a:ext>
            </a:extLst>
          </p:cNvPr>
          <p:cNvSpPr>
            <a:spLocks noGrp="1"/>
          </p:cNvSpPr>
          <p:nvPr>
            <p:ph idx="1"/>
          </p:nvPr>
        </p:nvSpPr>
        <p:spPr/>
        <p:txBody>
          <a:bodyPr/>
          <a:lstStyle/>
          <a:p>
            <a:r>
              <a:rPr lang="en-US" dirty="0"/>
              <a:t>Now, when you drag the block into your programming canvas, you just need to enter the number of protractor degrees you want the robot to move and the speed it should move at.</a:t>
            </a:r>
          </a:p>
          <a:p>
            <a:r>
              <a:rPr lang="en-US" dirty="0"/>
              <a:t>In the example below, the robot will turn 90 degrees at 20% speed</a:t>
            </a:r>
          </a:p>
        </p:txBody>
      </p:sp>
      <p:sp>
        <p:nvSpPr>
          <p:cNvPr id="4" name="Footer Placeholder 3">
            <a:extLst>
              <a:ext uri="{FF2B5EF4-FFF2-40B4-BE49-F238E27FC236}">
                <a16:creationId xmlns:a16="http://schemas.microsoft.com/office/drawing/2014/main" id="{60A827E3-66CA-5646-A8CE-731CDAC889E7}"/>
              </a:ext>
            </a:extLst>
          </p:cNvPr>
          <p:cNvSpPr>
            <a:spLocks noGrp="1"/>
          </p:cNvSpPr>
          <p:nvPr>
            <p:ph type="ftr" sz="quarter" idx="11"/>
          </p:nvPr>
        </p:nvSpPr>
        <p:spPr/>
        <p:txBody>
          <a:bodyPr/>
          <a:lstStyle/>
          <a:p>
            <a:r>
              <a:rPr lang="en-US"/>
              <a:t>Copytight © 2020 EV3Lessons.com, Last edit 12/24/2019</a:t>
            </a:r>
          </a:p>
        </p:txBody>
      </p:sp>
      <p:sp>
        <p:nvSpPr>
          <p:cNvPr id="5" name="Slide Number Placeholder 4">
            <a:extLst>
              <a:ext uri="{FF2B5EF4-FFF2-40B4-BE49-F238E27FC236}">
                <a16:creationId xmlns:a16="http://schemas.microsoft.com/office/drawing/2014/main" id="{9F7D8299-9EEA-204D-A7A3-637272D5EF3B}"/>
              </a:ext>
            </a:extLst>
          </p:cNvPr>
          <p:cNvSpPr>
            <a:spLocks noGrp="1"/>
          </p:cNvSpPr>
          <p:nvPr>
            <p:ph type="sldNum" sz="quarter" idx="12"/>
          </p:nvPr>
        </p:nvSpPr>
        <p:spPr/>
        <p:txBody>
          <a:bodyPr/>
          <a:lstStyle/>
          <a:p>
            <a:fld id="{4382A7F7-08BF-4252-8141-63FB96055BBB}" type="slidenum">
              <a:rPr lang="en-US" smtClean="0"/>
              <a:t>8</a:t>
            </a:fld>
            <a:endParaRPr lang="en-US"/>
          </a:p>
        </p:txBody>
      </p:sp>
      <p:sp>
        <p:nvSpPr>
          <p:cNvPr id="7" name="Rectangle 6">
            <a:extLst>
              <a:ext uri="{FF2B5EF4-FFF2-40B4-BE49-F238E27FC236}">
                <a16:creationId xmlns:a16="http://schemas.microsoft.com/office/drawing/2014/main" id="{5979CD8D-F158-F941-9422-9625820D7941}"/>
              </a:ext>
            </a:extLst>
          </p:cNvPr>
          <p:cNvSpPr/>
          <p:nvPr/>
        </p:nvSpPr>
        <p:spPr>
          <a:xfrm>
            <a:off x="2661055" y="4444132"/>
            <a:ext cx="725536" cy="695459"/>
          </a:xfrm>
          <a:prstGeom prst="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0995D95C-06C4-7C4D-810F-89FDFC7EC6CE}"/>
              </a:ext>
            </a:extLst>
          </p:cNvPr>
          <p:cNvSpPr/>
          <p:nvPr/>
        </p:nvSpPr>
        <p:spPr>
          <a:xfrm>
            <a:off x="4458445" y="4444132"/>
            <a:ext cx="725536" cy="695459"/>
          </a:xfrm>
          <a:prstGeom prst="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160011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Reusable </a:t>
            </a:r>
            <a:r>
              <a:rPr lang="en-US" dirty="0" err="1">
                <a:latin typeface="Courier"/>
              </a:rPr>
              <a:t>Turn</a:t>
            </a:r>
            <a:r>
              <a:rPr lang="en-US" dirty="0" err="1">
                <a:latin typeface="Courier"/>
                <a:cs typeface="Courier"/>
              </a:rPr>
              <a:t>_Degrees</a:t>
            </a:r>
            <a:r>
              <a:rPr lang="en-US" dirty="0">
                <a:latin typeface="Courier"/>
                <a:cs typeface="Courier"/>
              </a:rPr>
              <a:t> </a:t>
            </a:r>
            <a:r>
              <a:rPr lang="en-US" dirty="0"/>
              <a:t>Block</a:t>
            </a:r>
          </a:p>
        </p:txBody>
      </p:sp>
      <p:sp>
        <p:nvSpPr>
          <p:cNvPr id="4" name="Footer Placeholder 3"/>
          <p:cNvSpPr>
            <a:spLocks noGrp="1"/>
          </p:cNvSpPr>
          <p:nvPr>
            <p:ph type="ftr" sz="quarter" idx="11"/>
          </p:nvPr>
        </p:nvSpPr>
        <p:spPr/>
        <p:txBody>
          <a:bodyPr/>
          <a:lstStyle/>
          <a:p>
            <a:r>
              <a:rPr lang="en-US"/>
              <a:t>Copytight © 2020 EV3Lessons.com, Last edit 12/24/2019</a:t>
            </a:r>
          </a:p>
        </p:txBody>
      </p:sp>
      <p:sp>
        <p:nvSpPr>
          <p:cNvPr id="3" name="Slide Number Placeholder 2"/>
          <p:cNvSpPr>
            <a:spLocks noGrp="1"/>
          </p:cNvSpPr>
          <p:nvPr>
            <p:ph type="sldNum" sz="quarter" idx="12"/>
          </p:nvPr>
        </p:nvSpPr>
        <p:spPr/>
        <p:txBody>
          <a:bodyPr/>
          <a:lstStyle/>
          <a:p>
            <a:fld id="{4DBC7FC8-25FB-FC45-8177-2B991DA6778C}" type="slidenum">
              <a:rPr lang="en-US" smtClean="0"/>
              <a:t>9</a:t>
            </a:fld>
            <a:endParaRPr lang="en-US"/>
          </a:p>
        </p:txBody>
      </p:sp>
      <p:sp>
        <p:nvSpPr>
          <p:cNvPr id="8" name="Content Placeholder 2">
            <a:extLst>
              <a:ext uri="{FF2B5EF4-FFF2-40B4-BE49-F238E27FC236}">
                <a16:creationId xmlns:a16="http://schemas.microsoft.com/office/drawing/2014/main" id="{F4770F23-7E4A-4B4B-B3F3-33A01D84CEFB}"/>
              </a:ext>
            </a:extLst>
          </p:cNvPr>
          <p:cNvSpPr>
            <a:spLocks noGrp="1"/>
          </p:cNvSpPr>
          <p:nvPr>
            <p:ph idx="1"/>
          </p:nvPr>
        </p:nvSpPr>
        <p:spPr>
          <a:xfrm>
            <a:off x="227875" y="1505616"/>
            <a:ext cx="2694230" cy="4654528"/>
          </a:xfrm>
        </p:spPr>
        <p:txBody>
          <a:bodyPr/>
          <a:lstStyle/>
          <a:p>
            <a:r>
              <a:rPr lang="en-US" dirty="0"/>
              <a:t>The new </a:t>
            </a:r>
            <a:r>
              <a:rPr lang="en-US" dirty="0" err="1"/>
              <a:t>Turn_Degrees</a:t>
            </a:r>
            <a:r>
              <a:rPr lang="en-US" dirty="0"/>
              <a:t> My Block can be used multiple times. </a:t>
            </a:r>
          </a:p>
          <a:p>
            <a:endParaRPr lang="en-US" dirty="0"/>
          </a:p>
          <a:p>
            <a:r>
              <a:rPr lang="en-US" dirty="0"/>
              <a:t>In this example, it is used to turn 90 degrees right and left by changing the % Speed Input.</a:t>
            </a:r>
          </a:p>
        </p:txBody>
      </p:sp>
      <p:pic>
        <p:nvPicPr>
          <p:cNvPr id="9" name="Picture 8">
            <a:extLst>
              <a:ext uri="{FF2B5EF4-FFF2-40B4-BE49-F238E27FC236}">
                <a16:creationId xmlns:a16="http://schemas.microsoft.com/office/drawing/2014/main" id="{EAA27DCE-6524-6745-8667-FE3F6D4340EE}"/>
              </a:ext>
            </a:extLst>
          </p:cNvPr>
          <p:cNvPicPr>
            <a:picLocks noChangeAspect="1"/>
          </p:cNvPicPr>
          <p:nvPr/>
        </p:nvPicPr>
        <p:blipFill>
          <a:blip r:embed="rId2"/>
          <a:stretch>
            <a:fillRect/>
          </a:stretch>
        </p:blipFill>
        <p:spPr>
          <a:xfrm>
            <a:off x="3376117" y="1505616"/>
            <a:ext cx="5448569" cy="3045901"/>
          </a:xfrm>
          <a:prstGeom prst="rect">
            <a:avLst/>
          </a:prstGeom>
        </p:spPr>
      </p:pic>
    </p:spTree>
    <p:extLst>
      <p:ext uri="{BB962C8B-B14F-4D97-AF65-F5344CB8AC3E}">
        <p14:creationId xmlns:p14="http://schemas.microsoft.com/office/powerpoint/2010/main" val="3629288973"/>
      </p:ext>
    </p:extLst>
  </p:cSld>
  <p:clrMapOvr>
    <a:masterClrMapping/>
  </p:clrMapOvr>
</p:sld>
</file>

<file path=ppt/theme/theme1.xml><?xml version="1.0" encoding="utf-8"?>
<a:theme xmlns:a="http://schemas.openxmlformats.org/drawingml/2006/main" name="Retrospec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8670</TotalTime>
  <Words>813</Words>
  <Application>Microsoft Macintosh PowerPoint</Application>
  <PresentationFormat>On-screen Show (4:3)</PresentationFormat>
  <Paragraphs>82</Paragraphs>
  <Slides>11</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Courier</vt:lpstr>
      <vt:lpstr>Helvetica Neue</vt:lpstr>
      <vt:lpstr>Retrospect</vt:lpstr>
      <vt:lpstr>INTERMEDIATE PROGRAMMING LESSON</vt:lpstr>
      <vt:lpstr>Lesson Objectives</vt:lpstr>
      <vt:lpstr>Rotation vs. Protractor Degrees</vt:lpstr>
      <vt:lpstr>Turn Degrees in 3 Easy Steps</vt:lpstr>
      <vt:lpstr>Step 1: Measuring Rotation Sensor</vt:lpstr>
      <vt:lpstr>Step 2: Create Turn_Degrees My Block</vt:lpstr>
      <vt:lpstr>Step 3: Define the My Block</vt:lpstr>
      <vt:lpstr>Step 4: Use the My Block</vt:lpstr>
      <vt:lpstr>Reusable Turn_Degrees Block</vt:lpstr>
      <vt:lpstr>Discussion</vt:lpstr>
      <vt:lpstr>Credits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INTERMEDIATE PROGRAMMING Lesson</dc:title>
  <dc:creator>Sanjay Seshan</dc:creator>
  <cp:lastModifiedBy>Srinivasan Seshan</cp:lastModifiedBy>
  <cp:revision>50</cp:revision>
  <dcterms:created xsi:type="dcterms:W3CDTF">2014-08-07T02:19:13Z</dcterms:created>
  <dcterms:modified xsi:type="dcterms:W3CDTF">2019-12-25T14:40:18Z</dcterms:modified>
</cp:coreProperties>
</file>