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1.png" ContentType="image/png"/>
  <Override PartName="/ppt/media/image9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360862E-4C57-4D7C-A518-A518BE80911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67057D3-F53C-4375-94B6-97487F52EFF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68AE676-2622-447C-85E0-9863D64A11A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E1272CA-9CDB-4988-8396-04EADA347D5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45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45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8216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45040" y="175248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32880" y="175248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45040" y="403704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32880" y="403704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4508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45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152640"/>
            <a:ext cx="824508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4508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8216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45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45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45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8216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45040" y="175248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32880" y="175248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45040" y="403704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32880" y="403704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4508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45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45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152640"/>
            <a:ext cx="824508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8216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45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45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45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8216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45040" y="175248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32880" y="175248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45040" y="403704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32880" y="403704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4508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45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152640"/>
            <a:ext cx="824508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8216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45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45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45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68216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245040" y="175248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32880" y="175248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245040" y="403704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6032880" y="403704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45080" cy="437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4508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457200" y="152640"/>
            <a:ext cx="824508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8216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45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45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45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68216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152640"/>
            <a:ext cx="824508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245040" y="175248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32880" y="175248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457200" y="403704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3245040" y="403704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6032880" y="4037040"/>
            <a:ext cx="265464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43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82160" y="403704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2160" y="1752480"/>
            <a:ext cx="402336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037040"/>
            <a:ext cx="8245080" cy="2085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8958960" y="2895480"/>
            <a:ext cx="184680" cy="3962160"/>
          </a:xfrm>
          <a:prstGeom prst="rect">
            <a:avLst/>
          </a:prstGeom>
          <a:solidFill>
            <a:srgbClr val="000000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958960" y="0"/>
            <a:ext cx="184680" cy="2895120"/>
          </a:xfrm>
          <a:prstGeom prst="rect">
            <a:avLst/>
          </a:prstGeom>
          <a:solidFill>
            <a:srgbClr val="ff0000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57200" y="6492960"/>
            <a:ext cx="4208040" cy="2818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5/25/2019)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84120" y="6341760"/>
            <a:ext cx="58788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A39F31F-445E-49FD-852E-CBA724CAC0FF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02920" y="5742000"/>
            <a:ext cx="8116920" cy="60228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60" strike="noStrike" cap="all">
                <a:solidFill>
                  <a:srgbClr val="d1282e"/>
                </a:solidFill>
                <a:latin typeface="Arial Black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2078640" y="4119840"/>
            <a:ext cx="496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By Sanjay and Arvind Seshan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" name="Picture 7" descr=""/>
          <p:cNvPicPr/>
          <p:nvPr/>
        </p:nvPicPr>
        <p:blipFill>
          <a:blip r:embed="rId2"/>
          <a:stretch/>
        </p:blipFill>
        <p:spPr>
          <a:xfrm>
            <a:off x="-143640" y="-327960"/>
            <a:ext cx="9410040" cy="373860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8958960" y="2895480"/>
            <a:ext cx="184680" cy="3962160"/>
          </a:xfrm>
          <a:prstGeom prst="rect">
            <a:avLst/>
          </a:prstGeom>
          <a:solidFill>
            <a:srgbClr val="000000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8958960" y="0"/>
            <a:ext cx="184680" cy="2895120"/>
          </a:xfrm>
          <a:prstGeom prst="rect">
            <a:avLst/>
          </a:prstGeom>
          <a:solidFill>
            <a:srgbClr val="ff0000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958960" y="2895480"/>
            <a:ext cx="184680" cy="3962160"/>
          </a:xfrm>
          <a:prstGeom prst="rect">
            <a:avLst/>
          </a:prstGeom>
          <a:solidFill>
            <a:srgbClr val="000000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8958960" y="0"/>
            <a:ext cx="184680" cy="2895120"/>
          </a:xfrm>
          <a:prstGeom prst="rect">
            <a:avLst/>
          </a:prstGeom>
          <a:solidFill>
            <a:srgbClr val="ff0000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45080" cy="437328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50D203A-3BA4-4B46-ABB1-BE0BFC3F7C59}" type="datetime1">
              <a:rPr b="0" lang="en-US" sz="1800" spc="-1" strike="noStrike">
                <a:solidFill>
                  <a:srgbClr val="000000"/>
                </a:solidFill>
                <a:latin typeface="Arial"/>
              </a:rPr>
              <a:t>02/08/2020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457200" y="6492960"/>
            <a:ext cx="3667680" cy="283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5/25/2019)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8457480" y="6376320"/>
            <a:ext cx="6267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1245D7C-C4E9-42BC-B336-336638E7F206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958960" y="2895480"/>
            <a:ext cx="184680" cy="3962160"/>
          </a:xfrm>
          <a:prstGeom prst="rect">
            <a:avLst/>
          </a:prstGeom>
          <a:solidFill>
            <a:srgbClr val="000000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8958960" y="0"/>
            <a:ext cx="184680" cy="2895120"/>
          </a:xfrm>
          <a:prstGeom prst="rect">
            <a:avLst/>
          </a:prstGeom>
          <a:solidFill>
            <a:srgbClr val="ff0000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1574640"/>
            <a:ext cx="3877200" cy="45255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1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887000" y="1574640"/>
            <a:ext cx="3815280" cy="45255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1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79"/>
              </a:spcBef>
              <a:buClr>
                <a:srgbClr val="d128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d1282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d1282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B25136E-6AF1-4B66-848F-B594219FA444}" type="datetime1">
              <a:rPr b="0" lang="en-US" sz="1800" spc="-1" strike="noStrike">
                <a:solidFill>
                  <a:srgbClr val="000000"/>
                </a:solidFill>
                <a:latin typeface="Arial"/>
              </a:rPr>
              <a:t>02/08/2020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ftr"/>
          </p:nvPr>
        </p:nvSpPr>
        <p:spPr>
          <a:xfrm>
            <a:off x="457200" y="6492960"/>
            <a:ext cx="3698640" cy="283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5/25/2019)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96" name="PlaceHolder 8"/>
          <p:cNvSpPr>
            <a:spLocks noGrp="1"/>
          </p:cNvSpPr>
          <p:nvPr>
            <p:ph type="sldNum"/>
          </p:nvPr>
        </p:nvSpPr>
        <p:spPr>
          <a:xfrm>
            <a:off x="8476920" y="6357960"/>
            <a:ext cx="66672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F3A775E-5E75-4D5B-829B-6032ED47D311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958960" y="2895480"/>
            <a:ext cx="184680" cy="3962160"/>
          </a:xfrm>
          <a:prstGeom prst="rect">
            <a:avLst/>
          </a:prstGeom>
          <a:solidFill>
            <a:srgbClr val="000000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8958960" y="0"/>
            <a:ext cx="184680" cy="2895120"/>
          </a:xfrm>
          <a:prstGeom prst="rect">
            <a:avLst/>
          </a:prstGeom>
          <a:solidFill>
            <a:srgbClr val="ff0000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PlaceHolder 3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45080" cy="437328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D04ECB2-DA38-458A-A537-1F1F8C5F51F7}" type="datetime1">
              <a:rPr b="0" lang="en-US" sz="1800" spc="-1" strike="noStrike">
                <a:solidFill>
                  <a:srgbClr val="000000"/>
                </a:solidFill>
                <a:latin typeface="Arial"/>
              </a:rPr>
              <a:t>02/08/2020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ftr"/>
          </p:nvPr>
        </p:nvSpPr>
        <p:spPr>
          <a:xfrm>
            <a:off x="457200" y="6492960"/>
            <a:ext cx="3667680" cy="283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5/25/2019)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sldNum"/>
          </p:nvPr>
        </p:nvSpPr>
        <p:spPr>
          <a:xfrm>
            <a:off x="8457480" y="6376320"/>
            <a:ext cx="6267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E6B4CB3-0C3F-4CF5-B56D-F411BAEE979F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958960" y="2895480"/>
            <a:ext cx="184680" cy="3962160"/>
          </a:xfrm>
          <a:prstGeom prst="rect">
            <a:avLst/>
          </a:prstGeom>
          <a:solidFill>
            <a:srgbClr val="000000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8958960" y="0"/>
            <a:ext cx="184680" cy="2895120"/>
          </a:xfrm>
          <a:prstGeom prst="rect">
            <a:avLst/>
          </a:prstGeom>
          <a:solidFill>
            <a:srgbClr val="ff0000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PlaceHolder 3"/>
          <p:cNvSpPr>
            <a:spLocks noGrp="1"/>
          </p:cNvSpPr>
          <p:nvPr>
            <p:ph type="title"/>
          </p:nvPr>
        </p:nvSpPr>
        <p:spPr>
          <a:xfrm>
            <a:off x="457200" y="152640"/>
            <a:ext cx="8245080" cy="13712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1574640"/>
            <a:ext cx="3877200" cy="45255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1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887000" y="1574640"/>
            <a:ext cx="3815280" cy="45255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1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79"/>
              </a:spcBef>
              <a:buClr>
                <a:srgbClr val="d128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d1282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d1282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dt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560D9D2-0D86-4F01-8487-B327C78CFDDA}" type="datetime1">
              <a:rPr b="0" lang="en-US" sz="1800" spc="-1" strike="noStrike">
                <a:solidFill>
                  <a:srgbClr val="000000"/>
                </a:solidFill>
                <a:latin typeface="Arial"/>
              </a:rPr>
              <a:t>02/08/2020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ftr"/>
          </p:nvPr>
        </p:nvSpPr>
        <p:spPr>
          <a:xfrm>
            <a:off x="457200" y="6492960"/>
            <a:ext cx="3698640" cy="283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5/25/2019)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83" name="PlaceHolder 8"/>
          <p:cNvSpPr>
            <a:spLocks noGrp="1"/>
          </p:cNvSpPr>
          <p:nvPr>
            <p:ph type="sldNum"/>
          </p:nvPr>
        </p:nvSpPr>
        <p:spPr>
          <a:xfrm>
            <a:off x="8476920" y="6357960"/>
            <a:ext cx="66672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7D9730C-7631-465E-8134-366639E18F22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creativecommons.org/licenses/by-nc-sa/4.0/" TargetMode="External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575360" y="3427200"/>
            <a:ext cx="6857640" cy="914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117" strike="noStrike">
                <a:solidFill>
                  <a:srgbClr val="d1282e"/>
                </a:solidFill>
                <a:latin typeface="Arial Black"/>
              </a:rPr>
              <a:t>Displaying Text and Graphics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502920" y="5742000"/>
            <a:ext cx="8116920" cy="602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60" strike="noStrike" cap="all">
                <a:solidFill>
                  <a:srgbClr val="d1282e"/>
                </a:solidFill>
                <a:latin typeface="Arial Black"/>
              </a:rPr>
              <a:t>BEGINNER PROGRAMMING LESSON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Picture 3" descr=""/>
          <p:cNvPicPr/>
          <p:nvPr/>
        </p:nvPicPr>
        <p:blipFill>
          <a:blip r:embed="rId1"/>
          <a:stretch/>
        </p:blipFill>
        <p:spPr>
          <a:xfrm>
            <a:off x="3711240" y="4592520"/>
            <a:ext cx="1700280" cy="1056240"/>
          </a:xfrm>
          <a:prstGeom prst="rect">
            <a:avLst/>
          </a:prstGeom>
          <a:ln>
            <a:noFill/>
          </a:ln>
        </p:spPr>
      </p:pic>
      <p:pic>
        <p:nvPicPr>
          <p:cNvPr id="229" name="Picture 4" descr=""/>
          <p:cNvPicPr/>
          <p:nvPr/>
        </p:nvPicPr>
        <p:blipFill>
          <a:blip r:embed="rId2">
            <a:biLevel thresh="50000"/>
          </a:blip>
          <a:stretch/>
        </p:blipFill>
        <p:spPr>
          <a:xfrm>
            <a:off x="1893240" y="3173400"/>
            <a:ext cx="849960" cy="84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152640"/>
            <a:ext cx="8245080" cy="76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DISPLAY.image METHOD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8476920" y="6357960"/>
            <a:ext cx="666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9FEAE69-B637-4FE6-962D-C66081F81823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457200" y="6492960"/>
            <a:ext cx="3698640" cy="28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2/8/2020)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68" name="TextShape 4"/>
          <p:cNvSpPr txBox="1"/>
          <p:nvPr/>
        </p:nvSpPr>
        <p:spPr>
          <a:xfrm>
            <a:off x="457200" y="2834640"/>
            <a:ext cx="8046720" cy="227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The display.image method is to show an image on the screen.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The coordinate of the image is located at (0, 0) of the screen.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NOTE: It is possible to show a custom image from your project folder. 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580680" y="1097280"/>
            <a:ext cx="7648920" cy="129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117360"/>
            <a:ext cx="824508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The Syntax of display.image method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8457480" y="6341040"/>
            <a:ext cx="626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D4AB089-98CB-43F3-B2A0-AC33354645F5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457200" y="6457680"/>
            <a:ext cx="3667680" cy="28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2/8/2020)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73" name="TextShape 4"/>
          <p:cNvSpPr txBox="1"/>
          <p:nvPr/>
        </p:nvSpPr>
        <p:spPr>
          <a:xfrm>
            <a:off x="1280160" y="1645920"/>
            <a:ext cx="6367320" cy="205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NimbusMonL-Bold"/>
                <a:ea typeface="NimbusMonL-Bold"/>
              </a:rPr>
              <a:t>classmethod </a:t>
            </a:r>
            <a:r>
              <a:rPr b="0" lang="en-US" sz="2000" spc="-1" strike="noStrike">
                <a:solidFill>
                  <a:srgbClr val="000000"/>
                </a:solidFill>
                <a:latin typeface="NimbusMonL-Regu"/>
                <a:ea typeface="NimbusMonL-Regu"/>
              </a:rPr>
              <a:t>display.</a:t>
            </a:r>
            <a:r>
              <a:rPr b="1" lang="en-US" sz="2000" spc="-1" strike="noStrike">
                <a:solidFill>
                  <a:srgbClr val="000000"/>
                </a:solidFill>
                <a:latin typeface="NimbusMonL-Bold"/>
                <a:ea typeface="NimbusMonL-Bold"/>
              </a:rPr>
              <a:t>image</a:t>
            </a:r>
            <a:r>
              <a:rPr b="0" lang="en-US" sz="2000" spc="-1" strike="noStrike">
                <a:solidFill>
                  <a:srgbClr val="000000"/>
                </a:solidFill>
                <a:latin typeface="NimbusMonL-Regu"/>
                <a:ea typeface="NimbusMonL-Regu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NimbusRomNo9L-ReguItal"/>
                <a:ea typeface="NimbusRomNo9L-ReguItal"/>
              </a:rPr>
              <a:t>file_name</a:t>
            </a:r>
            <a:r>
              <a:rPr b="0" lang="en-US" sz="2000" spc="-1" strike="noStrike">
                <a:solidFill>
                  <a:srgbClr val="000000"/>
                </a:solidFill>
                <a:latin typeface="NimbusMonL-Regu"/>
                <a:ea typeface="NimbusMonL-Regu"/>
              </a:rPr>
              <a:t>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NimbusRomNo9L-Regu"/>
                <a:ea typeface="NimbusRomNo9L-Regu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NimbusRomNo9L-Regu"/>
                <a:ea typeface="NimbusRomNo9L-Regu"/>
              </a:rPr>
              <a:t>Show an image file.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NimbusRomNo9L-Medi"/>
                <a:ea typeface="NimbusRomNo9L-Med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NimbusRomNo9L-Medi"/>
                <a:ea typeface="NimbusRomNo9L-Medi"/>
              </a:rPr>
              <a:t>Parameters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NimbusRomNo9L-Regu"/>
                <a:ea typeface="NimbusRomNo9L-Regu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NimbusRomNo9L-Regu"/>
                <a:ea typeface="NimbusRomNo9L-Regu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NimbusRomNo9L-Regu"/>
                <a:ea typeface="NimbusRomNo9L-Regu"/>
              </a:rPr>
              <a:t>• </a:t>
            </a:r>
            <a:r>
              <a:rPr b="1" lang="en-US" sz="2000" spc="-1" strike="noStrike">
                <a:solidFill>
                  <a:srgbClr val="000000"/>
                </a:solidFill>
                <a:latin typeface="NimbusMonL-Bold"/>
                <a:ea typeface="NimbusMonL-Bold"/>
              </a:rPr>
              <a:t>file_name </a:t>
            </a:r>
            <a:r>
              <a:rPr b="0" lang="en-US" sz="2000" spc="-1" strike="noStrike">
                <a:solidFill>
                  <a:srgbClr val="000000"/>
                </a:solidFill>
                <a:latin typeface="NimbusRomNo9L-Regu"/>
                <a:ea typeface="NimbusRomNo9L-Regu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NimbusMonL-ReguObli"/>
                <a:ea typeface="NimbusMonL-ReguObli"/>
              </a:rPr>
              <a:t>str</a:t>
            </a:r>
            <a:r>
              <a:rPr b="0" lang="en-US" sz="2000" spc="-1" strike="noStrike">
                <a:solidFill>
                  <a:srgbClr val="000000"/>
                </a:solidFill>
                <a:latin typeface="NimbusRomNo9L-Regu"/>
                <a:ea typeface="NimbusRomNo9L-Regu"/>
              </a:rPr>
              <a:t>) – An image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514440" y="1800"/>
            <a:ext cx="824760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CHALLENGE 3: Using display.image method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14440" y="1463760"/>
            <a:ext cx="82011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you display eyes on the screen while moving? Alternate eyeballs that look left and right.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8516880" y="6225480"/>
            <a:ext cx="6271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0C70CDC-2AB6-4B67-BAD8-EA4926DEBDAC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514440" y="6342120"/>
            <a:ext cx="3668760" cy="28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2/8/2020)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78" name="TextShape 5"/>
          <p:cNvSpPr txBox="1"/>
          <p:nvPr/>
        </p:nvSpPr>
        <p:spPr>
          <a:xfrm>
            <a:off x="498960" y="2425320"/>
            <a:ext cx="5444640" cy="1812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Turn the motor on.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 the display.image method.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Wait for 2 seconds.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Repeat steps 2 – 3 three times with alternating images.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Stop the motor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1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1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1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514440" y="1463760"/>
            <a:ext cx="82011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Can you display eyes on the screen while moving? Alternate eyeballs that look left and right.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0" name="TextShape 7"/>
          <p:cNvSpPr txBox="1"/>
          <p:nvPr/>
        </p:nvSpPr>
        <p:spPr>
          <a:xfrm>
            <a:off x="489600" y="4957200"/>
            <a:ext cx="6094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Feel free to have fun with the challenge and make it yours!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6368400" y="2468880"/>
            <a:ext cx="1463400" cy="100008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2"/>
          <a:stretch/>
        </p:blipFill>
        <p:spPr>
          <a:xfrm>
            <a:off x="6368400" y="3566160"/>
            <a:ext cx="1456560" cy="100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152640"/>
            <a:ext cx="824508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Solution of challenge 3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8457480" y="6376320"/>
            <a:ext cx="626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97C1887-A409-44DA-AE46-3204B5BCD12B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457200" y="6492960"/>
            <a:ext cx="3667680" cy="28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2/6/2020)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603360" y="1097280"/>
            <a:ext cx="7743960" cy="402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72680" y="152640"/>
            <a:ext cx="8245080" cy="76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Discussion guide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8492400" y="6357960"/>
            <a:ext cx="666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0EF908C-4FB8-4A00-9C0C-57F09076AD15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472680" y="6492960"/>
            <a:ext cx="3698640" cy="28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2/8/2020)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90" name="TextShape 4"/>
          <p:cNvSpPr txBox="1"/>
          <p:nvPr/>
        </p:nvSpPr>
        <p:spPr>
          <a:xfrm>
            <a:off x="990360" y="1844640"/>
            <a:ext cx="7422120" cy="1172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 might want to know the sensor value your robot is seeing.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 might have to program a robot to stop when the robot reaches a red line but it stops before.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TextShape 5"/>
          <p:cNvSpPr txBox="1"/>
          <p:nvPr/>
        </p:nvSpPr>
        <p:spPr>
          <a:xfrm>
            <a:off x="640080" y="1280160"/>
            <a:ext cx="7338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Why might you want to know how to use the display.text method?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TextShape 6"/>
          <p:cNvSpPr txBox="1"/>
          <p:nvPr/>
        </p:nvSpPr>
        <p:spPr>
          <a:xfrm>
            <a:off x="990720" y="1844640"/>
            <a:ext cx="7422120" cy="1172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 might want to know the sensor value your robot is seeing.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 might have to program a robot to stop when the robot reaches a red line but it stops before.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Shape 7"/>
          <p:cNvSpPr txBox="1"/>
          <p:nvPr/>
        </p:nvSpPr>
        <p:spPr>
          <a:xfrm>
            <a:off x="990720" y="1844640"/>
            <a:ext cx="7422120" cy="1172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 might want to know the sensor value your robot is seeing.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 might have to program a robot to stop when the robot reaches a red line but it stops before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Does the robot see the same thing you see?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 can display the value on the screen and check.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Shape 8"/>
          <p:cNvSpPr txBox="1"/>
          <p:nvPr/>
        </p:nvSpPr>
        <p:spPr>
          <a:xfrm>
            <a:off x="640080" y="3931920"/>
            <a:ext cx="6931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It’s a great debugging tool. You can learn more about debugging code in one of our intermediate lessons.</a:t>
            </a:r>
            <a:endParaRPr b="1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56760" y="439200"/>
            <a:ext cx="824508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CREDITS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457200" y="1480320"/>
            <a:ext cx="8245080" cy="4606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This tutorial was created by Sanjay Seshan and Arvind Seshan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More lessons are available at www.ev3tutorials.com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457200" y="4634280"/>
            <a:ext cx="7913160" cy="9154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This work is licensed under a </a:t>
            </a:r>
            <a:r>
              <a:rPr b="0" lang="en-US" sz="2000" spc="-1" strike="noStrike">
                <a:solidFill>
                  <a:srgbClr val="cc9900"/>
                </a:solidFill>
                <a:latin typeface="Helvetica Neue"/>
                <a:hlinkClick r:id="rId1"/>
              </a:rPr>
              <a:t>Creative Commons Attribution-</a:t>
            </a:r>
            <a:r>
              <a:rPr b="0" lang="en-US" sz="2000" spc="-1" strike="noStrike">
                <a:solidFill>
                  <a:srgbClr val="cc9900"/>
                </a:solidFill>
                <a:latin typeface="Helvetica Neue"/>
                <a:hlinkClick r:id="rId2"/>
              </a:rPr>
              <a:t>NonCommercial</a:t>
            </a:r>
            <a:r>
              <a:rPr b="0" lang="en-US" sz="2000" spc="-1" strike="noStrike">
                <a:solidFill>
                  <a:srgbClr val="cc9900"/>
                </a:solidFill>
                <a:latin typeface="Helvetica Neue"/>
                <a:hlinkClick r:id="rId3"/>
              </a:rPr>
              <a:t>-</a:t>
            </a:r>
            <a:r>
              <a:rPr b="0" lang="en-US" sz="2000" spc="-1" strike="noStrike">
                <a:solidFill>
                  <a:srgbClr val="cc9900"/>
                </a:solidFill>
                <a:latin typeface="Helvetica Neue"/>
                <a:hlinkClick r:id="rId4"/>
              </a:rPr>
              <a:t>ShareAlike</a:t>
            </a:r>
            <a:r>
              <a:rPr b="0" lang="en-US" sz="2000" spc="-1" strike="noStrike">
                <a:solidFill>
                  <a:srgbClr val="cc9900"/>
                </a:solidFill>
                <a:latin typeface="Helvetica Neue"/>
                <a:hlinkClick r:id="rId5"/>
              </a:rPr>
              <a:t> 4.0 International License</a:t>
            </a: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8" name="Picture 2" descr="Creative Commons License"/>
          <p:cNvPicPr/>
          <p:nvPr/>
        </p:nvPicPr>
        <p:blipFill>
          <a:blip r:embed="rId6"/>
          <a:stretch/>
        </p:blipFill>
        <p:spPr>
          <a:xfrm>
            <a:off x="3618720" y="3609360"/>
            <a:ext cx="2161080" cy="761040"/>
          </a:xfrm>
          <a:prstGeom prst="rect">
            <a:avLst/>
          </a:prstGeom>
          <a:ln>
            <a:noFill/>
          </a:ln>
        </p:spPr>
      </p:pic>
      <p:sp>
        <p:nvSpPr>
          <p:cNvPr id="299" name="TextShape 4"/>
          <p:cNvSpPr txBox="1"/>
          <p:nvPr/>
        </p:nvSpPr>
        <p:spPr>
          <a:xfrm>
            <a:off x="8457480" y="6376320"/>
            <a:ext cx="626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13E31B4-A391-474C-8353-D9B8742BA53C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00" name="TextShape 5"/>
          <p:cNvSpPr txBox="1"/>
          <p:nvPr/>
        </p:nvSpPr>
        <p:spPr>
          <a:xfrm>
            <a:off x="457200" y="6492960"/>
            <a:ext cx="3667680" cy="28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5/25/2019)</a:t>
            </a:r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91440"/>
            <a:ext cx="824508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Lesson Objectives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57200" y="1783440"/>
            <a:ext cx="8245080" cy="4373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Learn to use the display class to display text and graphics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Understand why the display class can be useful in programming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457200" y="6431760"/>
            <a:ext cx="3667680" cy="28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2/8/2020)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33" name="TextShape 4"/>
          <p:cNvSpPr txBox="1"/>
          <p:nvPr/>
        </p:nvSpPr>
        <p:spPr>
          <a:xfrm>
            <a:off x="8457480" y="6315120"/>
            <a:ext cx="626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7CBC234-BF82-4EC9-B68D-C61FFE6D9C5F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72680" y="152640"/>
            <a:ext cx="8245080" cy="76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DISPLAY.TEXT METHOD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8492400" y="6357960"/>
            <a:ext cx="6667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DC7CD72-A817-437F-9EA9-30F34E982F4B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472680" y="6492960"/>
            <a:ext cx="3698640" cy="28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2/8/2020)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204200" y="1239120"/>
            <a:ext cx="6583680" cy="1374840"/>
          </a:xfrm>
          <a:prstGeom prst="rect">
            <a:avLst/>
          </a:prstGeom>
          <a:ln>
            <a:noFill/>
          </a:ln>
        </p:spPr>
      </p:pic>
      <p:sp>
        <p:nvSpPr>
          <p:cNvPr id="238" name="TextShape 4"/>
          <p:cNvSpPr txBox="1"/>
          <p:nvPr/>
        </p:nvSpPr>
        <p:spPr>
          <a:xfrm>
            <a:off x="457200" y="2850480"/>
            <a:ext cx="8245080" cy="227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The display.text method is to show information on the screen.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You can control the coordinate of the text.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NOTE: The method uses only one font available and its size.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152640"/>
            <a:ext cx="824508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The coordinate of the screen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960200" y="1676880"/>
            <a:ext cx="4448160" cy="27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   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x</a:t>
            </a:r>
            <a:endParaRPr b="1" lang="en-US" sz="1600" spc="-1" strike="noStrike">
              <a:solidFill>
                <a:srgbClr val="000000"/>
              </a:solidFill>
              <a:latin typeface="Courier New"/>
              <a:ea typeface="NimbusMonL-Regu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--------------&gt;</a:t>
            </a:r>
            <a:endParaRPr b="1" lang="en-US" sz="1600" spc="-1" strike="noStrike">
              <a:solidFill>
                <a:srgbClr val="000000"/>
              </a:solidFill>
              <a:latin typeface="Courier New"/>
              <a:ea typeface="NimbusMonL-Regu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(0,0) __________________</a:t>
            </a:r>
            <a:endParaRPr b="1" lang="en-US" sz="1600" spc="-1" strike="noStrike">
              <a:solidFill>
                <a:srgbClr val="000000"/>
              </a:solidFill>
              <a:latin typeface="Courier New"/>
              <a:ea typeface="NimbusMonL-Regu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|                  |</a:t>
            </a:r>
            <a:endParaRPr b="1" lang="en-US" sz="1600" spc="-1" strike="noStrike">
              <a:solidFill>
                <a:srgbClr val="000000"/>
              </a:solidFill>
              <a:latin typeface="Courier New"/>
              <a:ea typeface="NimbusMonL-Regu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|  |                  |</a:t>
            </a:r>
            <a:endParaRPr b="1" lang="en-US" sz="1600" spc="-1" strike="noStrike">
              <a:solidFill>
                <a:srgbClr val="000000"/>
              </a:solidFill>
              <a:latin typeface="Courier New"/>
              <a:ea typeface="NimbusMonL-Regu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|  |      HELLO       |</a:t>
            </a:r>
            <a:endParaRPr b="1" lang="en-US" sz="1600" spc="-1" strike="noStrike">
              <a:solidFill>
                <a:srgbClr val="000000"/>
              </a:solidFill>
              <a:latin typeface="Courier New"/>
              <a:ea typeface="NimbusMonL-Regu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Y |  |      WORLD       |</a:t>
            </a:r>
            <a:endParaRPr b="1" lang="en-US" sz="1600" spc="-1" strike="noStrike">
              <a:solidFill>
                <a:srgbClr val="000000"/>
              </a:solidFill>
              <a:latin typeface="Courier New"/>
              <a:ea typeface="NimbusMonL-Regu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|  |                  |</a:t>
            </a:r>
            <a:endParaRPr b="1" lang="en-US" sz="1600" spc="-1" strike="noStrike">
              <a:solidFill>
                <a:srgbClr val="000000"/>
              </a:solidFill>
              <a:latin typeface="Courier New"/>
              <a:ea typeface="NimbusMonL-Regu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v  |                  |</a:t>
            </a:r>
            <a:endParaRPr b="1" lang="en-US" sz="1600" spc="-1" strike="noStrike">
              <a:solidFill>
                <a:srgbClr val="000000"/>
              </a:solidFill>
              <a:latin typeface="Courier New"/>
              <a:ea typeface="NimbusMonL-Regu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|__________________|</a:t>
            </a:r>
            <a:endParaRPr b="1" lang="en-US" sz="1600" spc="-1" strike="noStrike">
              <a:solidFill>
                <a:srgbClr val="000000"/>
              </a:solidFill>
              <a:latin typeface="Courier New"/>
              <a:ea typeface="NimbusMonL-Regu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             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NimbusMonL-Regu"/>
              </a:rPr>
              <a:t>(177,127)</a:t>
            </a:r>
            <a:endParaRPr b="1" lang="en-US" sz="1600" spc="-1" strike="noStrike">
              <a:solidFill>
                <a:srgbClr val="000000"/>
              </a:solidFill>
              <a:latin typeface="Courier New"/>
              <a:ea typeface="NimbusMonL-Regu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8457480" y="6376320"/>
            <a:ext cx="626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0BDABB6-600F-4C94-9CED-FE0C4FCC050D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42" name="TextShape 4"/>
          <p:cNvSpPr txBox="1"/>
          <p:nvPr/>
        </p:nvSpPr>
        <p:spPr>
          <a:xfrm>
            <a:off x="457200" y="6492960"/>
            <a:ext cx="3667680" cy="28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2/8/2020)</a:t>
            </a:r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152640"/>
            <a:ext cx="824508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The Syntax of display.text method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8457480" y="6376320"/>
            <a:ext cx="626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4EA0B0F-FEB9-47DC-BBB9-B0A179789D20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457200" y="6492960"/>
            <a:ext cx="3667680" cy="28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2/8/2020)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246" name="TextShape 4"/>
          <p:cNvSpPr txBox="1"/>
          <p:nvPr/>
        </p:nvSpPr>
        <p:spPr>
          <a:xfrm>
            <a:off x="1188720" y="1876680"/>
            <a:ext cx="6492240" cy="270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NimbusMonL-Bold"/>
                <a:ea typeface="NimbusMonL-Bold"/>
              </a:rPr>
              <a:t>classmethod </a:t>
            </a:r>
            <a:r>
              <a:rPr b="0" lang="en-US" sz="1800" spc="-1" strike="noStrike">
                <a:latin typeface="NimbusMonL-Regu"/>
                <a:ea typeface="NimbusMonL-Regu"/>
              </a:rPr>
              <a:t>display.</a:t>
            </a:r>
            <a:r>
              <a:rPr b="1" lang="en-US" sz="1800" spc="-1" strike="noStrike">
                <a:latin typeface="NimbusMonL-Bold"/>
                <a:ea typeface="NimbusMonL-Bold"/>
              </a:rPr>
              <a:t>text</a:t>
            </a:r>
            <a:r>
              <a:rPr b="0" lang="en-US" sz="1800" spc="-1" strike="noStrike">
                <a:latin typeface="NimbusMonL-Regu"/>
                <a:ea typeface="NimbusMonL-Regu"/>
              </a:rPr>
              <a:t>(</a:t>
            </a:r>
            <a:r>
              <a:rPr b="0" lang="en-US" sz="1800" spc="-1" strike="noStrike">
                <a:latin typeface="NimbusRomNo9L-ReguItal"/>
                <a:ea typeface="NimbusRomNo9L-ReguItal"/>
              </a:rPr>
              <a:t>text</a:t>
            </a:r>
            <a:r>
              <a:rPr b="0" lang="en-US" sz="1800" spc="-1" strike="noStrike">
                <a:latin typeface="NimbusRomNo9L-Regu"/>
                <a:ea typeface="NimbusRomNo9L-Regu"/>
              </a:rPr>
              <a:t>, </a:t>
            </a:r>
            <a:r>
              <a:rPr b="0" lang="en-US" sz="1800" spc="-1" strike="noStrike">
                <a:latin typeface="NimbusRomNo9L-ReguItal"/>
                <a:ea typeface="NimbusRomNo9L-ReguItal"/>
              </a:rPr>
              <a:t>coordinate=None</a:t>
            </a:r>
            <a:r>
              <a:rPr b="0" lang="en-US" sz="1800" spc="-1" strike="noStrike">
                <a:latin typeface="NimbusMonL-Regu"/>
                <a:ea typeface="NimbusMonL-Regu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NimbusRomNo9L-Regu"/>
                <a:ea typeface="NimbusRomNo9L-Regu"/>
              </a:rPr>
              <a:t>	</a:t>
            </a:r>
            <a:r>
              <a:rPr b="0" lang="en-US" sz="1800" spc="-1" strike="noStrike">
                <a:latin typeface="NimbusRomNo9L-Regu"/>
                <a:ea typeface="NimbusRomNo9L-Regu"/>
              </a:rPr>
              <a:t>Display text.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NimbusRomNo9L-Medi"/>
                <a:ea typeface="NimbusRomNo9L-Medi"/>
              </a:rPr>
              <a:t>	</a:t>
            </a:r>
            <a:r>
              <a:rPr b="0" lang="en-US" sz="1800" spc="-1" strike="noStrike">
                <a:latin typeface="NimbusRomNo9L-Medi"/>
                <a:ea typeface="NimbusRomNo9L-Medi"/>
              </a:rPr>
              <a:t>Parameters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NimbusRomNo9L-Regu"/>
                <a:ea typeface="NimbusRomNo9L-Regu"/>
              </a:rPr>
              <a:t>	</a:t>
            </a:r>
            <a:r>
              <a:rPr b="0" lang="en-US" sz="1800" spc="-1" strike="noStrike">
                <a:latin typeface="NimbusRomNo9L-Regu"/>
                <a:ea typeface="NimbusRomNo9L-Regu"/>
              </a:rPr>
              <a:t>	</a:t>
            </a:r>
            <a:r>
              <a:rPr b="0" lang="en-US" sz="1800" spc="-1" strike="noStrike">
                <a:latin typeface="NimbusRomNo9L-Regu"/>
                <a:ea typeface="NimbusRomNo9L-Regu"/>
              </a:rPr>
              <a:t>• </a:t>
            </a:r>
            <a:r>
              <a:rPr b="1" lang="en-US" sz="1800" spc="-1" strike="noStrike">
                <a:latin typeface="NimbusMonL-Bold"/>
                <a:ea typeface="NimbusMonL-Bold"/>
              </a:rPr>
              <a:t>text </a:t>
            </a:r>
            <a:r>
              <a:rPr b="0" lang="en-US" sz="1800" spc="-1" strike="noStrike">
                <a:latin typeface="NimbusRomNo9L-Regu"/>
                <a:ea typeface="NimbusRomNo9L-Regu"/>
              </a:rPr>
              <a:t>(</a:t>
            </a:r>
            <a:r>
              <a:rPr b="0" lang="en-US" sz="1800" spc="-1" strike="noStrike">
                <a:latin typeface="NimbusMonL-ReguObli"/>
                <a:ea typeface="NimbusMonL-ReguObli"/>
              </a:rPr>
              <a:t>str</a:t>
            </a:r>
            <a:r>
              <a:rPr b="0" lang="en-US" sz="1800" spc="-1" strike="noStrike">
                <a:latin typeface="NimbusRomNo9L-Regu"/>
                <a:ea typeface="NimbusRomNo9L-Regu"/>
              </a:rPr>
              <a:t>) – The text to display.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NimbusRomNo9L-Regu"/>
                <a:ea typeface="NimbusRomNo9L-Regu"/>
              </a:rPr>
              <a:t>	</a:t>
            </a:r>
            <a:r>
              <a:rPr b="0" lang="en-US" sz="1800" spc="-1" strike="noStrike">
                <a:latin typeface="NimbusRomNo9L-Regu"/>
                <a:ea typeface="NimbusRomNo9L-Regu"/>
              </a:rPr>
              <a:t>	</a:t>
            </a:r>
            <a:r>
              <a:rPr b="0" lang="en-US" sz="1800" spc="-1" strike="noStrike">
                <a:latin typeface="NimbusRomNo9L-Regu"/>
                <a:ea typeface="NimbusRomNo9L-Regu"/>
              </a:rPr>
              <a:t>• </a:t>
            </a:r>
            <a:r>
              <a:rPr b="1" lang="en-US" sz="1800" spc="-1" strike="noStrike">
                <a:latin typeface="NimbusMonL-Bold"/>
                <a:ea typeface="NimbusMonL-Bold"/>
              </a:rPr>
              <a:t>coordinate </a:t>
            </a:r>
            <a:r>
              <a:rPr b="0" lang="en-US" sz="1800" spc="-1" strike="noStrike">
                <a:latin typeface="NimbusRomNo9L-Regu"/>
                <a:ea typeface="NimbusRomNo9L-Regu"/>
              </a:rPr>
              <a:t>(</a:t>
            </a:r>
            <a:r>
              <a:rPr b="0" lang="en-US" sz="1800" spc="-1" strike="noStrike">
                <a:latin typeface="NimbusMonL-ReguObli"/>
                <a:ea typeface="NimbusMonL-ReguObli"/>
              </a:rPr>
              <a:t>tuple</a:t>
            </a:r>
            <a:r>
              <a:rPr b="0" lang="en-US" sz="1800" spc="-1" strike="noStrike">
                <a:latin typeface="NimbusRomNo9L-Regu"/>
                <a:ea typeface="NimbusRomNo9L-Regu"/>
              </a:rPr>
              <a:t>) – </a:t>
            </a:r>
            <a:r>
              <a:rPr b="0" lang="en-US" sz="1800" spc="-1" strike="noStrike">
                <a:latin typeface="NimbusMonL-Regu"/>
                <a:ea typeface="NimbusMonL-Regu"/>
              </a:rPr>
              <a:t>(x, y) </a:t>
            </a:r>
            <a:r>
              <a:rPr b="0" lang="en-US" sz="1800" spc="-1" strike="noStrike">
                <a:latin typeface="NimbusRomNo9L-Regu"/>
                <a:ea typeface="NimbusRomNo9L-Regu"/>
              </a:rPr>
              <a:t>coordinate tuple.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47" name="TextShape 5"/>
          <p:cNvSpPr txBox="1"/>
          <p:nvPr/>
        </p:nvSpPr>
        <p:spPr>
          <a:xfrm>
            <a:off x="2926080" y="3650400"/>
            <a:ext cx="5303520" cy="88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imbusRomNo9L-Regu"/>
                <a:ea typeface="NimbusRomNo9L-Regu"/>
              </a:rPr>
              <a:t>It is the top-left corner of the first character. If no coordinate is specified, it is printed on the next line.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152640"/>
            <a:ext cx="824508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CHALLENGE 1: Using display.text method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1614600"/>
            <a:ext cx="81986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Can you write a program to display text in the middle of the screen?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Make the display method run for 3 seconds.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Can you also move while doing this?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8457480" y="6376320"/>
            <a:ext cx="626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7A407B2-7D2B-4B26-A42E-F46838444838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51" name="TextShape 4"/>
          <p:cNvSpPr txBox="1"/>
          <p:nvPr/>
        </p:nvSpPr>
        <p:spPr>
          <a:xfrm>
            <a:off x="457200" y="6492960"/>
            <a:ext cx="3667680" cy="28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2/8/2020)</a:t>
            </a:r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152640"/>
            <a:ext cx="824508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Solution of challenge 1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457480" y="6376320"/>
            <a:ext cx="626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C1E22CB-7E31-4464-A34C-E9624652A4E3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457200" y="6492960"/>
            <a:ext cx="3667680" cy="28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edit:2/8/2020)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599400" y="1188720"/>
            <a:ext cx="7872480" cy="411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152640"/>
            <a:ext cx="824508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CHALLENGE 2: two lines of text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57200" y="1614600"/>
            <a:ext cx="8198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Now what if you want “Hello” to appear on one line and “World” to appear on the next line?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8457480" y="6376320"/>
            <a:ext cx="626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28E5874-9D3C-4976-9012-81E776B9CA29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59" name="TextShape 4"/>
          <p:cNvSpPr txBox="1"/>
          <p:nvPr/>
        </p:nvSpPr>
        <p:spPr>
          <a:xfrm>
            <a:off x="457200" y="6492960"/>
            <a:ext cx="3667680" cy="28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edit:2/8/2020)</a:t>
            </a:r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57200" y="152640"/>
            <a:ext cx="824508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Solution of challenge 2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8457480" y="6376320"/>
            <a:ext cx="626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080D68B-F409-4459-8AD6-6C48FF5CBFFE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457200" y="6492960"/>
            <a:ext cx="3667680" cy="283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© EV3Tutorials.com, 2019, (Last edit: 2/8/2020)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576720" y="1175400"/>
            <a:ext cx="7688520" cy="1842120"/>
          </a:xfrm>
          <a:prstGeom prst="rect">
            <a:avLst/>
          </a:prstGeom>
          <a:ln>
            <a:noFill/>
          </a:ln>
        </p:spPr>
      </p:pic>
      <p:sp>
        <p:nvSpPr>
          <p:cNvPr id="264" name="TextShape 4"/>
          <p:cNvSpPr txBox="1"/>
          <p:nvPr/>
        </p:nvSpPr>
        <p:spPr>
          <a:xfrm>
            <a:off x="731520" y="3566160"/>
            <a:ext cx="685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The line with “World” has no coordinate specified. Hence, it is on the next line.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2388</TotalTime>
  <Application>LibreOffice/6.4.0.3$Windows_X86_64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  <dc:description/>
  <dc:language>en-US</dc:language>
  <cp:lastModifiedBy/>
  <dcterms:modified xsi:type="dcterms:W3CDTF">2020-02-08T13:48:49Z</dcterms:modified>
  <cp:revision>63</cp:revision>
  <dc:subject/>
  <dc:title>BEGINNER PROGRAMMING LESSON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