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1"/>
  </p:notesMasterIdLst>
  <p:handoutMasterIdLst>
    <p:handoutMasterId r:id="rId12"/>
  </p:handoutMasterIdLst>
  <p:sldIdLst>
    <p:sldId id="288" r:id="rId2"/>
    <p:sldId id="283" r:id="rId3"/>
    <p:sldId id="276" r:id="rId4"/>
    <p:sldId id="285" r:id="rId5"/>
    <p:sldId id="289" r:id="rId6"/>
    <p:sldId id="292" r:id="rId7"/>
    <p:sldId id="293" r:id="rId8"/>
    <p:sldId id="284"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83" autoAdjust="0"/>
    <p:restoredTop sz="94694"/>
  </p:normalViewPr>
  <p:slideViewPr>
    <p:cSldViewPr snapToGrid="0" snapToObjects="1">
      <p:cViewPr varScale="1">
        <p:scale>
          <a:sx n="110" d="100"/>
          <a:sy n="110" d="100"/>
        </p:scale>
        <p:origin x="192" y="8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64755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35908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F980FA-70F7-D94A-AF2F-8E3C52C5808B}" type="datetime1">
              <a:rPr lang="en-US" smtClean="0"/>
              <a:t>12/27/19</a:t>
            </a:fld>
            <a:endParaRPr lang="en-US"/>
          </a:p>
        </p:txBody>
      </p:sp>
      <p:sp>
        <p:nvSpPr>
          <p:cNvPr id="5" name="Footer Placeholder 4"/>
          <p:cNvSpPr>
            <a:spLocks noGrp="1"/>
          </p:cNvSpPr>
          <p:nvPr>
            <p:ph type="ftr" sz="quarter" idx="11"/>
          </p:nvPr>
        </p:nvSpPr>
        <p:spPr/>
        <p:txBody>
          <a:bodyPr/>
          <a:lstStyle/>
          <a:p>
            <a:r>
              <a:rPr lang="sk-SK"/>
              <a:t>© 2020 EV3Lessons.com, Last edit 12/27/2019</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17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35B02E8-C4D4-CE41-9BC2-E003A92CED90}" type="datetime1">
              <a:rPr lang="en-US" smtClean="0"/>
              <a:t>12/27/19</a:t>
            </a:fld>
            <a:endParaRPr lang="en-US"/>
          </a:p>
        </p:txBody>
      </p:sp>
      <p:sp>
        <p:nvSpPr>
          <p:cNvPr id="5" name="Footer Placeholder 4"/>
          <p:cNvSpPr>
            <a:spLocks noGrp="1"/>
          </p:cNvSpPr>
          <p:nvPr>
            <p:ph type="ftr" sz="quarter" idx="11"/>
          </p:nvPr>
        </p:nvSpPr>
        <p:spPr/>
        <p:txBody>
          <a:bodyPr/>
          <a:lstStyle/>
          <a:p>
            <a:r>
              <a:rPr lang="sk-SK"/>
              <a:t>© 2020 EV3Lessons.com, Last edit 12/27/2019</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484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8A95ACEB-55D0-164D-8578-7FA225E40B37}" type="datetime1">
              <a:rPr lang="en-US" smtClean="0"/>
              <a:t>12/27/19</a:t>
            </a:fld>
            <a:endParaRPr lang="en-US" dirty="0"/>
          </a:p>
        </p:txBody>
      </p:sp>
      <p:sp>
        <p:nvSpPr>
          <p:cNvPr id="5" name="Footer Placeholder 4"/>
          <p:cNvSpPr>
            <a:spLocks noGrp="1"/>
          </p:cNvSpPr>
          <p:nvPr>
            <p:ph type="ftr" sz="quarter" idx="11"/>
          </p:nvPr>
        </p:nvSpPr>
        <p:spPr/>
        <p:txBody>
          <a:bodyPr/>
          <a:lstStyle/>
          <a:p>
            <a:r>
              <a:rPr lang="sk-SK"/>
              <a:t>© 2020 EV3Lessons.com, Last edit 12/27/2019</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95553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F60F4097-DA6F-A843-9103-155E7706F56A}" type="datetime1">
              <a:rPr lang="en-US" smtClean="0"/>
              <a:t>12/27/19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890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B945554-D3D0-2B4E-9847-37E947868E38}" type="datetime1">
              <a:rPr lang="en-US" smtClean="0"/>
              <a:t>12/27/19</a:t>
            </a:fld>
            <a:endParaRPr lang="en-US"/>
          </a:p>
        </p:txBody>
      </p:sp>
      <p:sp>
        <p:nvSpPr>
          <p:cNvPr id="8" name="Footer Placeholder 7"/>
          <p:cNvSpPr>
            <a:spLocks noGrp="1"/>
          </p:cNvSpPr>
          <p:nvPr>
            <p:ph type="ftr" sz="quarter" idx="11"/>
          </p:nvPr>
        </p:nvSpPr>
        <p:spPr/>
        <p:txBody>
          <a:bodyPr/>
          <a:lstStyle/>
          <a:p>
            <a:r>
              <a:rPr lang="sk-SK"/>
              <a:t>© 2020 EV3Lessons.com, Last edit 12/27/2019</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5598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DE70D96D-FEC7-D045-A113-E4FEE3B67A85}" type="datetime1">
              <a:rPr lang="en-US" smtClean="0"/>
              <a:t>12/27/19</a:t>
            </a:fld>
            <a:endParaRPr lang="en-US"/>
          </a:p>
        </p:txBody>
      </p:sp>
      <p:sp>
        <p:nvSpPr>
          <p:cNvPr id="4" name="Footer Placeholder 3"/>
          <p:cNvSpPr>
            <a:spLocks noGrp="1"/>
          </p:cNvSpPr>
          <p:nvPr>
            <p:ph type="ftr" sz="quarter" idx="11"/>
          </p:nvPr>
        </p:nvSpPr>
        <p:spPr/>
        <p:txBody>
          <a:bodyPr/>
          <a:lstStyle/>
          <a:p>
            <a:r>
              <a:rPr lang="sk-SK"/>
              <a:t>© 2020 EV3Lessons.com, Last edit 12/27/2019</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27777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151A683-3B02-594B-95A0-6E4895A9A33B}" type="datetime1">
              <a:rPr lang="en-US" smtClean="0"/>
              <a:t>12/27/19</a:t>
            </a:fld>
            <a:endParaRPr lang="en-US"/>
          </a:p>
        </p:txBody>
      </p:sp>
      <p:sp>
        <p:nvSpPr>
          <p:cNvPr id="5" name="Footer Placeholder 4"/>
          <p:cNvSpPr>
            <a:spLocks noGrp="1"/>
          </p:cNvSpPr>
          <p:nvPr>
            <p:ph type="ftr" sz="quarter" idx="11"/>
          </p:nvPr>
        </p:nvSpPr>
        <p:spPr/>
        <p:txBody>
          <a:bodyPr/>
          <a:lstStyle/>
          <a:p>
            <a:r>
              <a:rPr lang="sk-SK"/>
              <a:t>© 2020 EV3Lessons.com, Last edit 12/27/2019</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457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B4BB6969-4429-4A48-9DBB-58B3B0205F01}" type="datetime1">
              <a:rPr lang="en-US" smtClean="0"/>
              <a:t>12/27/19</a:t>
            </a:fld>
            <a:endParaRPr lang="en-US"/>
          </a:p>
        </p:txBody>
      </p:sp>
      <p:sp>
        <p:nvSpPr>
          <p:cNvPr id="5" name="Footer Placeholder 4"/>
          <p:cNvSpPr>
            <a:spLocks noGrp="1"/>
          </p:cNvSpPr>
          <p:nvPr>
            <p:ph type="ftr" sz="quarter" idx="11"/>
          </p:nvPr>
        </p:nvSpPr>
        <p:spPr/>
        <p:txBody>
          <a:bodyPr/>
          <a:lstStyle/>
          <a:p>
            <a:r>
              <a:rPr lang="sk-SK"/>
              <a:t>© 2020 EV3Lessons.com, Last edit 12/27/2019</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47245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82E01-782F-134C-A04F-55BA026F576D}" type="datetime1">
              <a:rPr lang="en-US" smtClean="0"/>
              <a:t>12/27/19</a:t>
            </a:fld>
            <a:endParaRPr lang="en-US" dirty="0"/>
          </a:p>
        </p:txBody>
      </p:sp>
      <p:sp>
        <p:nvSpPr>
          <p:cNvPr id="4" name="Footer Placeholder 3"/>
          <p:cNvSpPr>
            <a:spLocks noGrp="1"/>
          </p:cNvSpPr>
          <p:nvPr>
            <p:ph type="ftr" sz="quarter" idx="11"/>
          </p:nvPr>
        </p:nvSpPr>
        <p:spPr/>
        <p:txBody>
          <a:bodyPr/>
          <a:lstStyle/>
          <a:p>
            <a:r>
              <a:rPr lang="sk-SK"/>
              <a:t>© 2020 EV3Lessons.com, Last edit 12/27/2019</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4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D4B914B6-2EC6-EC4F-9E19-02D2A0EBE57F}" type="datetime1">
              <a:rPr lang="en-US" smtClean="0"/>
              <a:t>12/27/19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a:t>© 2020 EV3Lessons.com, Last edit 12/27/2019</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41836917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sldNum="0"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EV3 Classroom:</a:t>
            </a:r>
            <a:br>
              <a:rPr lang="en-US"/>
            </a:br>
            <a:r>
              <a:rPr lang="en-US"/>
              <a:t>Proportional </a:t>
            </a:r>
            <a:r>
              <a:rPr lang="en-US" dirty="0"/>
              <a:t>Control</a:t>
            </a:r>
          </a:p>
        </p:txBody>
      </p:sp>
      <p:sp>
        <p:nvSpPr>
          <p:cNvPr id="3" name="Subtitle 2"/>
          <p:cNvSpPr>
            <a:spLocks noGrp="1"/>
          </p:cNvSpPr>
          <p:nvPr>
            <p:ph type="subTitle" idx="1"/>
          </p:nvPr>
        </p:nvSpPr>
        <p:spPr/>
        <p:txBody>
          <a:bodyPr/>
          <a:lstStyle/>
          <a:p>
            <a:r>
              <a:rPr lang="en-US" dirty="0"/>
              <a:t>By Sanjay and Arvind Seshan</a:t>
            </a:r>
          </a:p>
        </p:txBody>
      </p:sp>
      <p:pic>
        <p:nvPicPr>
          <p:cNvPr id="5" name="Picture 4" descr="A close up of a sign&#10;&#10;Description automatically generated">
            <a:extLst>
              <a:ext uri="{FF2B5EF4-FFF2-40B4-BE49-F238E27FC236}">
                <a16:creationId xmlns:a16="http://schemas.microsoft.com/office/drawing/2014/main" id="{402D21F1-3922-924A-9B11-CB018B557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841FE783-E422-5545-A3AB-F3C74AC4DB2D}"/>
              </a:ext>
            </a:extLst>
          </p:cNvPr>
          <p:cNvPicPr>
            <a:picLocks noChangeAspect="1"/>
          </p:cNvPicPr>
          <p:nvPr/>
        </p:nvPicPr>
        <p:blipFill rotWithShape="1">
          <a:blip r:embed="rId3"/>
          <a:srcRect l="2055" t="7277" r="2818" b="5432"/>
          <a:stretch/>
        </p:blipFill>
        <p:spPr>
          <a:xfrm>
            <a:off x="5294149" y="268395"/>
            <a:ext cx="3603295" cy="1385142"/>
          </a:xfrm>
          <a:prstGeom prst="rect">
            <a:avLst/>
          </a:prstGeom>
        </p:spPr>
      </p:pic>
    </p:spTree>
    <p:extLst>
      <p:ext uri="{BB962C8B-B14F-4D97-AF65-F5344CB8AC3E}">
        <p14:creationId xmlns:p14="http://schemas.microsoft.com/office/powerpoint/2010/main" val="147241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Learn what proportional control means and why to use it</a:t>
            </a:r>
          </a:p>
          <a:p>
            <a:r>
              <a:rPr lang="en-US" dirty="0"/>
              <a:t>Learn to apply proportional control to the ultrasonic sensors</a:t>
            </a:r>
          </a:p>
          <a:p>
            <a:r>
              <a:rPr lang="en-US" dirty="0"/>
              <a:t>Prerequisites: Operator Blocks (Math Blocks), Ultrasonic Sensor</a:t>
            </a:r>
          </a:p>
        </p:txBody>
      </p:sp>
      <p:sp>
        <p:nvSpPr>
          <p:cNvPr id="4" name="Footer Placeholder 3"/>
          <p:cNvSpPr>
            <a:spLocks noGrp="1"/>
          </p:cNvSpPr>
          <p:nvPr>
            <p:ph type="ftr" sz="quarter" idx="11"/>
          </p:nvPr>
        </p:nvSpPr>
        <p:spPr/>
        <p:txBody>
          <a:bodyPr/>
          <a:lstStyle/>
          <a:p>
            <a:r>
              <a:rPr lang="sk-SK"/>
              <a:t>© 2020 EV3Lessons.com, Last edit 12/27/2019</a:t>
            </a:r>
            <a:endParaRPr lang="en-US"/>
          </a:p>
        </p:txBody>
      </p:sp>
      <p:sp>
        <p:nvSpPr>
          <p:cNvPr id="2" name="Title 1"/>
          <p:cNvSpPr>
            <a:spLocks noGrp="1"/>
          </p:cNvSpPr>
          <p:nvPr>
            <p:ph type="title"/>
          </p:nvPr>
        </p:nvSpPr>
        <p:spPr/>
        <p:txBody>
          <a:bodyPr/>
          <a:lstStyle/>
          <a:p>
            <a:r>
              <a:rPr lang="en-US"/>
              <a:t>Lesson Objectives</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83136"/>
            <a:ext cx="8574088" cy="3232921"/>
          </a:xfrm>
        </p:spPr>
        <p:txBody>
          <a:bodyPr>
            <a:normAutofit fontScale="77500" lnSpcReduction="20000"/>
          </a:bodyPr>
          <a:lstStyle/>
          <a:p>
            <a:r>
              <a:rPr lang="en-US" sz="2500" dirty="0"/>
              <a:t>Let’s start with a game</a:t>
            </a:r>
          </a:p>
          <a:p>
            <a:r>
              <a:rPr lang="en-US" sz="2500" dirty="0"/>
              <a:t>Imagine that you blindfold one teammate.  He or She has to get across the room as quickly as they can and stop exactly on a line drawn on the ground </a:t>
            </a:r>
          </a:p>
          <a:p>
            <a:r>
              <a:rPr lang="en-US" dirty="0"/>
              <a:t>The rest of the team has to give the commands.</a:t>
            </a:r>
          </a:p>
          <a:p>
            <a:r>
              <a:rPr lang="en-US" dirty="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a:t>You have to program the robot in the same way!</a:t>
            </a:r>
          </a:p>
        </p:txBody>
      </p:sp>
      <p:sp>
        <p:nvSpPr>
          <p:cNvPr id="4" name="Footer Placeholder 3"/>
          <p:cNvSpPr>
            <a:spLocks noGrp="1"/>
          </p:cNvSpPr>
          <p:nvPr>
            <p:ph type="ftr" sz="quarter" idx="11"/>
          </p:nvPr>
        </p:nvSpPr>
        <p:spPr/>
        <p:txBody>
          <a:bodyPr/>
          <a:lstStyle/>
          <a:p>
            <a:r>
              <a:rPr lang="sk-SK"/>
              <a:t>© 2020 EV3Lessons.com, Last edit 12/27/2019</a:t>
            </a:r>
            <a:endParaRPr lang="en-US"/>
          </a:p>
        </p:txBody>
      </p:sp>
      <p:sp>
        <p:nvSpPr>
          <p:cNvPr id="2" name="Title 1"/>
          <p:cNvSpPr>
            <a:spLocks noGrp="1"/>
          </p:cNvSpPr>
          <p:nvPr>
            <p:ph type="title"/>
          </p:nvPr>
        </p:nvSpPr>
        <p:spPr/>
        <p:txBody>
          <a:bodyPr>
            <a:normAutofit/>
          </a:bodyPr>
          <a:lstStyle/>
          <a:p>
            <a:r>
              <a:rPr lang="en-US" dirty="0"/>
              <a:t>Learn and Discuss Proportional Control</a:t>
            </a:r>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574087" cy="4307294"/>
          </a:xfrm>
        </p:spPr>
        <p:txBody>
          <a:bodyPr/>
          <a:lstStyle/>
          <a:p>
            <a:r>
              <a:rPr lang="en-US"/>
              <a:t>The Pseudocode for every proportional control program consists of two stages:</a:t>
            </a:r>
          </a:p>
          <a:p>
            <a:pPr lvl="1"/>
            <a:r>
              <a:rPr lang="en-US"/>
              <a:t>Computing an error </a:t>
            </a:r>
            <a:r>
              <a:rPr lang="en-US">
                <a:sym typeface="Wingdings"/>
              </a:rPr>
              <a:t> how far is the robot from a target</a:t>
            </a:r>
          </a:p>
          <a:p>
            <a:pPr lvl="1"/>
            <a:r>
              <a:rPr lang="en-US">
                <a:sym typeface="Wingdings"/>
              </a:rPr>
              <a:t>Making a correction  make the robot take an action that is proportional to the error (this is why it is called proportional control).  You must multiply the error by a scaling factor to determine the correction.</a:t>
            </a:r>
            <a:endParaRPr lang="en-US"/>
          </a:p>
          <a:p>
            <a:endParaRPr lang="en-US" dirty="0"/>
          </a:p>
        </p:txBody>
      </p:sp>
      <p:sp>
        <p:nvSpPr>
          <p:cNvPr id="4" name="Footer Placeholder 3"/>
          <p:cNvSpPr>
            <a:spLocks noGrp="1"/>
          </p:cNvSpPr>
          <p:nvPr>
            <p:ph type="ftr" sz="quarter" idx="11"/>
          </p:nvPr>
        </p:nvSpPr>
        <p:spPr/>
        <p:txBody>
          <a:bodyPr/>
          <a:lstStyle/>
          <a:p>
            <a:r>
              <a:rPr lang="sk-SK"/>
              <a:t>© 2020 EV3Lessons.com, Last edit 12/27/2019</a:t>
            </a:r>
            <a:endParaRPr lang="en-US"/>
          </a:p>
        </p:txBody>
      </p:sp>
      <p:sp>
        <p:nvSpPr>
          <p:cNvPr id="2" name="Title 1"/>
          <p:cNvSpPr>
            <a:spLocks noGrp="1"/>
          </p:cNvSpPr>
          <p:nvPr>
            <p:ph type="title"/>
          </p:nvPr>
        </p:nvSpPr>
        <p:spPr/>
        <p:txBody>
          <a:bodyPr/>
          <a:lstStyle/>
          <a:p>
            <a:r>
              <a:rPr lang="en-US"/>
              <a:t>What Proportional Control Looks Like</a:t>
            </a:r>
            <a:endParaRPr lang="en-US" dirty="0"/>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a:t>Compute Error</a:t>
            </a:r>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a:t>Make Correction</a:t>
            </a:r>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38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learn how to use proportional control, create a Robot Follower program</a:t>
            </a:r>
          </a:p>
          <a:p>
            <a:pPr lvl="1"/>
            <a:r>
              <a:rPr lang="en-US" dirty="0"/>
              <a:t>Use proportional control with the ultrasonic sensor to get the robot to stay 15cm away from the human at all times (even when the human moves)</a:t>
            </a:r>
          </a:p>
        </p:txBody>
      </p:sp>
      <p:sp>
        <p:nvSpPr>
          <p:cNvPr id="4" name="Footer Placeholder 3"/>
          <p:cNvSpPr>
            <a:spLocks noGrp="1"/>
          </p:cNvSpPr>
          <p:nvPr>
            <p:ph type="ftr" sz="quarter" idx="11"/>
          </p:nvPr>
        </p:nvSpPr>
        <p:spPr/>
        <p:txBody>
          <a:bodyPr/>
          <a:lstStyle/>
          <a:p>
            <a:r>
              <a:rPr lang="sk-SK"/>
              <a:t>© 2020 EV3Lessons.com, Last edit 12/27/2019</a:t>
            </a:r>
            <a:endParaRPr lang="en-US"/>
          </a:p>
        </p:txBody>
      </p:sp>
      <p:sp>
        <p:nvSpPr>
          <p:cNvPr id="2" name="Title 1"/>
          <p:cNvSpPr>
            <a:spLocks noGrp="1"/>
          </p:cNvSpPr>
          <p:nvPr>
            <p:ph type="title"/>
          </p:nvPr>
        </p:nvSpPr>
        <p:spPr/>
        <p:txBody>
          <a:bodyPr/>
          <a:lstStyle/>
          <a:p>
            <a:r>
              <a:rPr lang="en-US" dirty="0"/>
              <a:t>Challenge</a:t>
            </a:r>
          </a:p>
        </p:txBody>
      </p:sp>
      <p:graphicFrame>
        <p:nvGraphicFramePr>
          <p:cNvPr id="6" name="Table 5"/>
          <p:cNvGraphicFramePr>
            <a:graphicFrameLocks noGrp="1"/>
          </p:cNvGraphicFramePr>
          <p:nvPr>
            <p:extLst>
              <p:ext uri="{D42A27DB-BD31-4B8C-83A1-F6EECF244321}">
                <p14:modId xmlns:p14="http://schemas.microsoft.com/office/powerpoint/2010/main" val="3277193759"/>
              </p:ext>
            </p:extLst>
          </p:nvPr>
        </p:nvGraphicFramePr>
        <p:xfrm>
          <a:off x="448092" y="4310861"/>
          <a:ext cx="8122852" cy="777240"/>
        </p:xfrm>
        <a:graphic>
          <a:graphicData uri="http://schemas.openxmlformats.org/drawingml/2006/table">
            <a:tbl>
              <a:tblPr firstRow="1" bandRow="1">
                <a:tableStyleId>{2D5ABB26-0587-4C30-8999-92F81FD0307C}</a:tableStyleId>
              </a:tblPr>
              <a:tblGrid>
                <a:gridCol w="2316038">
                  <a:extLst>
                    <a:ext uri="{9D8B030D-6E8A-4147-A177-3AD203B41FA5}">
                      <a16:colId xmlns:a16="http://schemas.microsoft.com/office/drawing/2014/main" val="20001"/>
                    </a:ext>
                  </a:extLst>
                </a:gridCol>
                <a:gridCol w="3082497">
                  <a:extLst>
                    <a:ext uri="{9D8B030D-6E8A-4147-A177-3AD203B41FA5}">
                      <a16:colId xmlns:a16="http://schemas.microsoft.com/office/drawing/2014/main" val="20002"/>
                    </a:ext>
                  </a:extLst>
                </a:gridCol>
                <a:gridCol w="2724317">
                  <a:extLst>
                    <a:ext uri="{9D8B030D-6E8A-4147-A177-3AD203B41FA5}">
                      <a16:colId xmlns:a16="http://schemas.microsoft.com/office/drawing/2014/main" val="20003"/>
                    </a:ext>
                  </a:extLst>
                </a:gridCol>
              </a:tblGrid>
              <a:tr h="278130">
                <a:tc>
                  <a:txBody>
                    <a:bodyPr/>
                    <a:lstStyle/>
                    <a:p>
                      <a:pPr algn="ctr"/>
                      <a:r>
                        <a:rPr lang="en-US" sz="1400" b="1" dirty="0"/>
                        <a:t>Objective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pPr algn="ctr"/>
                      <a:r>
                        <a:rPr lang="en-US" sz="1400" b="1" dirty="0"/>
                        <a:t>Error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pPr algn="ctr"/>
                      <a:r>
                        <a:rPr lang="en-US" sz="1400" b="1" dirty="0"/>
                        <a:t>Correction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extLst>
                  <a:ext uri="{0D108BD9-81ED-4DB2-BD59-A6C34878D82A}">
                    <a16:rowId xmlns:a16="http://schemas.microsoft.com/office/drawing/2014/main" val="10000"/>
                  </a:ext>
                </a:extLst>
              </a:tr>
              <a:tr h="480060">
                <a:tc>
                  <a:txBody>
                    <a:bodyPr/>
                    <a:lstStyle/>
                    <a:p>
                      <a:r>
                        <a:rPr lang="en-US" sz="1400" dirty="0"/>
                        <a:t>Get to a target</a:t>
                      </a:r>
                      <a:r>
                        <a:rPr lang="en-US" sz="1400" baseline="0" dirty="0"/>
                        <a:t> distance </a:t>
                      </a:r>
                    </a:p>
                    <a:p>
                      <a:r>
                        <a:rPr lang="en-US" sz="1400" baseline="0" dirty="0"/>
                        <a:t>from human</a:t>
                      </a:r>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How many cm from target location (</a:t>
                      </a:r>
                      <a:r>
                        <a:rPr lang="en-US" sz="1400" dirty="0" err="1"/>
                        <a:t>current</a:t>
                      </a:r>
                      <a:r>
                        <a:rPr lang="en-US" sz="1400" baseline="0" dirty="0" err="1"/>
                        <a:t>_distance</a:t>
                      </a:r>
                      <a:r>
                        <a:rPr lang="en-US" sz="1400" baseline="0" dirty="0"/>
                        <a:t> – </a:t>
                      </a:r>
                      <a:r>
                        <a:rPr lang="en-US" sz="1400" baseline="0" dirty="0" err="1"/>
                        <a:t>target_distance</a:t>
                      </a:r>
                      <a:r>
                        <a:rPr lang="en-US" sz="1400" baseline="0" dirty="0"/>
                        <a:t>)</a:t>
                      </a:r>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Move faster based on</a:t>
                      </a:r>
                      <a:r>
                        <a:rPr lang="en-US" sz="1400" baseline="0" dirty="0"/>
                        <a:t> distance</a:t>
                      </a:r>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2263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12/27/2019</a:t>
            </a:r>
            <a:endParaRPr lang="en-US" dirty="0"/>
          </a:p>
        </p:txBody>
      </p:sp>
      <p:sp>
        <p:nvSpPr>
          <p:cNvPr id="2" name="Title 1"/>
          <p:cNvSpPr>
            <a:spLocks noGrp="1"/>
          </p:cNvSpPr>
          <p:nvPr>
            <p:ph type="title"/>
          </p:nvPr>
        </p:nvSpPr>
        <p:spPr/>
        <p:txBody>
          <a:bodyPr/>
          <a:lstStyle/>
          <a:p>
            <a:r>
              <a:rPr lang="en-US" dirty="0"/>
              <a:t>Challenge</a:t>
            </a:r>
          </a:p>
        </p:txBody>
      </p:sp>
      <p:graphicFrame>
        <p:nvGraphicFramePr>
          <p:cNvPr id="6" name="Table 5"/>
          <p:cNvGraphicFramePr>
            <a:graphicFrameLocks noGrp="1"/>
          </p:cNvGraphicFramePr>
          <p:nvPr>
            <p:extLst>
              <p:ext uri="{D42A27DB-BD31-4B8C-83A1-F6EECF244321}">
                <p14:modId xmlns:p14="http://schemas.microsoft.com/office/powerpoint/2010/main" val="1557881285"/>
              </p:ext>
            </p:extLst>
          </p:nvPr>
        </p:nvGraphicFramePr>
        <p:xfrm>
          <a:off x="581192" y="1986437"/>
          <a:ext cx="8114716" cy="3498708"/>
        </p:xfrm>
        <a:graphic>
          <a:graphicData uri="http://schemas.openxmlformats.org/drawingml/2006/table">
            <a:tbl>
              <a:tblPr firstRow="1" bandRow="1">
                <a:tableStyleId>{2D5ABB26-0587-4C30-8999-92F81FD0307C}</a:tableStyleId>
              </a:tblPr>
              <a:tblGrid>
                <a:gridCol w="4307627">
                  <a:extLst>
                    <a:ext uri="{9D8B030D-6E8A-4147-A177-3AD203B41FA5}">
                      <a16:colId xmlns:a16="http://schemas.microsoft.com/office/drawing/2014/main" val="20002"/>
                    </a:ext>
                  </a:extLst>
                </a:gridCol>
                <a:gridCol w="3807089">
                  <a:extLst>
                    <a:ext uri="{9D8B030D-6E8A-4147-A177-3AD203B41FA5}">
                      <a16:colId xmlns:a16="http://schemas.microsoft.com/office/drawing/2014/main" val="20003"/>
                    </a:ext>
                  </a:extLst>
                </a:gridCol>
              </a:tblGrid>
              <a:tr h="675110">
                <a:tc>
                  <a:txBody>
                    <a:bodyPr/>
                    <a:lstStyle/>
                    <a:p>
                      <a:pPr algn="ctr"/>
                      <a:r>
                        <a:rPr lang="en-US" sz="1400" b="1" dirty="0"/>
                        <a:t>Compute Error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rowSpan="2">
                  <a:txBody>
                    <a:bodyPr/>
                    <a:lstStyle/>
                    <a:p>
                      <a:pPr algn="ctr"/>
                      <a:endParaRPr 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72267">
                <a:tc>
                  <a:txBody>
                    <a:bodyPr/>
                    <a:lstStyle/>
                    <a:p>
                      <a:r>
                        <a:rPr lang="en-US" sz="1400" dirty="0"/>
                        <a:t>How many cm from target location </a:t>
                      </a:r>
                      <a:br>
                        <a:rPr lang="en-US" sz="1400" dirty="0"/>
                      </a:br>
                      <a:r>
                        <a:rPr lang="en-US" sz="1400" dirty="0"/>
                        <a:t>(</a:t>
                      </a:r>
                      <a:r>
                        <a:rPr lang="en-US" sz="1400" dirty="0" err="1"/>
                        <a:t>current</a:t>
                      </a:r>
                      <a:r>
                        <a:rPr lang="en-US" sz="1400" baseline="0" dirty="0" err="1"/>
                        <a:t>_distance</a:t>
                      </a:r>
                      <a:r>
                        <a:rPr lang="en-US" sz="1400" baseline="0" dirty="0"/>
                        <a:t> – </a:t>
                      </a:r>
                      <a:r>
                        <a:rPr lang="en-US" sz="1400" baseline="0" dirty="0" err="1"/>
                        <a:t>target_distance</a:t>
                      </a:r>
                      <a:r>
                        <a:rPr lang="en-US" sz="1400" baseline="0" dirty="0"/>
                        <a:t>)</a:t>
                      </a:r>
                    </a:p>
                    <a:p>
                      <a:endParaRPr lang="en-US" sz="1400" baseline="0" dirty="0"/>
                    </a:p>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5110">
                <a:tc>
                  <a:txBody>
                    <a:bodyPr/>
                    <a:lstStyle/>
                    <a:p>
                      <a:pPr algn="ctr"/>
                      <a:r>
                        <a:rPr lang="en-US" sz="1400" b="1" dirty="0"/>
                        <a:t>Compute/Apply Correction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342"/>
                    </a:solidFill>
                  </a:tcPr>
                </a:tc>
                <a:tc rowSpan="2">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2074227"/>
                  </a:ext>
                </a:extLst>
              </a:tr>
              <a:tr h="1076221">
                <a:tc>
                  <a:txBody>
                    <a:bodyPr/>
                    <a:lstStyle/>
                    <a:p>
                      <a:r>
                        <a:rPr lang="en-US" sz="1400" dirty="0"/>
                        <a:t>Multiply by scaling factor and adjust speed based on</a:t>
                      </a:r>
                      <a:r>
                        <a:rPr lang="en-US" sz="1400" baseline="0" dirty="0"/>
                        <a:t> distance</a:t>
                      </a:r>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1293876"/>
                  </a:ext>
                </a:extLst>
              </a:tr>
            </a:tbl>
          </a:graphicData>
        </a:graphic>
      </p:graphicFrame>
      <p:sp>
        <p:nvSpPr>
          <p:cNvPr id="10" name="TextBox 9">
            <a:extLst>
              <a:ext uri="{FF2B5EF4-FFF2-40B4-BE49-F238E27FC236}">
                <a16:creationId xmlns:a16="http://schemas.microsoft.com/office/drawing/2014/main" id="{7E5B40E0-8DC4-B849-9433-11500B9C9CE4}"/>
              </a:ext>
            </a:extLst>
          </p:cNvPr>
          <p:cNvSpPr txBox="1"/>
          <p:nvPr/>
        </p:nvSpPr>
        <p:spPr>
          <a:xfrm>
            <a:off x="6882987" y="4899274"/>
            <a:ext cx="963653" cy="400110"/>
          </a:xfrm>
          <a:prstGeom prst="rect">
            <a:avLst/>
          </a:prstGeom>
          <a:noFill/>
        </p:spPr>
        <p:txBody>
          <a:bodyPr wrap="square" rtlCol="0">
            <a:spAutoFit/>
          </a:bodyPr>
          <a:lstStyle/>
          <a:p>
            <a:pPr algn="ctr"/>
            <a:r>
              <a:rPr lang="en-US" sz="2000" dirty="0"/>
              <a:t>error</a:t>
            </a:r>
          </a:p>
        </p:txBody>
      </p:sp>
      <p:sp>
        <p:nvSpPr>
          <p:cNvPr id="11" name="TextBox 10">
            <a:extLst>
              <a:ext uri="{FF2B5EF4-FFF2-40B4-BE49-F238E27FC236}">
                <a16:creationId xmlns:a16="http://schemas.microsoft.com/office/drawing/2014/main" id="{FE860DDD-6098-D84C-AEED-52935B3A8107}"/>
              </a:ext>
            </a:extLst>
          </p:cNvPr>
          <p:cNvSpPr txBox="1"/>
          <p:nvPr/>
        </p:nvSpPr>
        <p:spPr>
          <a:xfrm>
            <a:off x="6390697" y="2100293"/>
            <a:ext cx="742167" cy="400110"/>
          </a:xfrm>
          <a:prstGeom prst="rect">
            <a:avLst/>
          </a:prstGeom>
          <a:noFill/>
        </p:spPr>
        <p:txBody>
          <a:bodyPr wrap="square" rtlCol="0">
            <a:spAutoFit/>
          </a:bodyPr>
          <a:lstStyle/>
          <a:p>
            <a:r>
              <a:rPr lang="en-US" sz="2000" dirty="0"/>
              <a:t>error</a:t>
            </a:r>
          </a:p>
        </p:txBody>
      </p:sp>
      <p:pic>
        <p:nvPicPr>
          <p:cNvPr id="8" name="Picture 7" descr="A picture containing screenshot, drawing&#10;&#10;Description automatically generated">
            <a:extLst>
              <a:ext uri="{FF2B5EF4-FFF2-40B4-BE49-F238E27FC236}">
                <a16:creationId xmlns:a16="http://schemas.microsoft.com/office/drawing/2014/main" id="{4EBB2217-7BD0-8541-A4DA-674704B2B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401" y="2633892"/>
            <a:ext cx="3332761" cy="636023"/>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E39C4993-088F-9245-854C-48CCA5B48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208" y="4429702"/>
            <a:ext cx="3683637" cy="579229"/>
          </a:xfrm>
          <a:prstGeom prst="rect">
            <a:avLst/>
          </a:prstGeom>
        </p:spPr>
      </p:pic>
      <p:cxnSp>
        <p:nvCxnSpPr>
          <p:cNvPr id="15" name="Straight Arrow Connector 14">
            <a:extLst>
              <a:ext uri="{FF2B5EF4-FFF2-40B4-BE49-F238E27FC236}">
                <a16:creationId xmlns:a16="http://schemas.microsoft.com/office/drawing/2014/main" id="{966C4913-0F7B-384B-B864-F368E5EE7210}"/>
              </a:ext>
            </a:extLst>
          </p:cNvPr>
          <p:cNvCxnSpPr>
            <a:cxnSpLocks/>
          </p:cNvCxnSpPr>
          <p:nvPr/>
        </p:nvCxnSpPr>
        <p:spPr>
          <a:xfrm flipV="1">
            <a:off x="7356105" y="4668253"/>
            <a:ext cx="0" cy="340677"/>
          </a:xfrm>
          <a:prstGeom prst="straightConnector1">
            <a:avLst/>
          </a:prstGeom>
          <a:ln w="3810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31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2020 EV3Lessons.com, Last edit 12/27/2019</a:t>
            </a:r>
            <a:endParaRPr lang="en-US" dirty="0"/>
          </a:p>
        </p:txBody>
      </p:sp>
      <p:sp>
        <p:nvSpPr>
          <p:cNvPr id="2" name="Title 1"/>
          <p:cNvSpPr>
            <a:spLocks noGrp="1"/>
          </p:cNvSpPr>
          <p:nvPr>
            <p:ph type="title"/>
          </p:nvPr>
        </p:nvSpPr>
        <p:spPr/>
        <p:txBody>
          <a:bodyPr>
            <a:normAutofit fontScale="90000"/>
          </a:bodyPr>
          <a:lstStyle/>
          <a:p>
            <a:r>
              <a:rPr lang="en-US" dirty="0"/>
              <a:t>Putting It All Together: Ultrasonic Robot Follower</a:t>
            </a:r>
          </a:p>
        </p:txBody>
      </p:sp>
      <p:pic>
        <p:nvPicPr>
          <p:cNvPr id="6" name="Picture 5" descr="A close up of a device&#10;&#10;Description automatically generated">
            <a:extLst>
              <a:ext uri="{FF2B5EF4-FFF2-40B4-BE49-F238E27FC236}">
                <a16:creationId xmlns:a16="http://schemas.microsoft.com/office/drawing/2014/main" id="{2086B9BC-F93E-7347-86E8-B65CD5E27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 y="2197100"/>
            <a:ext cx="8928100" cy="2463800"/>
          </a:xfrm>
          <a:prstGeom prst="rect">
            <a:avLst/>
          </a:prstGeom>
        </p:spPr>
      </p:pic>
      <p:sp>
        <p:nvSpPr>
          <p:cNvPr id="8" name="TextBox 7">
            <a:extLst>
              <a:ext uri="{FF2B5EF4-FFF2-40B4-BE49-F238E27FC236}">
                <a16:creationId xmlns:a16="http://schemas.microsoft.com/office/drawing/2014/main" id="{88D1F9AE-3057-3149-9821-E7713F66BEFF}"/>
              </a:ext>
            </a:extLst>
          </p:cNvPr>
          <p:cNvSpPr txBox="1"/>
          <p:nvPr/>
        </p:nvSpPr>
        <p:spPr>
          <a:xfrm>
            <a:off x="2717800" y="2795369"/>
            <a:ext cx="4897120" cy="646331"/>
          </a:xfrm>
          <a:prstGeom prst="rect">
            <a:avLst/>
          </a:prstGeom>
          <a:noFill/>
        </p:spPr>
        <p:txBody>
          <a:bodyPr wrap="square" rtlCol="0">
            <a:spAutoFit/>
          </a:bodyPr>
          <a:lstStyle/>
          <a:p>
            <a:r>
              <a:rPr lang="en-US" dirty="0"/>
              <a:t>Loop so that the robot keeps applying an updated correction based on the ultrasonic reading</a:t>
            </a:r>
          </a:p>
        </p:txBody>
      </p:sp>
      <p:sp>
        <p:nvSpPr>
          <p:cNvPr id="9" name="TextBox 8">
            <a:extLst>
              <a:ext uri="{FF2B5EF4-FFF2-40B4-BE49-F238E27FC236}">
                <a16:creationId xmlns:a16="http://schemas.microsoft.com/office/drawing/2014/main" id="{3B08CDDC-7C26-6241-8520-9DF2FEB8AD5D}"/>
              </a:ext>
            </a:extLst>
          </p:cNvPr>
          <p:cNvSpPr txBox="1"/>
          <p:nvPr/>
        </p:nvSpPr>
        <p:spPr>
          <a:xfrm>
            <a:off x="2717800" y="4203700"/>
            <a:ext cx="4897120" cy="646331"/>
          </a:xfrm>
          <a:prstGeom prst="rect">
            <a:avLst/>
          </a:prstGeom>
          <a:noFill/>
        </p:spPr>
        <p:txBody>
          <a:bodyPr wrap="square" rtlCol="0">
            <a:spAutoFit/>
          </a:bodyPr>
          <a:lstStyle/>
          <a:p>
            <a:r>
              <a:rPr lang="en-US" dirty="0"/>
              <a:t>Compute the error, multiply by the scaling factor, and apply a correction</a:t>
            </a:r>
          </a:p>
        </p:txBody>
      </p:sp>
    </p:spTree>
    <p:extLst>
      <p:ext uri="{BB962C8B-B14F-4D97-AF65-F5344CB8AC3E}">
        <p14:creationId xmlns:p14="http://schemas.microsoft.com/office/powerpoint/2010/main" val="147760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n-US" dirty="0">
                <a:solidFill>
                  <a:srgbClr val="FF0000"/>
                </a:solidFill>
              </a:rPr>
              <a:t>What does proportional control mean?</a:t>
            </a:r>
            <a:br>
              <a:rPr lang="en-US" dirty="0">
                <a:solidFill>
                  <a:srgbClr val="FF0000"/>
                </a:solidFill>
              </a:rPr>
            </a:br>
            <a:r>
              <a:rPr lang="en-US" dirty="0"/>
              <a:t>Ans. Moving more or less based on how far the robot is from the target distance</a:t>
            </a:r>
          </a:p>
          <a:p>
            <a:pPr marL="457200" indent="-457200">
              <a:buFont typeface="+mj-lt"/>
              <a:buAutoNum type="arabicPeriod"/>
            </a:pPr>
            <a:r>
              <a:rPr lang="en-US" dirty="0">
                <a:solidFill>
                  <a:srgbClr val="FF0000"/>
                </a:solidFill>
              </a:rPr>
              <a:t>What do all proportional control code have in common?</a:t>
            </a:r>
            <a:br>
              <a:rPr lang="en-US" dirty="0">
                <a:solidFill>
                  <a:srgbClr val="FF0000"/>
                </a:solidFill>
              </a:rPr>
            </a:br>
            <a:r>
              <a:rPr lang="en-US" dirty="0"/>
              <a:t>Ans. Computing an error and making a correction</a:t>
            </a:r>
          </a:p>
          <a:p>
            <a:pPr marL="457200" indent="-457200">
              <a:buFont typeface="+mj-lt"/>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sk-SK"/>
              <a:t>© 2020 EV3Lessons.com, Last edit 12/27/2019</a:t>
            </a:r>
            <a:endParaRPr lang="en-US"/>
          </a:p>
        </p:txBody>
      </p:sp>
      <p:sp>
        <p:nvSpPr>
          <p:cNvPr id="2" name="Title 1"/>
          <p:cNvSpPr>
            <a:spLocks noGrp="1"/>
          </p:cNvSpPr>
          <p:nvPr>
            <p:ph type="title"/>
          </p:nvPr>
        </p:nvSpPr>
        <p:spPr/>
        <p:txBody>
          <a:bodyPr/>
          <a:lstStyle/>
          <a:p>
            <a:r>
              <a:rPr lang="en-US" dirty="0"/>
              <a:t>Discussion Guide</a:t>
            </a:r>
          </a:p>
        </p:txBody>
      </p:sp>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3200" dirty="0"/>
              <a:t>This tutorial was created by Sanjay Seshan and Arvind Seshan </a:t>
            </a:r>
          </a:p>
          <a:p>
            <a:pPr lvl="1"/>
            <a:r>
              <a:rPr lang="en-US" sz="3200" dirty="0"/>
              <a:t>More lessons at www.ev3lessons.com</a:t>
            </a:r>
          </a:p>
        </p:txBody>
      </p:sp>
      <p:sp>
        <p:nvSpPr>
          <p:cNvPr id="4" name="Footer Placeholder 3"/>
          <p:cNvSpPr>
            <a:spLocks noGrp="1"/>
          </p:cNvSpPr>
          <p:nvPr>
            <p:ph type="ftr" sz="quarter" idx="11"/>
          </p:nvPr>
        </p:nvSpPr>
        <p:spPr/>
        <p:txBody>
          <a:bodyPr/>
          <a:lstStyle/>
          <a:p>
            <a:r>
              <a:rPr lang="sk-SK"/>
              <a:t>© 2020 EV3Lessons.com, Last edit 12/27/2019</a:t>
            </a:r>
            <a:endParaRPr lang="en-US"/>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880" y="3920581"/>
            <a:ext cx="3286720" cy="11578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3591</TotalTime>
  <Words>554</Words>
  <Application>Microsoft Macintosh PowerPoint</Application>
  <PresentationFormat>On-screen Show (4:3)</PresentationFormat>
  <Paragraphs>56</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Helvetica Neue</vt:lpstr>
      <vt:lpstr>Wingdings</vt:lpstr>
      <vt:lpstr>advanced</vt:lpstr>
      <vt:lpstr>EV3 Classroom: Proportional Control</vt:lpstr>
      <vt:lpstr>Lesson Objectives</vt:lpstr>
      <vt:lpstr>Learn and Discuss Proportional Control</vt:lpstr>
      <vt:lpstr>What Proportional Control Looks Like</vt:lpstr>
      <vt:lpstr>Challenge</vt:lpstr>
      <vt:lpstr>Challenge</vt:lpstr>
      <vt:lpstr>Putting It All Together: Ultrasonic Robot Follower</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43</cp:revision>
  <cp:lastPrinted>2015-12-20T02:26:09Z</cp:lastPrinted>
  <dcterms:created xsi:type="dcterms:W3CDTF">2014-10-28T21:59:38Z</dcterms:created>
  <dcterms:modified xsi:type="dcterms:W3CDTF">2019-12-27T23:13:33Z</dcterms:modified>
</cp:coreProperties>
</file>