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</p:sldMasterIdLst>
  <p:notesMasterIdLst>
    <p:notesMasterId r:id="rId16"/>
  </p:notesMasterIdLst>
  <p:handoutMasterIdLst>
    <p:handoutMasterId r:id="rId17"/>
  </p:handoutMasterIdLst>
  <p:sldIdLst>
    <p:sldId id="258" r:id="rId2"/>
    <p:sldId id="305" r:id="rId3"/>
    <p:sldId id="281" r:id="rId4"/>
    <p:sldId id="264" r:id="rId5"/>
    <p:sldId id="265" r:id="rId6"/>
    <p:sldId id="301" r:id="rId7"/>
    <p:sldId id="306" r:id="rId8"/>
    <p:sldId id="295" r:id="rId9"/>
    <p:sldId id="282" r:id="rId10"/>
    <p:sldId id="309" r:id="rId11"/>
    <p:sldId id="310" r:id="rId12"/>
    <p:sldId id="311" r:id="rId13"/>
    <p:sldId id="290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79"/>
    <p:restoredTop sz="94722"/>
  </p:normalViewPr>
  <p:slideViewPr>
    <p:cSldViewPr snapToGrid="0" snapToObjects="1">
      <p:cViewPr>
        <p:scale>
          <a:sx n="84" d="100"/>
          <a:sy n="84" d="100"/>
        </p:scale>
        <p:origin x="1176" y="1464"/>
      </p:cViewPr>
      <p:guideLst>
        <p:guide orient="horz" pos="2160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41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5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1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661B-4675-2949-8A98-A9013B413E58}" type="datetime1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12/30/2019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ADVANCED EV3 PROGRAMMING LESSON</a:t>
            </a: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26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24E09-7866-1144-973A-7E24DEF55522}" type="datetime1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12/30/2019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07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343A-4072-BF4F-8674-71602F4B46BA}" type="datetime1">
              <a:rPr lang="en-US" smtClean="0"/>
              <a:t>12/30/19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12/30/2019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3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955A-9CBA-3D46-B2D2-292A2DAC2680}" type="datetime1">
              <a:rPr lang="en-US" smtClean="0"/>
              <a:t>12/30/19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 userDrawn="1"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 userDrawn="1"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84185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6852-7C3A-B242-8151-C4A73B7D846D}" type="datetime1">
              <a:rPr lang="en-US" smtClean="0"/>
              <a:t>12/30/19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12/30/2019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7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6BEF-283E-924E-929B-15D7A80E2B33}" type="datetime1">
              <a:rPr lang="en-US" smtClean="0"/>
              <a:t>12/30/19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12/30/2019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7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12BF-8D17-224B-B048-859ACC575359}" type="datetime1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12/30/2019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782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7ECF9EA9-AA33-C647-847C-9A3F0C25AD1A}" type="datetime1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12/30/2019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9604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F55A-9A64-2447-91C9-FFCACD8D9F15}" type="datetime1">
              <a:rPr lang="en-US" smtClean="0"/>
              <a:t>12/30/19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12/30/2019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301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9DAF32CC-9733-5446-90A3-64306B3BDDC3}" type="datetime1">
              <a:rPr lang="en-US" smtClean="0"/>
              <a:t>12/30/19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© 2019 EV3Lessons.com, Last edit 12/30/2019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9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</p:sldLayoutIdLst>
  <p:hf sldNum="0"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Gyro Sensor and Drift</a:t>
            </a:r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59013" y="4560129"/>
            <a:ext cx="2225974" cy="13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D76984-3721-434A-BF54-EC13518C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12/30/2019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31BA9A-6433-6F43-9218-D59464ED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CODE COMPONENTS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704EF2-1B51-444C-9ED9-8479EC38E7D9}"/>
              </a:ext>
            </a:extLst>
          </p:cNvPr>
          <p:cNvSpPr/>
          <p:nvPr/>
        </p:nvSpPr>
        <p:spPr>
          <a:xfrm>
            <a:off x="178066" y="1596884"/>
            <a:ext cx="459205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Reading the Gyro Sensor port as Infrared and then reading as a Gyro Sensor will cause the Gyro Sensor to reset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While it is resetting, the gyro will return a special value called Not a Number (NAN).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Comparing to see that reading is a valid number makes sure that your calibration is completed.  If the reading is Not a Number (NAN), it should return false.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0E06B9-E952-794F-B759-795AB1CAD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50" t="14297" r="6562" b="26856"/>
          <a:stretch/>
        </p:blipFill>
        <p:spPr>
          <a:xfrm>
            <a:off x="5642809" y="1984319"/>
            <a:ext cx="2820202" cy="12405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9681D8-6DEC-CC40-A5AA-99E5986074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834" t="27724" r="6446" b="11858"/>
          <a:stretch/>
        </p:blipFill>
        <p:spPr>
          <a:xfrm>
            <a:off x="5315550" y="4020518"/>
            <a:ext cx="3474721" cy="173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0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53B9DAA-DCF5-C14B-B082-1D8CEC3F0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98" y="4050892"/>
            <a:ext cx="8725352" cy="207392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FB3F91-B7C8-D440-90F9-F4E66D60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12/30/2019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73FB00-317D-2443-B240-7A905829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Gyro Calibration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687529-78AF-4E4E-8ACE-2801D429FAE8}"/>
              </a:ext>
            </a:extLst>
          </p:cNvPr>
          <p:cNvSpPr/>
          <p:nvPr/>
        </p:nvSpPr>
        <p:spPr>
          <a:xfrm>
            <a:off x="2208429" y="1456138"/>
            <a:ext cx="4880009" cy="6833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calibration code will work on all Gyro Sensors (regardless of what year they were made in)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14DB2-B9A4-FF4D-A05B-DBDBAB3E6DAD}"/>
              </a:ext>
            </a:extLst>
          </p:cNvPr>
          <p:cNvSpPr txBox="1"/>
          <p:nvPr/>
        </p:nvSpPr>
        <p:spPr>
          <a:xfrm>
            <a:off x="892192" y="2551837"/>
            <a:ext cx="4228448" cy="14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the Gyro Sensor port as Infrared and then read as a Gyro Sensor to cause Gyro Sensor to reset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Wait until the gyro reads Not a Number (NAN) to ensure it is resetting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FB257F-B0FF-E44E-BD7D-0F2FCCDFDC73}"/>
              </a:ext>
            </a:extLst>
          </p:cNvPr>
          <p:cNvSpPr txBox="1"/>
          <p:nvPr/>
        </p:nvSpPr>
        <p:spPr>
          <a:xfrm>
            <a:off x="5303519" y="3100080"/>
            <a:ext cx="3361649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Wait until the gyro reads a normal number to determine that the reset is complete</a:t>
            </a:r>
          </a:p>
        </p:txBody>
      </p:sp>
    </p:spTree>
    <p:extLst>
      <p:ext uri="{BB962C8B-B14F-4D97-AF65-F5344CB8AC3E}">
        <p14:creationId xmlns:p14="http://schemas.microsoft.com/office/powerpoint/2010/main" val="4235595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FC8B3F-0AE2-F045-B20F-51B3CF925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Note that in the rest of your program, you should only use the “angle” modes of the gyro. Using the “rate” or “rate &amp; angle” mode will cause older versions of the gyro to recalibrate. </a:t>
            </a:r>
          </a:p>
          <a:p>
            <a:r>
              <a:rPr lang="en-US" dirty="0">
                <a:solidFill>
                  <a:schemeClr val="tx1"/>
                </a:solidFill>
              </a:rPr>
              <a:t>If you want to use these modes of the gyro, we recommend that you use the use the ”Rate &amp; Angle” mode block in the calibration code and only use ”Rate &amp; Angle” blocks in your program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04CDA-8C56-D640-AD91-1E6E0AD5C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12/30/2019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880DFB-3A5A-5D4D-9399-A198DD0BB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Gyro Rate and Rate &amp; Angle Modes</a:t>
            </a:r>
          </a:p>
        </p:txBody>
      </p:sp>
    </p:spTree>
    <p:extLst>
      <p:ext uri="{BB962C8B-B14F-4D97-AF65-F5344CB8AC3E}">
        <p14:creationId xmlns:p14="http://schemas.microsoft.com/office/powerpoint/2010/main" val="3455300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2019 EV3Lessons.com, Last edit 12/30/2019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Discussion Guide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84163" y="1567543"/>
            <a:ext cx="8574087" cy="4869489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it-IT" b="1" dirty="0" err="1">
                <a:solidFill>
                  <a:schemeClr val="tx1"/>
                </a:solidFill>
              </a:rPr>
              <a:t>What</a:t>
            </a:r>
            <a:r>
              <a:rPr lang="it-IT" b="1" dirty="0">
                <a:solidFill>
                  <a:schemeClr val="tx1"/>
                </a:solidFill>
              </a:rPr>
              <a:t> are 2 common </a:t>
            </a:r>
            <a:r>
              <a:rPr lang="it-IT" b="1" dirty="0" err="1">
                <a:solidFill>
                  <a:schemeClr val="tx1"/>
                </a:solidFill>
              </a:rPr>
              <a:t>problems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when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programming</a:t>
            </a:r>
            <a:r>
              <a:rPr lang="it-IT" b="1" dirty="0">
                <a:solidFill>
                  <a:schemeClr val="tx1"/>
                </a:solidFill>
              </a:rPr>
              <a:t> with the </a:t>
            </a:r>
            <a:r>
              <a:rPr lang="it-IT" b="1" dirty="0" err="1">
                <a:solidFill>
                  <a:schemeClr val="tx1"/>
                </a:solidFill>
              </a:rPr>
              <a:t>gyro</a:t>
            </a:r>
            <a:r>
              <a:rPr lang="it-IT" b="1" dirty="0">
                <a:solidFill>
                  <a:schemeClr val="tx1"/>
                </a:solidFill>
              </a:rPr>
              <a:t>?</a:t>
            </a:r>
          </a:p>
          <a:p>
            <a:pPr marL="460375" lvl="1" indent="0">
              <a:buNone/>
            </a:pPr>
            <a:r>
              <a:rPr lang="it-IT" dirty="0" err="1"/>
              <a:t>Ans</a:t>
            </a:r>
            <a:r>
              <a:rPr lang="it-IT" dirty="0"/>
              <a:t>. </a:t>
            </a:r>
            <a:r>
              <a:rPr lang="it-IT" dirty="0" err="1"/>
              <a:t>Gryo</a:t>
            </a:r>
            <a:r>
              <a:rPr lang="it-IT" dirty="0"/>
              <a:t> </a:t>
            </a:r>
            <a:r>
              <a:rPr lang="it-IT" dirty="0" err="1"/>
              <a:t>drift</a:t>
            </a:r>
            <a:r>
              <a:rPr lang="it-IT" dirty="0"/>
              <a:t> and </a:t>
            </a:r>
            <a:r>
              <a:rPr lang="it-IT" dirty="0" err="1"/>
              <a:t>Gyro</a:t>
            </a:r>
            <a:r>
              <a:rPr lang="it-IT" dirty="0"/>
              <a:t> </a:t>
            </a:r>
            <a:r>
              <a:rPr lang="it-IT" dirty="0" err="1"/>
              <a:t>lag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b="1" dirty="0" err="1">
                <a:solidFill>
                  <a:schemeClr val="tx1"/>
                </a:solidFill>
              </a:rPr>
              <a:t>What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does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Gyro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drift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mean</a:t>
            </a:r>
            <a:r>
              <a:rPr lang="it-IT" b="1" dirty="0">
                <a:solidFill>
                  <a:schemeClr val="tx1"/>
                </a:solidFill>
              </a:rPr>
              <a:t>?</a:t>
            </a:r>
          </a:p>
          <a:p>
            <a:pPr marL="460375" lvl="1" indent="0">
              <a:buNone/>
            </a:pPr>
            <a:r>
              <a:rPr lang="it-IT" dirty="0" err="1"/>
              <a:t>Ans</a:t>
            </a:r>
            <a:r>
              <a:rPr lang="it-IT" dirty="0"/>
              <a:t>. The </a:t>
            </a:r>
            <a:r>
              <a:rPr lang="it-IT" dirty="0" err="1"/>
              <a:t>Gyro</a:t>
            </a:r>
            <a:r>
              <a:rPr lang="it-IT" dirty="0"/>
              <a:t> </a:t>
            </a:r>
            <a:r>
              <a:rPr lang="it-IT" dirty="0" err="1"/>
              <a:t>readings</a:t>
            </a:r>
            <a:r>
              <a:rPr lang="it-IT" dirty="0"/>
              <a:t> </a:t>
            </a:r>
            <a:r>
              <a:rPr lang="it-IT" dirty="0" err="1"/>
              <a:t>keep</a:t>
            </a:r>
            <a:r>
              <a:rPr lang="it-IT" dirty="0"/>
              <a:t> </a:t>
            </a:r>
            <a:r>
              <a:rPr lang="it-IT" dirty="0" err="1"/>
              <a:t>changing</a:t>
            </a:r>
            <a:r>
              <a:rPr lang="it-IT" dirty="0"/>
              <a:t>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robot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still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b="1" dirty="0">
                <a:solidFill>
                  <a:schemeClr val="tx1"/>
                </a:solidFill>
              </a:rPr>
              <a:t>Can </a:t>
            </a:r>
            <a:r>
              <a:rPr lang="it-IT" b="1" dirty="0" err="1">
                <a:solidFill>
                  <a:schemeClr val="tx1"/>
                </a:solidFill>
              </a:rPr>
              <a:t>you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move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your</a:t>
            </a:r>
            <a:r>
              <a:rPr lang="it-IT" b="1" dirty="0">
                <a:solidFill>
                  <a:schemeClr val="tx1"/>
                </a:solidFill>
              </a:rPr>
              <a:t> robot </a:t>
            </a:r>
            <a:r>
              <a:rPr lang="it-IT" b="1" dirty="0" err="1">
                <a:solidFill>
                  <a:schemeClr val="tx1"/>
                </a:solidFill>
              </a:rPr>
              <a:t>when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you</a:t>
            </a:r>
            <a:r>
              <a:rPr lang="it-IT" b="1" dirty="0">
                <a:solidFill>
                  <a:schemeClr val="tx1"/>
                </a:solidFill>
              </a:rPr>
              <a:t> calibrate </a:t>
            </a:r>
            <a:r>
              <a:rPr lang="it-IT" b="1" dirty="0" err="1">
                <a:solidFill>
                  <a:schemeClr val="tx1"/>
                </a:solidFill>
              </a:rPr>
              <a:t>your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gyro</a:t>
            </a:r>
            <a:r>
              <a:rPr lang="it-IT" b="1" dirty="0">
                <a:solidFill>
                  <a:schemeClr val="tx1"/>
                </a:solidFill>
              </a:rPr>
              <a:t>?</a:t>
            </a:r>
          </a:p>
          <a:p>
            <a:pPr marL="460375" lvl="1" indent="0">
              <a:buNone/>
            </a:pPr>
            <a:r>
              <a:rPr lang="it-IT" dirty="0" err="1"/>
              <a:t>Ans</a:t>
            </a:r>
            <a:r>
              <a:rPr lang="it-IT" dirty="0"/>
              <a:t>. No!!  </a:t>
            </a:r>
            <a:r>
              <a:rPr lang="it-IT" dirty="0" err="1"/>
              <a:t>Keep</a:t>
            </a:r>
            <a:r>
              <a:rPr lang="it-IT" dirty="0"/>
              <a:t> the robot </a:t>
            </a:r>
            <a:r>
              <a:rPr lang="it-IT" dirty="0" err="1"/>
              <a:t>still</a:t>
            </a:r>
            <a:r>
              <a:rPr lang="it-IT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it-IT" b="1" dirty="0">
                <a:solidFill>
                  <a:schemeClr val="tx1"/>
                </a:solidFill>
              </a:rPr>
              <a:t>Do </a:t>
            </a:r>
            <a:r>
              <a:rPr lang="it-IT" b="1" dirty="0" err="1">
                <a:solidFill>
                  <a:schemeClr val="tx1"/>
                </a:solidFill>
              </a:rPr>
              <a:t>you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need</a:t>
            </a:r>
            <a:r>
              <a:rPr lang="it-IT" b="1" dirty="0">
                <a:solidFill>
                  <a:schemeClr val="tx1"/>
                </a:solidFill>
              </a:rPr>
              <a:t> to calibrate </a:t>
            </a:r>
            <a:r>
              <a:rPr lang="it-IT" b="1" dirty="0" err="1">
                <a:solidFill>
                  <a:schemeClr val="tx1"/>
                </a:solidFill>
              </a:rPr>
              <a:t>your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gryo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before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every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move</a:t>
            </a:r>
            <a:r>
              <a:rPr lang="it-IT" b="1" dirty="0">
                <a:solidFill>
                  <a:schemeClr val="tx1"/>
                </a:solidFill>
              </a:rPr>
              <a:t>?</a:t>
            </a:r>
          </a:p>
          <a:p>
            <a:pPr marL="460375" lvl="1" indent="0">
              <a:buNone/>
            </a:pPr>
            <a:r>
              <a:rPr lang="it-IT" dirty="0" err="1"/>
              <a:t>Ans</a:t>
            </a:r>
            <a:r>
              <a:rPr lang="it-IT" dirty="0"/>
              <a:t>. No. </a:t>
            </a:r>
            <a:r>
              <a:rPr lang="it-IT" dirty="0">
                <a:solidFill>
                  <a:srgbClr val="FF0000"/>
                </a:solidFill>
              </a:rPr>
              <a:t>Once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run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program</a:t>
            </a:r>
            <a:endParaRPr lang="it-IT" dirty="0"/>
          </a:p>
          <a:p>
            <a:pPr marL="460375" lvl="1" indent="0">
              <a:buNone/>
            </a:pPr>
            <a:endParaRPr lang="it-IT" dirty="0"/>
          </a:p>
          <a:p>
            <a:pPr marL="460375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25533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8574087" cy="2877116"/>
          </a:xfrm>
        </p:spPr>
        <p:txBody>
          <a:bodyPr/>
          <a:lstStyle/>
          <a:p>
            <a:r>
              <a:rPr lang="en-US" dirty="0"/>
              <a:t>This tutorial was written by Sanjay Seshan and Arvind Seshan </a:t>
            </a:r>
          </a:p>
          <a:p>
            <a:r>
              <a:rPr lang="en-US" dirty="0"/>
              <a:t>More lessons at </a:t>
            </a:r>
            <a:r>
              <a:rPr lang="en-US" dirty="0">
                <a:hlinkClick r:id="rId3"/>
              </a:rPr>
              <a:t>www.ev3lessons.com</a:t>
            </a:r>
            <a:endParaRPr lang="en-US" dirty="0"/>
          </a:p>
          <a:p>
            <a:r>
              <a:rPr lang="en-US" dirty="0"/>
              <a:t>Thank you to Mr. Sam Last for first reporting this issue to us.</a:t>
            </a:r>
          </a:p>
          <a:p>
            <a:r>
              <a:rPr lang="en-US" dirty="0"/>
              <a:t>Thank you to David </a:t>
            </a:r>
            <a:r>
              <a:rPr lang="en-US" dirty="0" err="1"/>
              <a:t>Lechner</a:t>
            </a:r>
            <a:r>
              <a:rPr lang="en-US" dirty="0"/>
              <a:t> for investigating and discovering the hidden modes of the newer sensor.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12/30/2019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695986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Learn what the Gyro Sensor does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about 2 common problems with using the gyro sensor (drift and lag)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what “drift” means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how to correct for drift with a gyro “calibration” technique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about how older and newer generations of gyro sensors effect the calibration process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Prerequisites: Data wires, Loops, Logic &amp; Comparison Blocks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2019 EV3Lessons.com, Last edit 12/30/2019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</p:spTree>
    <p:extLst>
      <p:ext uri="{BB962C8B-B14F-4D97-AF65-F5344CB8AC3E}">
        <p14:creationId xmlns:p14="http://schemas.microsoft.com/office/powerpoint/2010/main" val="29705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Gyro sensor detects rotational motion</a:t>
            </a:r>
          </a:p>
          <a:p>
            <a:r>
              <a:rPr lang="en-US" dirty="0"/>
              <a:t>The sensor measures the rate of rotation in degrees per second (rate)</a:t>
            </a:r>
          </a:p>
          <a:p>
            <a:r>
              <a:rPr lang="en-US" dirty="0"/>
              <a:t>It also keeps track of the total rotational angle and therefore lets you measure how far your robot has turned (angle)</a:t>
            </a:r>
          </a:p>
          <a:p>
            <a:r>
              <a:rPr lang="en-US" dirty="0"/>
              <a:t>The accuracy of the sensor is ±3 degrees for 90 degree turn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2019 EV3Lessons.com, Last edit 12/30/2019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Gyro Sensor?</a:t>
            </a:r>
          </a:p>
        </p:txBody>
      </p:sp>
    </p:spTree>
    <p:extLst>
      <p:ext uri="{BB962C8B-B14F-4D97-AF65-F5344CB8AC3E}">
        <p14:creationId xmlns:p14="http://schemas.microsoft.com/office/powerpoint/2010/main" val="161355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</a:t>
            </a:r>
            <a:r>
              <a:rPr lang="en-US" dirty="0">
                <a:solidFill>
                  <a:srgbClr val="FF0000"/>
                </a:solidFill>
              </a:rPr>
              <a:t>2 common Gyro issues </a:t>
            </a:r>
            <a:r>
              <a:rPr lang="en-US" dirty="0"/>
              <a:t>– </a:t>
            </a:r>
            <a:r>
              <a:rPr lang="en-US" dirty="0">
                <a:solidFill>
                  <a:srgbClr val="FF0000"/>
                </a:solidFill>
              </a:rPr>
              <a:t>drift and lag</a:t>
            </a:r>
          </a:p>
          <a:p>
            <a:pPr lvl="1"/>
            <a:r>
              <a:rPr lang="en-US" dirty="0"/>
              <a:t>Drift – readings keep changing even when the robot is still</a:t>
            </a:r>
          </a:p>
          <a:p>
            <a:pPr lvl="1"/>
            <a:r>
              <a:rPr lang="en-US" dirty="0"/>
              <a:t>Lag – readings are delayed</a:t>
            </a:r>
          </a:p>
          <a:p>
            <a:r>
              <a:rPr lang="en-US" dirty="0"/>
              <a:t>In this lesson, we focus on the first problem: drift. </a:t>
            </a:r>
          </a:p>
          <a:p>
            <a:pPr lvl="1"/>
            <a:r>
              <a:rPr lang="en-US" dirty="0"/>
              <a:t>We will cover lag in the Gyro Turn lesson</a:t>
            </a:r>
          </a:p>
          <a:p>
            <a:r>
              <a:rPr lang="en-US" dirty="0"/>
              <a:t>Solution to drift: gyro calibration</a:t>
            </a:r>
          </a:p>
          <a:p>
            <a:pPr lvl="1"/>
            <a:r>
              <a:rPr lang="en-US" dirty="0"/>
              <a:t>The source of the drift problem is that the gyro must “learn” what is still.</a:t>
            </a:r>
          </a:p>
          <a:p>
            <a:pPr lvl="1"/>
            <a:r>
              <a:rPr lang="en-US" dirty="0"/>
              <a:t>For a color sensor, you have to “teach” the robot what is black and white</a:t>
            </a:r>
          </a:p>
          <a:p>
            <a:pPr lvl="1"/>
            <a:r>
              <a:rPr lang="en-US" dirty="0"/>
              <a:t>For your gyro, you need to calibrate the sensor to understand what is “still”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2019 EV3Lessons.com, Last edit 12/30/2019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Gyro Sensor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30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37486"/>
            <a:ext cx="8245474" cy="4373563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/>
              <a:t>The gyro auto-calibrates when the robot is turned on or the gyro wire is connected. If the robot is moving during calibration, the gyro “learns” the wrong value for “still” – this causes drift!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Unfortunately, there is no gyro calibration block. There a few ways to make the sensor recalibrate.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2019 EV3Lessons.com, Last edit 12/30/2019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Gyro Calibration to Solve Gyro Lag</a:t>
            </a:r>
          </a:p>
        </p:txBody>
      </p:sp>
    </p:spTree>
    <p:extLst>
      <p:ext uri="{BB962C8B-B14F-4D97-AF65-F5344CB8AC3E}">
        <p14:creationId xmlns:p14="http://schemas.microsoft.com/office/powerpoint/2010/main" val="272601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Reset: </a:t>
            </a:r>
            <a:r>
              <a:rPr lang="en-US" dirty="0"/>
              <a:t>Current value of the gyro sensor angle is set to “0”. This is what the gyro block with mode set to “reset” does.</a:t>
            </a:r>
          </a:p>
          <a:p>
            <a:r>
              <a:rPr lang="en-US" dirty="0">
                <a:solidFill>
                  <a:srgbClr val="FF0000"/>
                </a:solidFill>
              </a:rPr>
              <a:t>Calibration: </a:t>
            </a:r>
            <a:r>
              <a:rPr lang="en-US" dirty="0"/>
              <a:t>The gyro calibrates what it considers to be “still”. This sets both the current gyro sensor rate and angle to “0”. This typically occurs when the gyro is connected. </a:t>
            </a:r>
          </a:p>
          <a:p>
            <a:r>
              <a:rPr lang="en-US" dirty="0"/>
              <a:t>Some people refer to calibration as a “hard reset”. We will call this calibrate through this lesson to reduce the amount of confusion.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12/30/2019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to Know</a:t>
            </a:r>
          </a:p>
        </p:txBody>
      </p:sp>
    </p:spTree>
    <p:extLst>
      <p:ext uri="{BB962C8B-B14F-4D97-AF65-F5344CB8AC3E}">
        <p14:creationId xmlns:p14="http://schemas.microsoft.com/office/powerpoint/2010/main" val="22862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8CC891-3DDE-0D4C-A8A4-16B3C5A81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discovered that there were two different generations of gyro sensors. Sensors made on of before 2013 and sensors made after that.</a:t>
            </a:r>
          </a:p>
          <a:p>
            <a:r>
              <a:rPr lang="en-US" dirty="0"/>
              <a:t>We did extensive testing on both types of sensors with the help of the extended MINDSTORMS community and discovered that there was a hardware change between 2013 and 2014.</a:t>
            </a:r>
          </a:p>
          <a:p>
            <a:r>
              <a:rPr lang="en-US" dirty="0"/>
              <a:t>As a result, the commonly seen gyro sensor calibration techniques out there </a:t>
            </a:r>
            <a:r>
              <a:rPr lang="en-US" dirty="0">
                <a:solidFill>
                  <a:srgbClr val="FF0000"/>
                </a:solidFill>
              </a:rPr>
              <a:t>do not work </a:t>
            </a:r>
            <a:r>
              <a:rPr lang="en-US" dirty="0"/>
              <a:t>on all gyro sensors. Be careful using code you may find online as it may no longer work on newer gyro sensor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B2AF2C-D1AF-664B-8923-180E57D1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12/30/2019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624F6C3-C67A-CF4D-B64C-C609DF42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Generations of Gyro Sensors</a:t>
            </a:r>
          </a:p>
        </p:txBody>
      </p:sp>
    </p:spTree>
    <p:extLst>
      <p:ext uri="{BB962C8B-B14F-4D97-AF65-F5344CB8AC3E}">
        <p14:creationId xmlns:p14="http://schemas.microsoft.com/office/powerpoint/2010/main" val="185476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Reliable ways to Calibrate the Gyro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277947"/>
            <a:ext cx="3931920" cy="833250"/>
          </a:xfrm>
        </p:spPr>
        <p:txBody>
          <a:bodyPr/>
          <a:lstStyle/>
          <a:p>
            <a:r>
              <a:rPr lang="en-US" dirty="0"/>
              <a:t>Hardware Solution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133609"/>
            <a:ext cx="3931920" cy="28808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Unplug and re-plug your gyro sensor while making sure your robot is still</a:t>
            </a:r>
          </a:p>
          <a:p>
            <a:r>
              <a:rPr lang="en-US" dirty="0">
                <a:solidFill>
                  <a:srgbClr val="FF0000"/>
                </a:solidFill>
              </a:rPr>
              <a:t>But, this technique requires access to the EV3 ports and is prone to failure since you may shake the robot as you re-plug the wire.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277947"/>
            <a:ext cx="3931920" cy="83325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Software Solution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133608"/>
            <a:ext cx="3931920" cy="4183380"/>
          </a:xfrm>
        </p:spPr>
        <p:txBody>
          <a:bodyPr>
            <a:normAutofit/>
          </a:bodyPr>
          <a:lstStyle/>
          <a:p>
            <a:r>
              <a:rPr lang="en-US" dirty="0"/>
              <a:t>If you read the port the gyro is connected to as an infrared sensor and then read it again as a gyro sensor, it seems to force a recalibration of the gyro. </a:t>
            </a:r>
          </a:p>
          <a:p>
            <a:r>
              <a:rPr lang="en-US" dirty="0"/>
              <a:t>This solution works reliably on any generation of sensor.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12/30/2019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7E2C85-2847-7F41-8D32-85EB2B95E6A0}"/>
              </a:ext>
            </a:extLst>
          </p:cNvPr>
          <p:cNvSpPr txBox="1"/>
          <p:nvPr/>
        </p:nvSpPr>
        <p:spPr>
          <a:xfrm>
            <a:off x="5197642" y="5553777"/>
            <a:ext cx="351377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EV3Lessons.com provides Gyro Drift Test code for EV3-G.</a:t>
            </a:r>
          </a:p>
        </p:txBody>
      </p:sp>
    </p:spTree>
    <p:extLst>
      <p:ext uri="{BB962C8B-B14F-4D97-AF65-F5344CB8AC3E}">
        <p14:creationId xmlns:p14="http://schemas.microsoft.com/office/powerpoint/2010/main" val="513848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u="sng" dirty="0">
                <a:solidFill>
                  <a:srgbClr val="FF0000"/>
                </a:solidFill>
              </a:rPr>
              <a:t>Keep the robot still </a:t>
            </a:r>
            <a:r>
              <a:rPr lang="en-US" dirty="0"/>
              <a:t>when you calibrate the gyro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You </a:t>
            </a:r>
            <a:r>
              <a:rPr lang="en-US" u="sng" dirty="0">
                <a:solidFill>
                  <a:srgbClr val="FF0000"/>
                </a:solidFill>
              </a:rPr>
              <a:t>should not have not have to run this every time </a:t>
            </a:r>
            <a:r>
              <a:rPr lang="en-US" dirty="0"/>
              <a:t>you need to read the gyro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You should </a:t>
            </a:r>
            <a:r>
              <a:rPr lang="en-US" u="sng" dirty="0">
                <a:solidFill>
                  <a:srgbClr val="FF0000"/>
                </a:solidFill>
              </a:rPr>
              <a:t>calibrate in a separate program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run it once before you run your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2019 EV3Lessons.com, Last edit 12/30/2019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Notes for Success</a:t>
            </a:r>
          </a:p>
        </p:txBody>
      </p:sp>
    </p:spTree>
    <p:extLst>
      <p:ext uri="{BB962C8B-B14F-4D97-AF65-F5344CB8AC3E}">
        <p14:creationId xmlns:p14="http://schemas.microsoft.com/office/powerpoint/2010/main" val="1527219524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CC572205-1ED8-1642-A2A3-8041B0707F52}" vid="{A169B8F7-398B-1744-9BD5-555FA23565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4601</TotalTime>
  <Words>1195</Words>
  <Application>Microsoft Macintosh PowerPoint</Application>
  <PresentationFormat>On-screen Show (4:3)</PresentationFormat>
  <Paragraphs>96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Helvetica Neue</vt:lpstr>
      <vt:lpstr>Wingdings</vt:lpstr>
      <vt:lpstr>advanced</vt:lpstr>
      <vt:lpstr>Introduction to Gyro Sensor and Drift</vt:lpstr>
      <vt:lpstr>Lesson Objectives</vt:lpstr>
      <vt:lpstr>What is the Gyro Sensor?</vt:lpstr>
      <vt:lpstr>Gyro Sensor Problems</vt:lpstr>
      <vt:lpstr>Gyro Calibration to Solve Gyro Lag</vt:lpstr>
      <vt:lpstr>Terms to Know</vt:lpstr>
      <vt:lpstr>Different Generations of Gyro Sensors</vt:lpstr>
      <vt:lpstr>Only Reliable ways to Calibrate the Gyro</vt:lpstr>
      <vt:lpstr>Important Notes for Success</vt:lpstr>
      <vt:lpstr>KEY CODE COMPONENTS</vt:lpstr>
      <vt:lpstr>Gyro Calibration Code</vt:lpstr>
      <vt:lpstr>Gyro Rate and Rate &amp; Angle Modes</vt:lpstr>
      <vt:lpstr>Discussion Guide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Gyro Sensor and Dealing with Drift</dc:title>
  <dc:creator>Sanjay Seshan</dc:creator>
  <cp:lastModifiedBy>Srinivasan Seshan</cp:lastModifiedBy>
  <cp:revision>129</cp:revision>
  <cp:lastPrinted>2017-08-12T12:33:52Z</cp:lastPrinted>
  <dcterms:created xsi:type="dcterms:W3CDTF">2014-10-28T21:59:38Z</dcterms:created>
  <dcterms:modified xsi:type="dcterms:W3CDTF">2019-12-30T15:57:41Z</dcterms:modified>
</cp:coreProperties>
</file>