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301" r:id="rId7"/>
    <p:sldId id="306" r:id="rId8"/>
    <p:sldId id="307" r:id="rId9"/>
    <p:sldId id="282" r:id="rId10"/>
    <p:sldId id="308" r:id="rId11"/>
    <p:sldId id="298"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54"/>
    <p:restoredTop sz="94694"/>
  </p:normalViewPr>
  <p:slideViewPr>
    <p:cSldViewPr snapToGrid="0" snapToObjects="1">
      <p:cViewPr>
        <p:scale>
          <a:sx n="95" d="100"/>
          <a:sy n="95" d="100"/>
        </p:scale>
        <p:origin x="440" y="1048"/>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12/30/19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214882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79407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288186-0DD0-C845-B9C1-7D0297501CBE}" type="datetime1">
              <a:rPr lang="en-US" smtClean="0"/>
              <a:t>12/30/19</a:t>
            </a:fld>
            <a:endParaRPr lang="en-US"/>
          </a:p>
        </p:txBody>
      </p:sp>
      <p:sp>
        <p:nvSpPr>
          <p:cNvPr id="5" name="Footer Placeholder 4"/>
          <p:cNvSpPr>
            <a:spLocks noGrp="1"/>
          </p:cNvSpPr>
          <p:nvPr>
            <p:ph type="ftr" sz="quarter" idx="11"/>
          </p:nvPr>
        </p:nvSpPr>
        <p:spPr/>
        <p:txBody>
          <a:bodyPr/>
          <a:lstStyle/>
          <a:p>
            <a:r>
              <a:rPr lang="en-US"/>
              <a:t>© 2020 EV3Lessons.com, Last edit 12/30/2019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516A2FE-AEEB-0740-B0C8-E867323132FA}" type="datetime1">
              <a:rPr lang="en-US" smtClean="0"/>
              <a:t>12/30/19</a:t>
            </a:fld>
            <a:endParaRPr lang="en-US"/>
          </a:p>
        </p:txBody>
      </p:sp>
      <p:sp>
        <p:nvSpPr>
          <p:cNvPr id="5" name="Footer Placeholder 4"/>
          <p:cNvSpPr>
            <a:spLocks noGrp="1"/>
          </p:cNvSpPr>
          <p:nvPr>
            <p:ph type="ftr" sz="quarter" idx="11"/>
          </p:nvPr>
        </p:nvSpPr>
        <p:spPr/>
        <p:txBody>
          <a:bodyPr/>
          <a:lstStyle/>
          <a:p>
            <a:r>
              <a:rPr lang="en-US"/>
              <a:t>© 2020 EV3Lessons.com, Last edit 12/30/2019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D3E104C-A089-994D-AD09-CB2015158302}" type="datetime1">
              <a:rPr lang="en-US" smtClean="0"/>
              <a:t>12/30/19</a:t>
            </a:fld>
            <a:endParaRPr lang="en-US" dirty="0"/>
          </a:p>
        </p:txBody>
      </p:sp>
      <p:sp>
        <p:nvSpPr>
          <p:cNvPr id="5" name="Footer Placeholder 4"/>
          <p:cNvSpPr>
            <a:spLocks noGrp="1"/>
          </p:cNvSpPr>
          <p:nvPr>
            <p:ph type="ftr" sz="quarter" idx="11"/>
          </p:nvPr>
        </p:nvSpPr>
        <p:spPr/>
        <p:txBody>
          <a:bodyPr/>
          <a:lstStyle/>
          <a:p>
            <a:r>
              <a:rPr lang="en-US"/>
              <a:t>© 2020 EV3Lessons.com, Last edit 12/30/2019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E84F86A-6A6C-9445-A8E0-8B4A7AB09917}" type="datetime1">
              <a:rPr lang="en-US" smtClean="0"/>
              <a:t>12/30/19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0673EC8-F2B6-E741-9996-1F7832E005F0}" type="datetime1">
              <a:rPr lang="en-US" smtClean="0"/>
              <a:t>12/30/19</a:t>
            </a:fld>
            <a:endParaRPr lang="en-US"/>
          </a:p>
        </p:txBody>
      </p:sp>
      <p:sp>
        <p:nvSpPr>
          <p:cNvPr id="8" name="Footer Placeholder 7"/>
          <p:cNvSpPr>
            <a:spLocks noGrp="1"/>
          </p:cNvSpPr>
          <p:nvPr>
            <p:ph type="ftr" sz="quarter" idx="11"/>
          </p:nvPr>
        </p:nvSpPr>
        <p:spPr/>
        <p:txBody>
          <a:bodyPr/>
          <a:lstStyle/>
          <a:p>
            <a:r>
              <a:rPr lang="en-US"/>
              <a:t>© 2020 EV3Lessons.com, Last edit 12/30/2019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F1D42B83-AFCB-714E-B158-CDE04411EDD8}" type="datetime1">
              <a:rPr lang="en-US" smtClean="0"/>
              <a:t>12/30/19</a:t>
            </a:fld>
            <a:endParaRPr lang="en-US"/>
          </a:p>
        </p:txBody>
      </p:sp>
      <p:sp>
        <p:nvSpPr>
          <p:cNvPr id="4" name="Footer Placeholder 3"/>
          <p:cNvSpPr>
            <a:spLocks noGrp="1"/>
          </p:cNvSpPr>
          <p:nvPr>
            <p:ph type="ftr" sz="quarter" idx="11"/>
          </p:nvPr>
        </p:nvSpPr>
        <p:spPr/>
        <p:txBody>
          <a:bodyPr/>
          <a:lstStyle/>
          <a:p>
            <a:r>
              <a:rPr lang="en-US"/>
              <a:t>© 2020 EV3Lessons.com, Last edit 12/30/2019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3E96E3F-1283-E549-A734-0B6294522C2F}" type="datetime1">
              <a:rPr lang="en-US" smtClean="0"/>
              <a:t>12/30/19</a:t>
            </a:fld>
            <a:endParaRPr lang="en-US"/>
          </a:p>
        </p:txBody>
      </p:sp>
      <p:sp>
        <p:nvSpPr>
          <p:cNvPr id="5" name="Footer Placeholder 4"/>
          <p:cNvSpPr>
            <a:spLocks noGrp="1"/>
          </p:cNvSpPr>
          <p:nvPr>
            <p:ph type="ftr" sz="quarter" idx="11"/>
          </p:nvPr>
        </p:nvSpPr>
        <p:spPr/>
        <p:txBody>
          <a:bodyPr/>
          <a:lstStyle/>
          <a:p>
            <a:r>
              <a:rPr lang="en-US"/>
              <a:t>© 2020 EV3Lessons.com, Last edit 12/30/2019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7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946911A9-FB6C-D44B-BFB5-A9AF4D5FE53F}" type="datetime1">
              <a:rPr lang="en-US" smtClean="0"/>
              <a:t>12/30/19</a:t>
            </a:fld>
            <a:endParaRPr lang="en-US"/>
          </a:p>
        </p:txBody>
      </p:sp>
      <p:sp>
        <p:nvSpPr>
          <p:cNvPr id="5" name="Footer Placeholder 4"/>
          <p:cNvSpPr>
            <a:spLocks noGrp="1"/>
          </p:cNvSpPr>
          <p:nvPr>
            <p:ph type="ftr" sz="quarter" idx="11"/>
          </p:nvPr>
        </p:nvSpPr>
        <p:spPr/>
        <p:txBody>
          <a:bodyPr/>
          <a:lstStyle/>
          <a:p>
            <a:r>
              <a:rPr lang="en-US"/>
              <a:t>© 2020 EV3Lessons.com, Last edit 12/30/2019</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8D72-6881-2241-9FF4-F4D85549F08E}" type="datetime1">
              <a:rPr lang="en-US" smtClean="0"/>
              <a:t>12/30/19</a:t>
            </a:fld>
            <a:endParaRPr lang="en-US" dirty="0"/>
          </a:p>
        </p:txBody>
      </p:sp>
      <p:sp>
        <p:nvSpPr>
          <p:cNvPr id="4" name="Footer Placeholder 3"/>
          <p:cNvSpPr>
            <a:spLocks noGrp="1"/>
          </p:cNvSpPr>
          <p:nvPr>
            <p:ph type="ftr" sz="quarter" idx="11"/>
          </p:nvPr>
        </p:nvSpPr>
        <p:spPr/>
        <p:txBody>
          <a:bodyPr/>
          <a:lstStyle/>
          <a:p>
            <a:r>
              <a:rPr lang="en-US"/>
              <a:t>© 2020 EV3Lessons.com, Last edit 12/30/2019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6226A83-66DE-4B4C-861F-A5F2B2D5A8E7}" type="datetime1">
              <a:rPr lang="en-US" smtClean="0"/>
              <a:t>12/30/19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2020 EV3Lessons.com, Last edit 12/30/2019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EV3 Classroom: </a:t>
            </a:r>
            <a:br>
              <a:rPr lang="en-US" dirty="0"/>
            </a:br>
            <a:r>
              <a:rPr lang="en-US" dirty="0"/>
              <a:t>Introduction to Gyro Sensor and Drift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6" name="Picture 5" descr="A close up of a sign&#10;&#10;Description automatically generated">
            <a:extLst>
              <a:ext uri="{FF2B5EF4-FFF2-40B4-BE49-F238E27FC236}">
                <a16:creationId xmlns:a16="http://schemas.microsoft.com/office/drawing/2014/main" id="{87DBC4F7-5181-7B40-890E-501CF3F59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B5576DAD-B3B1-B44A-BEE9-11DFC918FC49}"/>
              </a:ext>
            </a:extLst>
          </p:cNvPr>
          <p:cNvPicPr>
            <a:picLocks noChangeAspect="1"/>
          </p:cNvPicPr>
          <p:nvPr/>
        </p:nvPicPr>
        <p:blipFill rotWithShape="1">
          <a:blip r:embed="rId4"/>
          <a:srcRect l="2055" t="7277" r="2818" b="5432"/>
          <a:stretch/>
        </p:blipFill>
        <p:spPr>
          <a:xfrm>
            <a:off x="5294149" y="268395"/>
            <a:ext cx="3603295" cy="1385142"/>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125CFA-275E-D346-A8BF-BF58C189A7D1}"/>
              </a:ext>
            </a:extLst>
          </p:cNvPr>
          <p:cNvSpPr>
            <a:spLocks noGrp="1"/>
          </p:cNvSpPr>
          <p:nvPr>
            <p:ph idx="1"/>
          </p:nvPr>
        </p:nvSpPr>
        <p:spPr>
          <a:xfrm>
            <a:off x="199698" y="1559378"/>
            <a:ext cx="8658552" cy="2223423"/>
          </a:xfrm>
        </p:spPr>
        <p:txBody>
          <a:bodyPr>
            <a:normAutofit fontScale="77500" lnSpcReduction="20000"/>
          </a:bodyPr>
          <a:lstStyle/>
          <a:p>
            <a:r>
              <a:rPr lang="en-US" dirty="0"/>
              <a:t>Reading the Gyro Sensor port as Infrared and then reading as a Gyro Sensor will cause the Gyro Sensor to reset</a:t>
            </a:r>
          </a:p>
          <a:p>
            <a:r>
              <a:rPr lang="en-US" dirty="0"/>
              <a:t>While it is resetting, the gyro will return a special value called Not a Number (NAN).  </a:t>
            </a:r>
          </a:p>
          <a:p>
            <a:r>
              <a:rPr lang="en-US" dirty="0"/>
              <a:t>Comparing to see that reading is a valid number makes sure that your calibration is completed.  If the reading is Not a Number (NAN), it should return false.</a:t>
            </a:r>
          </a:p>
        </p:txBody>
      </p:sp>
      <p:sp>
        <p:nvSpPr>
          <p:cNvPr id="3" name="Footer Placeholder 2">
            <a:extLst>
              <a:ext uri="{FF2B5EF4-FFF2-40B4-BE49-F238E27FC236}">
                <a16:creationId xmlns:a16="http://schemas.microsoft.com/office/drawing/2014/main" id="{427DF392-D5CE-D64B-AB49-3D202B2E1D3D}"/>
              </a:ext>
            </a:extLst>
          </p:cNvPr>
          <p:cNvSpPr>
            <a:spLocks noGrp="1"/>
          </p:cNvSpPr>
          <p:nvPr>
            <p:ph type="ftr" sz="quarter" idx="11"/>
          </p:nvPr>
        </p:nvSpPr>
        <p:spPr/>
        <p:txBody>
          <a:bodyPr/>
          <a:lstStyle/>
          <a:p>
            <a:r>
              <a:rPr lang="en-US"/>
              <a:t>© 2020 EV3Lessons.com, Last edit 12/30/2019</a:t>
            </a:r>
          </a:p>
        </p:txBody>
      </p:sp>
      <p:sp>
        <p:nvSpPr>
          <p:cNvPr id="4" name="Title 3">
            <a:extLst>
              <a:ext uri="{FF2B5EF4-FFF2-40B4-BE49-F238E27FC236}">
                <a16:creationId xmlns:a16="http://schemas.microsoft.com/office/drawing/2014/main" id="{4B8B7667-BD18-D045-9BC9-FF13E651F545}"/>
              </a:ext>
            </a:extLst>
          </p:cNvPr>
          <p:cNvSpPr>
            <a:spLocks noGrp="1"/>
          </p:cNvSpPr>
          <p:nvPr>
            <p:ph type="title"/>
          </p:nvPr>
        </p:nvSpPr>
        <p:spPr/>
        <p:txBody>
          <a:bodyPr/>
          <a:lstStyle/>
          <a:p>
            <a:r>
              <a:rPr lang="en-US" dirty="0"/>
              <a:t>Key Code Components</a:t>
            </a:r>
          </a:p>
        </p:txBody>
      </p:sp>
      <p:pic>
        <p:nvPicPr>
          <p:cNvPr id="5" name="Picture 4">
            <a:extLst>
              <a:ext uri="{FF2B5EF4-FFF2-40B4-BE49-F238E27FC236}">
                <a16:creationId xmlns:a16="http://schemas.microsoft.com/office/drawing/2014/main" id="{4708A299-13EF-2B49-B44D-16717B238F51}"/>
              </a:ext>
            </a:extLst>
          </p:cNvPr>
          <p:cNvPicPr>
            <a:picLocks noChangeAspect="1"/>
          </p:cNvPicPr>
          <p:nvPr/>
        </p:nvPicPr>
        <p:blipFill>
          <a:blip r:embed="rId2"/>
          <a:stretch>
            <a:fillRect/>
          </a:stretch>
        </p:blipFill>
        <p:spPr>
          <a:xfrm>
            <a:off x="1845904" y="3782801"/>
            <a:ext cx="5452191" cy="2484769"/>
          </a:xfrm>
          <a:prstGeom prst="rect">
            <a:avLst/>
          </a:prstGeom>
        </p:spPr>
      </p:pic>
    </p:spTree>
    <p:extLst>
      <p:ext uri="{BB962C8B-B14F-4D97-AF65-F5344CB8AC3E}">
        <p14:creationId xmlns:p14="http://schemas.microsoft.com/office/powerpoint/2010/main" val="53296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2020 EV3Lessons.com, Last edit 12/30/2019</a:t>
            </a:r>
            <a:endParaRPr lang="en-US" dirty="0"/>
          </a:p>
        </p:txBody>
      </p:sp>
      <p:sp>
        <p:nvSpPr>
          <p:cNvPr id="5" name="Title 4"/>
          <p:cNvSpPr>
            <a:spLocks noGrp="1"/>
          </p:cNvSpPr>
          <p:nvPr>
            <p:ph type="title"/>
          </p:nvPr>
        </p:nvSpPr>
        <p:spPr/>
        <p:txBody>
          <a:bodyPr/>
          <a:lstStyle/>
          <a:p>
            <a:r>
              <a:rPr lang="en-US" dirty="0"/>
              <a:t>Recalibration Code</a:t>
            </a:r>
          </a:p>
        </p:txBody>
      </p:sp>
      <p:pic>
        <p:nvPicPr>
          <p:cNvPr id="9" name="Picture 8" descr="A screenshot of a cell phone&#10;&#10;Description automatically generated">
            <a:extLst>
              <a:ext uri="{FF2B5EF4-FFF2-40B4-BE49-F238E27FC236}">
                <a16:creationId xmlns:a16="http://schemas.microsoft.com/office/drawing/2014/main" id="{101BC742-1BD1-8441-B433-22B7C9F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494307"/>
            <a:ext cx="5425902" cy="3171270"/>
          </a:xfrm>
          <a:prstGeom prst="rect">
            <a:avLst/>
          </a:prstGeom>
        </p:spPr>
      </p:pic>
      <p:sp>
        <p:nvSpPr>
          <p:cNvPr id="2" name="TextBox 1">
            <a:extLst>
              <a:ext uri="{FF2B5EF4-FFF2-40B4-BE49-F238E27FC236}">
                <a16:creationId xmlns:a16="http://schemas.microsoft.com/office/drawing/2014/main" id="{8A62D048-FADA-D04F-BB94-9035D4A75184}"/>
              </a:ext>
            </a:extLst>
          </p:cNvPr>
          <p:cNvSpPr txBox="1"/>
          <p:nvPr/>
        </p:nvSpPr>
        <p:spPr>
          <a:xfrm>
            <a:off x="5307724" y="1458023"/>
            <a:ext cx="3828857" cy="3970318"/>
          </a:xfrm>
          <a:prstGeom prst="rect">
            <a:avLst/>
          </a:prstGeom>
          <a:noFill/>
        </p:spPr>
        <p:txBody>
          <a:bodyPr wrap="square" rtlCol="0">
            <a:spAutoFit/>
          </a:bodyPr>
          <a:lstStyle/>
          <a:p>
            <a:pPr marL="342900" indent="-342900">
              <a:buFont typeface="+mj-lt"/>
              <a:buAutoNum type="arabicPeriod"/>
            </a:pPr>
            <a:r>
              <a:rPr lang="en-US" dirty="0"/>
              <a:t>Read the port of the gyro as an infrared sensor. Unfortunately, in the EV3 Classroom software, the infrared does not force the gyro sensor communication to timeout properly every time when reading it on the gyro port. To ensure that it works, a loop keeps reading the infrared on port 2 until the gyro angle is not equal to itself. When the gyro disconnects, it reads as NAN, and NAN is not equal to NAN. Therefore, it will repeat until the gyro is successfully disconnected.</a:t>
            </a:r>
          </a:p>
        </p:txBody>
      </p:sp>
      <p:sp>
        <p:nvSpPr>
          <p:cNvPr id="4" name="TextBox 3">
            <a:extLst>
              <a:ext uri="{FF2B5EF4-FFF2-40B4-BE49-F238E27FC236}">
                <a16:creationId xmlns:a16="http://schemas.microsoft.com/office/drawing/2014/main" id="{04A42272-564E-5C46-B6F1-566C8F2DE5B9}"/>
              </a:ext>
            </a:extLst>
          </p:cNvPr>
          <p:cNvSpPr txBox="1"/>
          <p:nvPr/>
        </p:nvSpPr>
        <p:spPr>
          <a:xfrm>
            <a:off x="199698" y="4865268"/>
            <a:ext cx="5425902" cy="1754326"/>
          </a:xfrm>
          <a:prstGeom prst="rect">
            <a:avLst/>
          </a:prstGeom>
          <a:noFill/>
        </p:spPr>
        <p:txBody>
          <a:bodyPr wrap="square" rtlCol="0">
            <a:spAutoFit/>
          </a:bodyPr>
          <a:lstStyle/>
          <a:p>
            <a:pPr marL="342900" indent="-342900">
              <a:buAutoNum type="arabicPeriod" startAt="2"/>
            </a:pPr>
            <a:r>
              <a:rPr lang="en-US" dirty="0"/>
              <a:t>Read port 2 back as a gyro sensor.</a:t>
            </a:r>
          </a:p>
          <a:p>
            <a:pPr marL="342900" indent="-342900">
              <a:buAutoNum type="arabicPeriod" startAt="3"/>
            </a:pPr>
            <a:r>
              <a:rPr lang="en-US" dirty="0"/>
              <a:t>Wait until the angle is equal to itself, or the gyro has been reconnected.</a:t>
            </a:r>
          </a:p>
          <a:p>
            <a:pPr marL="342900" indent="-342900">
              <a:buAutoNum type="arabicPeriod" startAt="3"/>
            </a:pPr>
            <a:r>
              <a:rPr lang="en-US" dirty="0"/>
              <a:t>Play a beep so that the user knows that the recalibration has been completed </a:t>
            </a:r>
          </a:p>
          <a:p>
            <a:endParaRPr lang="en-US" dirty="0"/>
          </a:p>
        </p:txBody>
      </p:sp>
      <p:sp>
        <p:nvSpPr>
          <p:cNvPr id="6" name="TextBox 5">
            <a:extLst>
              <a:ext uri="{FF2B5EF4-FFF2-40B4-BE49-F238E27FC236}">
                <a16:creationId xmlns:a16="http://schemas.microsoft.com/office/drawing/2014/main" id="{EAB6FA7E-AB9C-7F44-8B05-88B0F979F894}"/>
              </a:ext>
            </a:extLst>
          </p:cNvPr>
          <p:cNvSpPr txBox="1"/>
          <p:nvPr/>
        </p:nvSpPr>
        <p:spPr>
          <a:xfrm>
            <a:off x="5990897" y="5980386"/>
            <a:ext cx="2638096" cy="369332"/>
          </a:xfrm>
          <a:prstGeom prst="rect">
            <a:avLst/>
          </a:prstGeom>
          <a:solidFill>
            <a:schemeClr val="bg1">
              <a:lumMod val="95000"/>
            </a:schemeClr>
          </a:solidFill>
        </p:spPr>
        <p:txBody>
          <a:bodyPr wrap="square" rtlCol="0">
            <a:spAutoFit/>
          </a:bodyPr>
          <a:lstStyle/>
          <a:p>
            <a:pPr algn="ctr"/>
            <a:r>
              <a:rPr lang="en-US" dirty="0"/>
              <a:t>NAN: Not a Number</a:t>
            </a:r>
          </a:p>
        </p:txBody>
      </p:sp>
    </p:spTree>
    <p:extLst>
      <p:ext uri="{BB962C8B-B14F-4D97-AF65-F5344CB8AC3E}">
        <p14:creationId xmlns:p14="http://schemas.microsoft.com/office/powerpoint/2010/main" val="22396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 Guide</a:t>
            </a:r>
          </a:p>
        </p:txBody>
      </p:sp>
      <p:sp>
        <p:nvSpPr>
          <p:cNvPr id="7" name="Content Placeholder 2"/>
          <p:cNvSpPr txBox="1">
            <a:spLocks/>
          </p:cNvSpPr>
          <p:nvPr/>
        </p:nvSpPr>
        <p:spPr>
          <a:xfrm>
            <a:off x="284163" y="1567543"/>
            <a:ext cx="8574087" cy="4869489"/>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a:solidFill>
                  <a:schemeClr val="tx1"/>
                </a:solidFill>
              </a:rPr>
              <a:t>What</a:t>
            </a:r>
            <a:r>
              <a:rPr lang="it-IT" b="1" dirty="0">
                <a:solidFill>
                  <a:schemeClr val="tx1"/>
                </a:solidFill>
              </a:rPr>
              <a:t> are 2 common </a:t>
            </a:r>
            <a:r>
              <a:rPr lang="it-IT" b="1" dirty="0" err="1">
                <a:solidFill>
                  <a:schemeClr val="tx1"/>
                </a:solidFill>
              </a:rPr>
              <a:t>problems</a:t>
            </a:r>
            <a:r>
              <a:rPr lang="it-IT" b="1" dirty="0">
                <a:solidFill>
                  <a:schemeClr val="tx1"/>
                </a:solidFill>
              </a:rPr>
              <a:t> </a:t>
            </a:r>
            <a:r>
              <a:rPr lang="it-IT" b="1" dirty="0" err="1">
                <a:solidFill>
                  <a:schemeClr val="tx1"/>
                </a:solidFill>
              </a:rPr>
              <a:t>when</a:t>
            </a:r>
            <a:r>
              <a:rPr lang="it-IT" b="1" dirty="0">
                <a:solidFill>
                  <a:schemeClr val="tx1"/>
                </a:solidFill>
              </a:rPr>
              <a:t> </a:t>
            </a:r>
            <a:r>
              <a:rPr lang="it-IT" b="1" dirty="0" err="1">
                <a:solidFill>
                  <a:schemeClr val="tx1"/>
                </a:solidFill>
              </a:rPr>
              <a:t>programming</a:t>
            </a:r>
            <a:r>
              <a:rPr lang="it-IT" b="1" dirty="0">
                <a:solidFill>
                  <a:schemeClr val="tx1"/>
                </a:solidFill>
              </a:rPr>
              <a:t> with the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a:t>
            </a:r>
            <a:r>
              <a:rPr lang="it-IT" dirty="0" err="1"/>
              <a:t>Gryo</a:t>
            </a:r>
            <a:r>
              <a:rPr lang="it-IT" dirty="0"/>
              <a:t> </a:t>
            </a:r>
            <a:r>
              <a:rPr lang="it-IT" dirty="0" err="1"/>
              <a:t>drift</a:t>
            </a:r>
            <a:r>
              <a:rPr lang="it-IT" dirty="0"/>
              <a:t> and </a:t>
            </a:r>
            <a:r>
              <a:rPr lang="it-IT" dirty="0" err="1"/>
              <a:t>Gyro</a:t>
            </a:r>
            <a:r>
              <a:rPr lang="it-IT" dirty="0"/>
              <a:t> </a:t>
            </a:r>
            <a:r>
              <a:rPr lang="it-IT" dirty="0" err="1"/>
              <a:t>lag</a:t>
            </a:r>
            <a:endParaRPr lang="it-IT" dirty="0"/>
          </a:p>
          <a:p>
            <a:pPr marL="457200" indent="-457200">
              <a:buFont typeface="+mj-lt"/>
              <a:buAutoNum type="arabicPeriod"/>
            </a:pPr>
            <a:r>
              <a:rPr lang="it-IT" b="1" dirty="0" err="1">
                <a:solidFill>
                  <a:schemeClr val="tx1"/>
                </a:solidFill>
              </a:rPr>
              <a:t>What</a:t>
            </a:r>
            <a:r>
              <a:rPr lang="it-IT" b="1" dirty="0">
                <a:solidFill>
                  <a:schemeClr val="tx1"/>
                </a:solidFill>
              </a:rPr>
              <a:t> </a:t>
            </a:r>
            <a:r>
              <a:rPr lang="it-IT" b="1" dirty="0" err="1">
                <a:solidFill>
                  <a:schemeClr val="tx1"/>
                </a:solidFill>
              </a:rPr>
              <a:t>does</a:t>
            </a:r>
            <a:r>
              <a:rPr lang="it-IT" b="1" dirty="0">
                <a:solidFill>
                  <a:schemeClr val="tx1"/>
                </a:solidFill>
              </a:rPr>
              <a:t> </a:t>
            </a:r>
            <a:r>
              <a:rPr lang="it-IT" b="1" dirty="0" err="1">
                <a:solidFill>
                  <a:schemeClr val="tx1"/>
                </a:solidFill>
              </a:rPr>
              <a:t>Gyro</a:t>
            </a:r>
            <a:r>
              <a:rPr lang="it-IT" b="1" dirty="0">
                <a:solidFill>
                  <a:schemeClr val="tx1"/>
                </a:solidFill>
              </a:rPr>
              <a:t> </a:t>
            </a:r>
            <a:r>
              <a:rPr lang="it-IT" b="1" dirty="0" err="1">
                <a:solidFill>
                  <a:schemeClr val="tx1"/>
                </a:solidFill>
              </a:rPr>
              <a:t>drift</a:t>
            </a:r>
            <a:r>
              <a:rPr lang="it-IT" b="1" dirty="0">
                <a:solidFill>
                  <a:schemeClr val="tx1"/>
                </a:solidFill>
              </a:rPr>
              <a:t> </a:t>
            </a:r>
            <a:r>
              <a:rPr lang="it-IT" b="1" dirty="0" err="1">
                <a:solidFill>
                  <a:schemeClr val="tx1"/>
                </a:solidFill>
              </a:rPr>
              <a:t>mean</a:t>
            </a:r>
            <a:r>
              <a:rPr lang="it-IT" b="1" dirty="0">
                <a:solidFill>
                  <a:schemeClr val="tx1"/>
                </a:solidFill>
              </a:rPr>
              <a:t>?</a:t>
            </a:r>
          </a:p>
          <a:p>
            <a:pPr marL="460375" lvl="1" indent="0">
              <a:buNone/>
            </a:pPr>
            <a:r>
              <a:rPr lang="it-IT" dirty="0" err="1"/>
              <a:t>Ans</a:t>
            </a:r>
            <a:r>
              <a:rPr lang="it-IT" dirty="0"/>
              <a:t>. The </a:t>
            </a:r>
            <a:r>
              <a:rPr lang="it-IT" dirty="0" err="1"/>
              <a:t>Gyro</a:t>
            </a:r>
            <a:r>
              <a:rPr lang="it-IT" dirty="0"/>
              <a:t> </a:t>
            </a:r>
            <a:r>
              <a:rPr lang="it-IT" dirty="0" err="1"/>
              <a:t>readings</a:t>
            </a:r>
            <a:r>
              <a:rPr lang="it-IT" dirty="0"/>
              <a:t> </a:t>
            </a:r>
            <a:r>
              <a:rPr lang="it-IT" dirty="0" err="1"/>
              <a:t>keep</a:t>
            </a:r>
            <a:r>
              <a:rPr lang="it-IT" dirty="0"/>
              <a:t> </a:t>
            </a:r>
            <a:r>
              <a:rPr lang="it-IT" dirty="0" err="1"/>
              <a:t>changing</a:t>
            </a:r>
            <a:r>
              <a:rPr lang="it-IT" dirty="0"/>
              <a:t> </a:t>
            </a:r>
            <a:r>
              <a:rPr lang="it-IT" dirty="0" err="1"/>
              <a:t>even</a:t>
            </a:r>
            <a:r>
              <a:rPr lang="it-IT" dirty="0"/>
              <a:t> </a:t>
            </a:r>
            <a:r>
              <a:rPr lang="it-IT" dirty="0" err="1"/>
              <a:t>when</a:t>
            </a:r>
            <a:r>
              <a:rPr lang="it-IT" dirty="0"/>
              <a:t> the robot </a:t>
            </a:r>
            <a:r>
              <a:rPr lang="it-IT" dirty="0" err="1"/>
              <a:t>is</a:t>
            </a:r>
            <a:r>
              <a:rPr lang="it-IT" dirty="0"/>
              <a:t> </a:t>
            </a:r>
            <a:r>
              <a:rPr lang="it-IT" dirty="0" err="1"/>
              <a:t>still</a:t>
            </a:r>
            <a:endParaRPr lang="it-IT" dirty="0"/>
          </a:p>
          <a:p>
            <a:pPr marL="457200" indent="-457200">
              <a:buFont typeface="+mj-lt"/>
              <a:buAutoNum type="arabicPeriod"/>
            </a:pPr>
            <a:r>
              <a:rPr lang="it-IT" b="1" dirty="0">
                <a:solidFill>
                  <a:schemeClr val="tx1"/>
                </a:solidFill>
              </a:rPr>
              <a:t>Can </a:t>
            </a:r>
            <a:r>
              <a:rPr lang="it-IT" b="1" dirty="0" err="1">
                <a:solidFill>
                  <a:schemeClr val="tx1"/>
                </a:solidFill>
              </a:rPr>
              <a:t>you</a:t>
            </a:r>
            <a:r>
              <a:rPr lang="it-IT" b="1" dirty="0">
                <a:solidFill>
                  <a:schemeClr val="tx1"/>
                </a:solidFill>
              </a:rPr>
              <a:t> </a:t>
            </a:r>
            <a:r>
              <a:rPr lang="it-IT" b="1" dirty="0" err="1">
                <a:solidFill>
                  <a:schemeClr val="tx1"/>
                </a:solidFill>
              </a:rPr>
              <a:t>move</a:t>
            </a:r>
            <a:r>
              <a:rPr lang="it-IT" b="1" dirty="0">
                <a:solidFill>
                  <a:schemeClr val="tx1"/>
                </a:solidFill>
              </a:rPr>
              <a:t> </a:t>
            </a:r>
            <a:r>
              <a:rPr lang="it-IT" b="1" dirty="0" err="1">
                <a:solidFill>
                  <a:schemeClr val="tx1"/>
                </a:solidFill>
              </a:rPr>
              <a:t>your</a:t>
            </a:r>
            <a:r>
              <a:rPr lang="it-IT" b="1" dirty="0">
                <a:solidFill>
                  <a:schemeClr val="tx1"/>
                </a:solidFill>
              </a:rPr>
              <a:t> robot </a:t>
            </a:r>
            <a:r>
              <a:rPr lang="it-IT" b="1" dirty="0" err="1">
                <a:solidFill>
                  <a:schemeClr val="tx1"/>
                </a:solidFill>
              </a:rPr>
              <a:t>when</a:t>
            </a:r>
            <a:r>
              <a:rPr lang="it-IT" b="1" dirty="0">
                <a:solidFill>
                  <a:schemeClr val="tx1"/>
                </a:solidFill>
              </a:rPr>
              <a:t> </a:t>
            </a:r>
            <a:r>
              <a:rPr lang="it-IT" b="1" dirty="0" err="1">
                <a:solidFill>
                  <a:schemeClr val="tx1"/>
                </a:solidFill>
              </a:rPr>
              <a:t>you</a:t>
            </a:r>
            <a:r>
              <a:rPr lang="it-IT" b="1" dirty="0">
                <a:solidFill>
                  <a:schemeClr val="tx1"/>
                </a:solidFill>
              </a:rPr>
              <a:t> calibrate </a:t>
            </a:r>
            <a:r>
              <a:rPr lang="it-IT" b="1" dirty="0" err="1">
                <a:solidFill>
                  <a:schemeClr val="tx1"/>
                </a:solidFill>
              </a:rPr>
              <a:t>your</a:t>
            </a:r>
            <a:r>
              <a:rPr lang="it-IT" b="1" dirty="0">
                <a:solidFill>
                  <a:schemeClr val="tx1"/>
                </a:solidFill>
              </a:rPr>
              <a:t>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No. </a:t>
            </a:r>
            <a:r>
              <a:rPr lang="it-IT" dirty="0" err="1"/>
              <a:t>Keep</a:t>
            </a:r>
            <a:r>
              <a:rPr lang="it-IT" dirty="0"/>
              <a:t> the robot </a:t>
            </a:r>
            <a:r>
              <a:rPr lang="it-IT" dirty="0" err="1"/>
              <a:t>still</a:t>
            </a:r>
            <a:r>
              <a:rPr lang="it-IT" dirty="0"/>
              <a:t>.</a:t>
            </a:r>
          </a:p>
          <a:p>
            <a:pPr marL="457200" indent="-457200">
              <a:buFont typeface="+mj-lt"/>
              <a:buAutoNum type="arabicPeriod"/>
            </a:pPr>
            <a:r>
              <a:rPr lang="it-IT" b="1" dirty="0">
                <a:solidFill>
                  <a:schemeClr val="tx1"/>
                </a:solidFill>
              </a:rPr>
              <a:t>Do </a:t>
            </a:r>
            <a:r>
              <a:rPr lang="it-IT" b="1" dirty="0" err="1">
                <a:solidFill>
                  <a:schemeClr val="tx1"/>
                </a:solidFill>
              </a:rPr>
              <a:t>you</a:t>
            </a:r>
            <a:r>
              <a:rPr lang="it-IT" b="1" dirty="0">
                <a:solidFill>
                  <a:schemeClr val="tx1"/>
                </a:solidFill>
              </a:rPr>
              <a:t> </a:t>
            </a:r>
            <a:r>
              <a:rPr lang="it-IT" b="1" dirty="0" err="1">
                <a:solidFill>
                  <a:schemeClr val="tx1"/>
                </a:solidFill>
              </a:rPr>
              <a:t>need</a:t>
            </a:r>
            <a:r>
              <a:rPr lang="it-IT" b="1" dirty="0">
                <a:solidFill>
                  <a:schemeClr val="tx1"/>
                </a:solidFill>
              </a:rPr>
              <a:t> to calibrate </a:t>
            </a:r>
            <a:r>
              <a:rPr lang="it-IT" b="1" dirty="0" err="1">
                <a:solidFill>
                  <a:schemeClr val="tx1"/>
                </a:solidFill>
              </a:rPr>
              <a:t>your</a:t>
            </a:r>
            <a:r>
              <a:rPr lang="it-IT" b="1" dirty="0">
                <a:solidFill>
                  <a:schemeClr val="tx1"/>
                </a:solidFill>
              </a:rPr>
              <a:t> </a:t>
            </a:r>
            <a:r>
              <a:rPr lang="it-IT" b="1" dirty="0" err="1">
                <a:solidFill>
                  <a:schemeClr val="tx1"/>
                </a:solidFill>
              </a:rPr>
              <a:t>gryo</a:t>
            </a:r>
            <a:r>
              <a:rPr lang="it-IT" b="1" dirty="0">
                <a:solidFill>
                  <a:schemeClr val="tx1"/>
                </a:solidFill>
              </a:rPr>
              <a:t> </a:t>
            </a:r>
            <a:r>
              <a:rPr lang="it-IT" b="1" dirty="0" err="1">
                <a:solidFill>
                  <a:schemeClr val="tx1"/>
                </a:solidFill>
              </a:rPr>
              <a:t>before</a:t>
            </a:r>
            <a:r>
              <a:rPr lang="it-IT" b="1" dirty="0">
                <a:solidFill>
                  <a:schemeClr val="tx1"/>
                </a:solidFill>
              </a:rPr>
              <a:t> </a:t>
            </a:r>
            <a:r>
              <a:rPr lang="it-IT" b="1" dirty="0" err="1">
                <a:solidFill>
                  <a:schemeClr val="tx1"/>
                </a:solidFill>
              </a:rPr>
              <a:t>every</a:t>
            </a:r>
            <a:r>
              <a:rPr lang="it-IT" b="1" dirty="0">
                <a:solidFill>
                  <a:schemeClr val="tx1"/>
                </a:solidFill>
              </a:rPr>
              <a:t> </a:t>
            </a:r>
            <a:r>
              <a:rPr lang="it-IT" b="1" dirty="0" err="1">
                <a:solidFill>
                  <a:schemeClr val="tx1"/>
                </a:solidFill>
              </a:rPr>
              <a:t>move</a:t>
            </a:r>
            <a:r>
              <a:rPr lang="it-IT" b="1" dirty="0">
                <a:solidFill>
                  <a:schemeClr val="tx1"/>
                </a:solidFill>
              </a:rPr>
              <a:t>?</a:t>
            </a:r>
          </a:p>
          <a:p>
            <a:pPr marL="460375" lvl="1" indent="0">
              <a:buNone/>
            </a:pPr>
            <a:r>
              <a:rPr lang="it-IT" dirty="0" err="1"/>
              <a:t>Ans</a:t>
            </a:r>
            <a:r>
              <a:rPr lang="it-IT" dirty="0"/>
              <a:t>. No. Once </a:t>
            </a:r>
            <a:r>
              <a:rPr lang="it-IT" dirty="0" err="1"/>
              <a:t>before</a:t>
            </a:r>
            <a:r>
              <a:rPr lang="it-IT" dirty="0"/>
              <a:t> </a:t>
            </a:r>
            <a:r>
              <a:rPr lang="it-IT" dirty="0" err="1"/>
              <a:t>you</a:t>
            </a:r>
            <a:r>
              <a:rPr lang="it-IT" dirty="0"/>
              <a:t> </a:t>
            </a:r>
            <a:r>
              <a:rPr lang="it-IT" dirty="0" err="1"/>
              <a:t>run</a:t>
            </a:r>
            <a:r>
              <a:rPr lang="it-IT" dirty="0"/>
              <a:t> </a:t>
            </a:r>
            <a:r>
              <a:rPr lang="it-IT" dirty="0" err="1"/>
              <a:t>your</a:t>
            </a:r>
            <a:r>
              <a:rPr lang="it-IT" dirty="0"/>
              <a:t> </a:t>
            </a:r>
            <a:r>
              <a:rPr lang="it-IT" dirty="0" err="1"/>
              <a:t>entire</a:t>
            </a:r>
            <a:r>
              <a:rPr lang="it-IT" dirty="0"/>
              <a:t> </a:t>
            </a:r>
            <a:r>
              <a:rPr lang="it-IT" dirty="0" err="1"/>
              <a:t>program</a:t>
            </a:r>
            <a:endParaRPr lang="it-IT" dirty="0"/>
          </a:p>
        </p:txBody>
      </p:sp>
      <p:sp>
        <p:nvSpPr>
          <p:cNvPr id="8" name="Footer Placeholder 3">
            <a:extLst>
              <a:ext uri="{FF2B5EF4-FFF2-40B4-BE49-F238E27FC236}">
                <a16:creationId xmlns:a16="http://schemas.microsoft.com/office/drawing/2014/main" id="{814A0FC6-3F8F-5142-A776-608EF51D4EE3}"/>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234094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574087" cy="2877116"/>
          </a:xfrm>
        </p:spPr>
        <p:txBody>
          <a:bodyPr/>
          <a:lstStyle/>
          <a:p>
            <a:r>
              <a:rPr lang="en-US" dirty="0"/>
              <a:t>This tutorial was written by Sanjay Seshan and Arvind Seshan </a:t>
            </a:r>
          </a:p>
          <a:p>
            <a:r>
              <a:rPr lang="en-US" dirty="0"/>
              <a:t>More lessons at </a:t>
            </a:r>
            <a:r>
              <a:rPr lang="en-US" dirty="0">
                <a:hlinkClick r:id="rId3"/>
              </a:rPr>
              <a:t>www.ev3lessons.com</a:t>
            </a:r>
            <a:endParaRPr lang="en-US" dirty="0"/>
          </a:p>
        </p:txBody>
      </p:sp>
      <p:sp>
        <p:nvSpPr>
          <p:cNvPr id="4" name="Footer Placeholder 3"/>
          <p:cNvSpPr>
            <a:spLocks noGrp="1"/>
          </p:cNvSpPr>
          <p:nvPr>
            <p:ph type="ftr" sz="quarter" idx="11"/>
          </p:nvPr>
        </p:nvSpPr>
        <p:spPr/>
        <p:txBody>
          <a:bodyPr/>
          <a:lstStyle/>
          <a:p>
            <a:r>
              <a:rPr lang="en-US"/>
              <a:t>© 2020 EV3Lessons.com, Last edit 12/30/2019</a:t>
            </a:r>
            <a:endParaRPr lang="en-US" dirty="0"/>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695986"/>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20000"/>
          </a:bodyPr>
          <a:lstStyle/>
          <a:p>
            <a:pPr marL="457200" indent="-457200">
              <a:buFont typeface="+mj-lt"/>
              <a:buAutoNum type="arabicPeriod"/>
            </a:pPr>
            <a:r>
              <a:rPr lang="en-US" dirty="0"/>
              <a:t>Learn what the Gyro Sensor does</a:t>
            </a:r>
          </a:p>
          <a:p>
            <a:pPr marL="457200" indent="-457200">
              <a:buFont typeface="+mj-lt"/>
              <a:buAutoNum type="arabicPeriod"/>
            </a:pPr>
            <a:r>
              <a:rPr lang="en-US" dirty="0"/>
              <a:t>Learn about 2 common problems with using the gyro sensor (drift and lag)</a:t>
            </a:r>
          </a:p>
          <a:p>
            <a:pPr marL="457200" indent="-457200">
              <a:buFont typeface="+mj-lt"/>
              <a:buAutoNum type="arabicPeriod"/>
            </a:pPr>
            <a:r>
              <a:rPr lang="en-US" dirty="0"/>
              <a:t>Learn what “drift” means</a:t>
            </a:r>
          </a:p>
          <a:p>
            <a:pPr marL="457200" indent="-457200">
              <a:buFont typeface="+mj-lt"/>
              <a:buAutoNum type="arabicPeriod"/>
            </a:pPr>
            <a:r>
              <a:rPr lang="en-US" dirty="0"/>
              <a:t>Learn how to correct for drift with a gyro “calibration” technique</a:t>
            </a:r>
          </a:p>
          <a:p>
            <a:pPr marL="457200" indent="-457200">
              <a:buFont typeface="+mj-lt"/>
              <a:buAutoNum type="arabicPeriod"/>
            </a:pPr>
            <a:r>
              <a:rPr lang="en-US" dirty="0"/>
              <a:t>Learn about how older and newer generations of gyro sensors effect the calibration process </a:t>
            </a:r>
          </a:p>
          <a:p>
            <a:pPr marL="0" indent="0">
              <a:buNone/>
            </a:pPr>
            <a:endParaRPr lang="en-US" dirty="0"/>
          </a:p>
          <a:p>
            <a:pPr marL="0" indent="0">
              <a:buNone/>
            </a:pPr>
            <a:r>
              <a:rPr lang="en-US" dirty="0"/>
              <a:t>Prerequisites: Loops, Operators, Wait Blocks</a:t>
            </a:r>
            <a:endParaRPr lang="en-US" dirty="0">
              <a:solidFill>
                <a:srgbClr val="FF0000"/>
              </a:solidFill>
            </a:endParaRPr>
          </a:p>
        </p:txBody>
      </p:sp>
      <p:sp>
        <p:nvSpPr>
          <p:cNvPr id="6" name="Title 5"/>
          <p:cNvSpPr>
            <a:spLocks noGrp="1"/>
          </p:cNvSpPr>
          <p:nvPr>
            <p:ph type="title"/>
          </p:nvPr>
        </p:nvSpPr>
        <p:spPr/>
        <p:txBody>
          <a:bodyPr/>
          <a:lstStyle/>
          <a:p>
            <a:r>
              <a:rPr lang="en-US" dirty="0"/>
              <a:t>Lesson Objectives</a:t>
            </a:r>
          </a:p>
        </p:txBody>
      </p:sp>
      <p:sp>
        <p:nvSpPr>
          <p:cNvPr id="5" name="Footer Placeholder 3">
            <a:extLst>
              <a:ext uri="{FF2B5EF4-FFF2-40B4-BE49-F238E27FC236}">
                <a16:creationId xmlns:a16="http://schemas.microsoft.com/office/drawing/2014/main" id="{3BF8CB20-90AB-3A4D-A1BD-90D97EE56477}"/>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Gyro sensor detects rotational motion</a:t>
            </a:r>
          </a:p>
          <a:p>
            <a:r>
              <a:rPr lang="en-US" dirty="0"/>
              <a:t>The sensor measures the rate of rotation in degrees per second (rate)</a:t>
            </a:r>
          </a:p>
          <a:p>
            <a:r>
              <a:rPr lang="en-US" dirty="0"/>
              <a:t>It also keeps track of the total rotational angle and therefore lets you measure how far your robot has turned (angle)</a:t>
            </a:r>
          </a:p>
          <a:p>
            <a:r>
              <a:rPr lang="en-US" dirty="0"/>
              <a:t>The accuracy of the sensor is ±3 degrees for 90 degree turn</a:t>
            </a:r>
          </a:p>
          <a:p>
            <a:endParaRPr lang="en-US" dirty="0"/>
          </a:p>
        </p:txBody>
      </p:sp>
      <p:sp>
        <p:nvSpPr>
          <p:cNvPr id="6" name="Title 5"/>
          <p:cNvSpPr>
            <a:spLocks noGrp="1"/>
          </p:cNvSpPr>
          <p:nvPr>
            <p:ph type="title"/>
          </p:nvPr>
        </p:nvSpPr>
        <p:spPr/>
        <p:txBody>
          <a:bodyPr/>
          <a:lstStyle/>
          <a:p>
            <a:r>
              <a:rPr lang="en-US" dirty="0"/>
              <a:t>What is the Gyro Sensor?</a:t>
            </a:r>
          </a:p>
        </p:txBody>
      </p:sp>
      <p:sp>
        <p:nvSpPr>
          <p:cNvPr id="8" name="Footer Placeholder 3">
            <a:extLst>
              <a:ext uri="{FF2B5EF4-FFF2-40B4-BE49-F238E27FC236}">
                <a16:creationId xmlns:a16="http://schemas.microsoft.com/office/drawing/2014/main" id="{B44AF525-F56F-5445-B827-5B143537FCB8}"/>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122570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There are 2 common Gyro issues – </a:t>
            </a:r>
            <a:r>
              <a:rPr lang="en-US" dirty="0">
                <a:solidFill>
                  <a:srgbClr val="FF0000"/>
                </a:solidFill>
              </a:rPr>
              <a:t>drift and lag</a:t>
            </a:r>
          </a:p>
          <a:p>
            <a:pPr lvl="1"/>
            <a:r>
              <a:rPr lang="en-US" dirty="0"/>
              <a:t>Drift – readings keep changing even when the robot is still</a:t>
            </a:r>
          </a:p>
          <a:p>
            <a:pPr lvl="1"/>
            <a:r>
              <a:rPr lang="en-US" dirty="0"/>
              <a:t>Lag – readings are delayed</a:t>
            </a:r>
          </a:p>
          <a:p>
            <a:r>
              <a:rPr lang="en-US" dirty="0"/>
              <a:t>In this lesson, we focus on the first problem: drift. </a:t>
            </a:r>
          </a:p>
          <a:p>
            <a:pPr lvl="1"/>
            <a:r>
              <a:rPr lang="en-US" dirty="0"/>
              <a:t>We will cover lag in the Gyro Turn lesson</a:t>
            </a:r>
          </a:p>
          <a:p>
            <a:r>
              <a:rPr lang="en-US" dirty="0"/>
              <a:t>Solution to drift: gyro calibration</a:t>
            </a:r>
          </a:p>
          <a:p>
            <a:pPr lvl="1"/>
            <a:r>
              <a:rPr lang="en-US" dirty="0"/>
              <a:t>The source of the drift problem is that the gyro must “learn” what is still.</a:t>
            </a:r>
          </a:p>
          <a:p>
            <a:pPr lvl="1"/>
            <a:r>
              <a:rPr lang="en-US" dirty="0"/>
              <a:t>For a color sensor, you have to “teach” the robot what is black and white</a:t>
            </a:r>
          </a:p>
          <a:p>
            <a:pPr lvl="1"/>
            <a:r>
              <a:rPr lang="en-US" dirty="0"/>
              <a:t>For your gyro, you need to calibrate the sensor to understand what is “still”</a:t>
            </a:r>
          </a:p>
          <a:p>
            <a:endParaRPr lang="en-US" dirty="0"/>
          </a:p>
        </p:txBody>
      </p:sp>
      <p:sp>
        <p:nvSpPr>
          <p:cNvPr id="2" name="Title 1"/>
          <p:cNvSpPr>
            <a:spLocks noGrp="1"/>
          </p:cNvSpPr>
          <p:nvPr>
            <p:ph type="title"/>
          </p:nvPr>
        </p:nvSpPr>
        <p:spPr/>
        <p:txBody>
          <a:bodyPr/>
          <a:lstStyle/>
          <a:p>
            <a:r>
              <a:rPr lang="en-US"/>
              <a:t>Gyro Sensor Problems</a:t>
            </a:r>
            <a:endParaRPr lang="en-US" dirty="0"/>
          </a:p>
        </p:txBody>
      </p:sp>
      <p:sp>
        <p:nvSpPr>
          <p:cNvPr id="7" name="Footer Placeholder 3">
            <a:extLst>
              <a:ext uri="{FF2B5EF4-FFF2-40B4-BE49-F238E27FC236}">
                <a16:creationId xmlns:a16="http://schemas.microsoft.com/office/drawing/2014/main" id="{5BA84F40-CE52-4A46-B449-C8F39D102FAF}"/>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124326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a:t>Unfortunately, there is no gyro calibration block. However, there is a way to force a calibration of the sensor.</a:t>
            </a:r>
          </a:p>
        </p:txBody>
      </p:sp>
      <p:sp>
        <p:nvSpPr>
          <p:cNvPr id="2" name="Title 1"/>
          <p:cNvSpPr>
            <a:spLocks noGrp="1"/>
          </p:cNvSpPr>
          <p:nvPr>
            <p:ph type="title"/>
          </p:nvPr>
        </p:nvSpPr>
        <p:spPr/>
        <p:txBody>
          <a:bodyPr>
            <a:normAutofit/>
          </a:bodyPr>
          <a:lstStyle/>
          <a:p>
            <a:r>
              <a:rPr lang="en-US" dirty="0"/>
              <a:t>Gyro Calibration to Solve Drift</a:t>
            </a:r>
          </a:p>
        </p:txBody>
      </p:sp>
      <p:sp>
        <p:nvSpPr>
          <p:cNvPr id="7" name="Footer Placeholder 3">
            <a:extLst>
              <a:ext uri="{FF2B5EF4-FFF2-40B4-BE49-F238E27FC236}">
                <a16:creationId xmlns:a16="http://schemas.microsoft.com/office/drawing/2014/main" id="{06B9262F-C17D-3642-B945-9C94FFE240F9}"/>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288622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rgbClr val="FF0000"/>
                </a:solidFill>
              </a:rPr>
              <a:t>Reset: </a:t>
            </a:r>
            <a:r>
              <a:rPr lang="en-US" dirty="0"/>
              <a:t>Current value of the gyro sensor angle is set to “0”. This is what the gyro block with mode set to “reset” does.</a:t>
            </a:r>
          </a:p>
          <a:p>
            <a:r>
              <a:rPr lang="en-US" dirty="0">
                <a:solidFill>
                  <a:srgbClr val="FF0000"/>
                </a:solidFill>
              </a:rPr>
              <a:t>Calibration: </a:t>
            </a:r>
            <a:r>
              <a:rPr lang="en-US" dirty="0"/>
              <a:t>The gyro calibrates what it considers to be “still”. This sets both the current gyro sensor rate and angle to “0”. This typically occurs when the gyro is connected. </a:t>
            </a:r>
          </a:p>
          <a:p>
            <a:r>
              <a:rPr lang="en-US" dirty="0"/>
              <a:t>Some people refer to calibration as a “hard reset”. We will call this calibrate through this lesson to reduce the amount of confusion. </a:t>
            </a:r>
          </a:p>
        </p:txBody>
      </p:sp>
      <p:sp>
        <p:nvSpPr>
          <p:cNvPr id="3" name="Footer Placeholder 2"/>
          <p:cNvSpPr>
            <a:spLocks noGrp="1"/>
          </p:cNvSpPr>
          <p:nvPr>
            <p:ph type="ftr" sz="quarter" idx="11"/>
          </p:nvPr>
        </p:nvSpPr>
        <p:spPr/>
        <p:txBody>
          <a:bodyPr/>
          <a:lstStyle/>
          <a:p>
            <a:r>
              <a:rPr lang="en-US"/>
              <a:t>© 2020 EV3Lessons.com, Last edit 12/30/2019</a:t>
            </a:r>
          </a:p>
        </p:txBody>
      </p:sp>
      <p:sp>
        <p:nvSpPr>
          <p:cNvPr id="5" name="Title 4"/>
          <p:cNvSpPr>
            <a:spLocks noGrp="1"/>
          </p:cNvSpPr>
          <p:nvPr>
            <p:ph type="title"/>
          </p:nvPr>
        </p:nvSpPr>
        <p:spPr/>
        <p:txBody>
          <a:bodyPr/>
          <a:lstStyle/>
          <a:p>
            <a:r>
              <a:rPr lang="en-US" dirty="0"/>
              <a:t>Terms to Know</a:t>
            </a:r>
          </a:p>
        </p:txBody>
      </p:sp>
    </p:spTree>
    <p:extLst>
      <p:ext uri="{BB962C8B-B14F-4D97-AF65-F5344CB8AC3E}">
        <p14:creationId xmlns:p14="http://schemas.microsoft.com/office/powerpoint/2010/main" val="22862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8CC891-3DDE-0D4C-A8A4-16B3C5A810EE}"/>
              </a:ext>
            </a:extLst>
          </p:cNvPr>
          <p:cNvSpPr>
            <a:spLocks noGrp="1"/>
          </p:cNvSpPr>
          <p:nvPr>
            <p:ph idx="1"/>
          </p:nvPr>
        </p:nvSpPr>
        <p:spPr/>
        <p:txBody>
          <a:bodyPr>
            <a:normAutofit/>
          </a:bodyPr>
          <a:lstStyle/>
          <a:p>
            <a:r>
              <a:rPr lang="en-US" dirty="0"/>
              <a:t>We discovered that there were two different generations of gyro sensors. Sensors made on of before 2013 and sensors made after that.</a:t>
            </a:r>
          </a:p>
          <a:p>
            <a:r>
              <a:rPr lang="en-US" dirty="0"/>
              <a:t>We did extensive testing on both types of sensors with the help of the extended MINDSTORMS community and discovered that there was a hardware change between 2013 and 2014.</a:t>
            </a:r>
          </a:p>
          <a:p>
            <a:r>
              <a:rPr lang="en-US" dirty="0"/>
              <a:t>As a result, the commonly seen gyro sensor calibration techniques out there </a:t>
            </a:r>
            <a:r>
              <a:rPr lang="en-US" dirty="0">
                <a:solidFill>
                  <a:srgbClr val="FF0000"/>
                </a:solidFill>
              </a:rPr>
              <a:t>do not work </a:t>
            </a:r>
            <a:r>
              <a:rPr lang="en-US" dirty="0"/>
              <a:t>on all gyro sensors. Be careful using code you may find online as it may no longer work on newer gyro sensor</a:t>
            </a:r>
          </a:p>
        </p:txBody>
      </p:sp>
      <p:sp>
        <p:nvSpPr>
          <p:cNvPr id="3" name="Footer Placeholder 2">
            <a:extLst>
              <a:ext uri="{FF2B5EF4-FFF2-40B4-BE49-F238E27FC236}">
                <a16:creationId xmlns:a16="http://schemas.microsoft.com/office/drawing/2014/main" id="{33B2AF2C-D1AF-664B-8923-180E57D1A2F8}"/>
              </a:ext>
            </a:extLst>
          </p:cNvPr>
          <p:cNvSpPr>
            <a:spLocks noGrp="1"/>
          </p:cNvSpPr>
          <p:nvPr>
            <p:ph type="ftr" sz="quarter" idx="11"/>
          </p:nvPr>
        </p:nvSpPr>
        <p:spPr/>
        <p:txBody>
          <a:bodyPr/>
          <a:lstStyle/>
          <a:p>
            <a:r>
              <a:rPr lang="en-US"/>
              <a:t>© 2020 EV3Lessons.com, Last edit 12/30/2019</a:t>
            </a:r>
          </a:p>
        </p:txBody>
      </p:sp>
      <p:sp>
        <p:nvSpPr>
          <p:cNvPr id="5" name="Title 4">
            <a:extLst>
              <a:ext uri="{FF2B5EF4-FFF2-40B4-BE49-F238E27FC236}">
                <a16:creationId xmlns:a16="http://schemas.microsoft.com/office/drawing/2014/main" id="{D624F6C3-C67A-CF4D-B64C-C609DF4223A9}"/>
              </a:ext>
            </a:extLst>
          </p:cNvPr>
          <p:cNvSpPr>
            <a:spLocks noGrp="1"/>
          </p:cNvSpPr>
          <p:nvPr>
            <p:ph type="title"/>
          </p:nvPr>
        </p:nvSpPr>
        <p:spPr/>
        <p:txBody>
          <a:bodyPr/>
          <a:lstStyle/>
          <a:p>
            <a:r>
              <a:rPr lang="en-US" dirty="0"/>
              <a:t>Different Generations of Gyro Sensors</a:t>
            </a:r>
          </a:p>
        </p:txBody>
      </p:sp>
    </p:spTree>
    <p:extLst>
      <p:ext uri="{BB962C8B-B14F-4D97-AF65-F5344CB8AC3E}">
        <p14:creationId xmlns:p14="http://schemas.microsoft.com/office/powerpoint/2010/main" val="236320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Known ways to Calibrate the Gyro</a:t>
            </a:r>
          </a:p>
        </p:txBody>
      </p:sp>
      <p:sp>
        <p:nvSpPr>
          <p:cNvPr id="3" name="Text Placeholder 2"/>
          <p:cNvSpPr>
            <a:spLocks noGrp="1"/>
          </p:cNvSpPr>
          <p:nvPr>
            <p:ph type="body" idx="1"/>
          </p:nvPr>
        </p:nvSpPr>
        <p:spPr>
          <a:xfrm>
            <a:off x="403412" y="1277947"/>
            <a:ext cx="3931920" cy="833250"/>
          </a:xfrm>
        </p:spPr>
        <p:txBody>
          <a:bodyPr/>
          <a:lstStyle/>
          <a:p>
            <a:r>
              <a:rPr lang="en-US" dirty="0"/>
              <a:t>Hardware Solution</a:t>
            </a:r>
          </a:p>
        </p:txBody>
      </p:sp>
      <p:sp>
        <p:nvSpPr>
          <p:cNvPr id="4" name="Content Placeholder 3"/>
          <p:cNvSpPr>
            <a:spLocks noGrp="1"/>
          </p:cNvSpPr>
          <p:nvPr>
            <p:ph sz="half" idx="2"/>
          </p:nvPr>
        </p:nvSpPr>
        <p:spPr>
          <a:xfrm>
            <a:off x="403412" y="2133609"/>
            <a:ext cx="3931920" cy="2880852"/>
          </a:xfrm>
        </p:spPr>
        <p:txBody>
          <a:bodyPr>
            <a:normAutofit lnSpcReduction="10000"/>
          </a:bodyPr>
          <a:lstStyle/>
          <a:p>
            <a:r>
              <a:rPr lang="en-US" dirty="0"/>
              <a:t>Unplug and re-plug your gyro sensor while making sure your robot is still</a:t>
            </a:r>
          </a:p>
          <a:p>
            <a:r>
              <a:rPr lang="en-US" dirty="0">
                <a:solidFill>
                  <a:srgbClr val="FF0000"/>
                </a:solidFill>
              </a:rPr>
              <a:t>But, this technique requires access to the EV3 ports and is prone to failure since you may shake the robot as you re-plug the wire.</a:t>
            </a: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a:bodyPr>
          <a:lstStyle/>
          <a:p>
            <a:r>
              <a:rPr lang="en-US" dirty="0"/>
              <a:t>If you read the port the gyro is connected to as an infrared sensor and then read it again as a gyro sensor, it seems to force a recalibration of the gyro. </a:t>
            </a:r>
          </a:p>
          <a:p>
            <a:r>
              <a:rPr lang="en-US" dirty="0"/>
              <a:t>This solution works reliably on any generation of sensor.</a:t>
            </a:r>
          </a:p>
          <a:p>
            <a:pPr marL="0" indent="0">
              <a:buNone/>
            </a:pPr>
            <a:br>
              <a:rPr lang="en-US" dirty="0"/>
            </a:br>
            <a:endParaRPr lang="en-US" dirty="0"/>
          </a:p>
        </p:txBody>
      </p:sp>
      <p:sp>
        <p:nvSpPr>
          <p:cNvPr id="7" name="Footer Placeholder 6"/>
          <p:cNvSpPr>
            <a:spLocks noGrp="1"/>
          </p:cNvSpPr>
          <p:nvPr>
            <p:ph type="ftr" sz="quarter" idx="11"/>
          </p:nvPr>
        </p:nvSpPr>
        <p:spPr/>
        <p:txBody>
          <a:bodyPr/>
          <a:lstStyle/>
          <a:p>
            <a:r>
              <a:rPr lang="en-US"/>
              <a:t>© 2020 EV3Lessons.com, Last edit 12/30/2019</a:t>
            </a:r>
            <a:endParaRPr lang="en-US" dirty="0"/>
          </a:p>
        </p:txBody>
      </p:sp>
      <p:sp>
        <p:nvSpPr>
          <p:cNvPr id="10" name="TextBox 9">
            <a:extLst>
              <a:ext uri="{FF2B5EF4-FFF2-40B4-BE49-F238E27FC236}">
                <a16:creationId xmlns:a16="http://schemas.microsoft.com/office/drawing/2014/main" id="{5E7E2C85-2847-7F41-8D32-85EB2B95E6A0}"/>
              </a:ext>
            </a:extLst>
          </p:cNvPr>
          <p:cNvSpPr txBox="1"/>
          <p:nvPr/>
        </p:nvSpPr>
        <p:spPr>
          <a:xfrm>
            <a:off x="5197642" y="5553777"/>
            <a:ext cx="3513773" cy="646331"/>
          </a:xfrm>
          <a:prstGeom prst="rect">
            <a:avLst/>
          </a:prstGeom>
          <a:solidFill>
            <a:schemeClr val="bg1">
              <a:lumMod val="95000"/>
            </a:schemeClr>
          </a:solidFill>
        </p:spPr>
        <p:txBody>
          <a:bodyPr wrap="square" rtlCol="0">
            <a:spAutoFit/>
          </a:bodyPr>
          <a:lstStyle/>
          <a:p>
            <a:pPr algn="ctr"/>
            <a:r>
              <a:rPr lang="en-US" dirty="0"/>
              <a:t>EV3Lessons.com provides Gyro Drift Test code for EV3-G.</a:t>
            </a:r>
          </a:p>
        </p:txBody>
      </p:sp>
    </p:spTree>
    <p:extLst>
      <p:ext uri="{BB962C8B-B14F-4D97-AF65-F5344CB8AC3E}">
        <p14:creationId xmlns:p14="http://schemas.microsoft.com/office/powerpoint/2010/main" val="313774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Font typeface="Arial"/>
              <a:buChar char="•"/>
            </a:pPr>
            <a:r>
              <a:rPr lang="en-US" u="sng" dirty="0">
                <a:solidFill>
                  <a:srgbClr val="FF0000"/>
                </a:solidFill>
              </a:rPr>
              <a:t>Keep the robot still </a:t>
            </a:r>
            <a:r>
              <a:rPr lang="en-US" dirty="0"/>
              <a:t>when you calibrate the gyro</a:t>
            </a:r>
          </a:p>
          <a:p>
            <a:pPr marL="342900" indent="-342900">
              <a:buFont typeface="Arial"/>
              <a:buChar char="•"/>
            </a:pPr>
            <a:r>
              <a:rPr lang="en-US" dirty="0"/>
              <a:t>You </a:t>
            </a:r>
            <a:r>
              <a:rPr lang="en-US" u="sng" dirty="0">
                <a:solidFill>
                  <a:srgbClr val="FF0000"/>
                </a:solidFill>
              </a:rPr>
              <a:t>should not not run this every time </a:t>
            </a:r>
            <a:r>
              <a:rPr lang="en-US" dirty="0"/>
              <a:t>you need to read the gyro</a:t>
            </a:r>
          </a:p>
          <a:p>
            <a:pPr marL="342900" indent="-342900">
              <a:buFont typeface="Arial"/>
              <a:buChar char="•"/>
            </a:pPr>
            <a:r>
              <a:rPr lang="en-US" dirty="0"/>
              <a:t>You should </a:t>
            </a:r>
            <a:r>
              <a:rPr lang="en-US" u="sng" dirty="0">
                <a:solidFill>
                  <a:srgbClr val="FF0000"/>
                </a:solidFill>
              </a:rPr>
              <a:t>calibrate in a separate program</a:t>
            </a:r>
            <a:r>
              <a:rPr lang="en-US" dirty="0">
                <a:solidFill>
                  <a:srgbClr val="FF0000"/>
                </a:solidFill>
              </a:rPr>
              <a:t> </a:t>
            </a:r>
            <a:r>
              <a:rPr lang="en-US" dirty="0"/>
              <a:t>and run it once before you run your code</a:t>
            </a:r>
          </a:p>
          <a:p>
            <a:endParaRPr lang="en-US" dirty="0"/>
          </a:p>
        </p:txBody>
      </p:sp>
      <p:sp>
        <p:nvSpPr>
          <p:cNvPr id="2" name="Title 1"/>
          <p:cNvSpPr>
            <a:spLocks noGrp="1"/>
          </p:cNvSpPr>
          <p:nvPr>
            <p:ph type="title"/>
          </p:nvPr>
        </p:nvSpPr>
        <p:spPr/>
        <p:txBody>
          <a:bodyPr/>
          <a:lstStyle/>
          <a:p>
            <a:r>
              <a:rPr lang="en-US" dirty="0"/>
              <a:t>Important Notes for Success</a:t>
            </a:r>
          </a:p>
        </p:txBody>
      </p:sp>
      <p:sp>
        <p:nvSpPr>
          <p:cNvPr id="7" name="Footer Placeholder 3">
            <a:extLst>
              <a:ext uri="{FF2B5EF4-FFF2-40B4-BE49-F238E27FC236}">
                <a16:creationId xmlns:a16="http://schemas.microsoft.com/office/drawing/2014/main" id="{901DC2BF-4BF0-D74E-AEA1-30040BC97CE6}"/>
              </a:ext>
            </a:extLst>
          </p:cNvPr>
          <p:cNvSpPr>
            <a:spLocks noGrp="1"/>
          </p:cNvSpPr>
          <p:nvPr>
            <p:ph type="ftr" sz="quarter" idx="11"/>
          </p:nvPr>
        </p:nvSpPr>
        <p:spPr>
          <a:xfrm>
            <a:off x="199698" y="6437032"/>
            <a:ext cx="6124902" cy="365125"/>
          </a:xfrm>
        </p:spPr>
        <p:txBody>
          <a:bodyPr/>
          <a:lstStyle/>
          <a:p>
            <a:r>
              <a:rPr lang="en-US"/>
              <a:t>© 2020 EV3Lessons.com, Last edit 12/30/2019</a:t>
            </a:r>
            <a:endParaRPr lang="en-US" dirty="0"/>
          </a:p>
        </p:txBody>
      </p:sp>
    </p:spTree>
    <p:extLst>
      <p:ext uri="{BB962C8B-B14F-4D97-AF65-F5344CB8AC3E}">
        <p14:creationId xmlns:p14="http://schemas.microsoft.com/office/powerpoint/2010/main" val="2258236712"/>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4669</TotalTime>
  <Words>1131</Words>
  <Application>Microsoft Macintosh PowerPoint</Application>
  <PresentationFormat>On-screen Show (4:3)</PresentationFormat>
  <Paragraphs>89</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Wingdings</vt:lpstr>
      <vt:lpstr>advanced</vt:lpstr>
      <vt:lpstr>EV3 Classroom:  Introduction to Gyro Sensor and Drift</vt:lpstr>
      <vt:lpstr>Lesson Objectives</vt:lpstr>
      <vt:lpstr>What is the Gyro Sensor?</vt:lpstr>
      <vt:lpstr>Gyro Sensor Problems</vt:lpstr>
      <vt:lpstr>Gyro Calibration to Solve Drift</vt:lpstr>
      <vt:lpstr>Terms to Know</vt:lpstr>
      <vt:lpstr>Different Generations of Gyro Sensors</vt:lpstr>
      <vt:lpstr>Only Known ways to Calibrate the Gyro</vt:lpstr>
      <vt:lpstr>Important Notes for Success</vt:lpstr>
      <vt:lpstr>Key Code Components</vt:lpstr>
      <vt:lpstr>Recalibration Code</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Srinivasan Seshan</cp:lastModifiedBy>
  <cp:revision>146</cp:revision>
  <cp:lastPrinted>2017-08-12T12:33:52Z</cp:lastPrinted>
  <dcterms:created xsi:type="dcterms:W3CDTF">2014-10-28T21:59:38Z</dcterms:created>
  <dcterms:modified xsi:type="dcterms:W3CDTF">2019-12-30T15:58:29Z</dcterms:modified>
</cp:coreProperties>
</file>