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</p:sldMasterIdLst>
  <p:notesMasterIdLst>
    <p:notesMasterId r:id="rId19"/>
  </p:notesMasterIdLst>
  <p:handoutMasterIdLst>
    <p:handoutMasterId r:id="rId20"/>
  </p:handoutMasterIdLst>
  <p:sldIdLst>
    <p:sldId id="258" r:id="rId2"/>
    <p:sldId id="286" r:id="rId3"/>
    <p:sldId id="275" r:id="rId4"/>
    <p:sldId id="291" r:id="rId5"/>
    <p:sldId id="277" r:id="rId6"/>
    <p:sldId id="278" r:id="rId7"/>
    <p:sldId id="279" r:id="rId8"/>
    <p:sldId id="280" r:id="rId9"/>
    <p:sldId id="281" r:id="rId10"/>
    <p:sldId id="282" r:id="rId11"/>
    <p:sldId id="289" r:id="rId12"/>
    <p:sldId id="283" r:id="rId13"/>
    <p:sldId id="284" r:id="rId14"/>
    <p:sldId id="287" r:id="rId15"/>
    <p:sldId id="288" r:id="rId16"/>
    <p:sldId id="290" r:id="rId17"/>
    <p:sldId id="28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54" autoAdjust="0"/>
    <p:restoredTop sz="95718" autoAdjust="0"/>
  </p:normalViewPr>
  <p:slideViewPr>
    <p:cSldViewPr snapToGrid="0" snapToObjects="1">
      <p:cViewPr varScale="1">
        <p:scale>
          <a:sx n="125" d="100"/>
          <a:sy n="125" d="100"/>
        </p:scale>
        <p:origin x="79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31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29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09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4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4344-47E4-9C42-A68A-1A3CC734C5D5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ADVANCED EV3 PROGRAMMING LESSON</a:t>
            </a: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ADVANCED EV3 PROGRAMMING LESSON</a:t>
            </a:r>
          </a:p>
        </p:txBody>
      </p:sp>
      <p:pic>
        <p:nvPicPr>
          <p:cNvPr id="20" name="Picture 19" descr="EV3Lessons.com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 userDrawn="1"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85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9CEC-6FE2-A64D-B07C-426A372ADBCF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BB39-6E71-4C41-BE36-BE50F4539595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BDD0-4580-034A-9FC8-EC7CE894E8F9}" type="datetime1">
              <a:rPr lang="en-US" smtClean="0"/>
              <a:t>9/15/2023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0A3-BA90-314E-98DD-405269803D7C}" type="datetime1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E974-8E73-564A-91C1-A77E64036851}" type="datetime1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916C-6CCD-784C-939B-117B67BCC917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24360" y="6437032"/>
            <a:ext cx="2133600" cy="365125"/>
          </a:xfrm>
        </p:spPr>
        <p:txBody>
          <a:bodyPr/>
          <a:lstStyle/>
          <a:p>
            <a:fld id="{8BD69708-2E89-FD46-A763-CCA61E31711E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6BB1-538C-2341-A743-F9AC65ABD809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4322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C368-705A-7648-8E88-27070289CFFB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5776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9BC2-0B22-034B-A930-44AA6DD9FEB1}" type="datetime1">
              <a:rPr lang="en-US" smtClean="0"/>
              <a:t>9/15/2023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5" name="Rectangle 14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2742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AD19-C359-8C4E-86A6-7BAE18F50B1A}" type="datetime1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5" name="Rectangle 14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6832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3459-2D2E-1542-9B54-D840F833A7DB}" type="datetime1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699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A045-34AE-B543-8FFD-E5DEB9921BF7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9907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FC05CAC8-E3A3-9F4F-A115-9216F55B464E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234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EF50-100C-634D-8F67-AEC2D65E039F}" type="datetime1">
              <a:rPr lang="en-US" smtClean="0"/>
              <a:t>9/15/2023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401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17013AD-CF79-9848-8575-58E272EC5A92}" type="datetime1">
              <a:rPr lang="en-US" smtClean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26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20" r:id="rId10"/>
    <p:sldLayoutId id="2147483822" r:id="rId11"/>
    <p:sldLayoutId id="2147483824" r:id="rId12"/>
    <p:sldLayoutId id="2147483825" r:id="rId13"/>
    <p:sldLayoutId id="2147483826" r:id="rId14"/>
    <p:sldLayoutId id="2147483833" r:id="rId15"/>
    <p:sldLayoutId id="2147483834" r:id="rId16"/>
  </p:sldLayoutIdLst>
  <p:hf sldNum="0"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Vectori</a:t>
            </a:r>
            <a:r>
              <a:rPr lang="en-US" dirty="0"/>
              <a:t>(Arrays)</a:t>
            </a: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459013" y="4560129"/>
            <a:ext cx="2225974" cy="13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3776887" cy="4307294"/>
          </a:xfrm>
        </p:spPr>
        <p:txBody>
          <a:bodyPr>
            <a:normAutofit fontScale="92500"/>
          </a:bodyPr>
          <a:lstStyle/>
          <a:p>
            <a:r>
              <a:rPr lang="en-US" dirty="0"/>
              <a:t>,,Loop count” da un output de cate </a:t>
            </a:r>
            <a:r>
              <a:rPr lang="en-US" dirty="0" err="1"/>
              <a:t>ori</a:t>
            </a:r>
            <a:r>
              <a:rPr lang="en-US" dirty="0"/>
              <a:t> block-urile din loop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executate</a:t>
            </a:r>
            <a:r>
              <a:rPr lang="en-US" dirty="0"/>
              <a:t>.</a:t>
            </a:r>
          </a:p>
          <a:p>
            <a:r>
              <a:rPr lang="en-US" dirty="0"/>
              <a:t>Este </a:t>
            </a:r>
            <a:r>
              <a:rPr lang="en-US" dirty="0" err="1"/>
              <a:t>folositor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crea</a:t>
            </a:r>
            <a:r>
              <a:rPr lang="en-US" dirty="0"/>
              <a:t> un program care </a:t>
            </a:r>
            <a:r>
              <a:rPr lang="en-US" dirty="0" err="1"/>
              <a:t>ruleaz</a:t>
            </a:r>
            <a:r>
              <a:rPr lang="ro-RO" dirty="0"/>
              <a:t>ă</a:t>
            </a:r>
            <a:r>
              <a:rPr lang="en-US" dirty="0"/>
              <a:t> un cod </a:t>
            </a:r>
            <a:r>
              <a:rPr lang="en-US" dirty="0" err="1"/>
              <a:t>diferit</a:t>
            </a:r>
            <a:r>
              <a:rPr lang="en-US" dirty="0"/>
              <a:t> de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ro-RO" dirty="0"/>
              <a:t>ă</a:t>
            </a:r>
            <a:r>
              <a:rPr lang="en-US" dirty="0"/>
              <a:t> cand intra </a:t>
            </a:r>
            <a:r>
              <a:rPr lang="ro-RO" dirty="0"/>
              <a:t>î</a:t>
            </a:r>
            <a:r>
              <a:rPr lang="en-US" dirty="0"/>
              <a:t>n loop</a:t>
            </a:r>
          </a:p>
          <a:p>
            <a:r>
              <a:rPr lang="en-US" dirty="0"/>
              <a:t>Este de </a:t>
            </a:r>
            <a:r>
              <a:rPr lang="en-US" dirty="0" err="1"/>
              <a:t>folos</a:t>
            </a:r>
            <a:r>
              <a:rPr lang="en-US" dirty="0"/>
              <a:t> de </a:t>
            </a:r>
            <a:r>
              <a:rPr lang="en-US" dirty="0" err="1"/>
              <a:t>asemenea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calcula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element din vector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Setare</a:t>
            </a:r>
            <a:r>
              <a:rPr lang="en-US" dirty="0"/>
              <a:t> Block: “Loop Count”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678" y="1820749"/>
            <a:ext cx="4582708" cy="29063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94413" y="2653393"/>
            <a:ext cx="685800" cy="1224643"/>
          </a:xfrm>
          <a:prstGeom prst="rect">
            <a:avLst/>
          </a:prstGeom>
          <a:noFill/>
          <a:ln w="762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3946011" y="3910694"/>
            <a:ext cx="1480117" cy="124097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Loop count</a:t>
            </a:r>
          </a:p>
        </p:txBody>
      </p:sp>
      <p:sp>
        <p:nvSpPr>
          <p:cNvPr id="8" name="Rectangle 7"/>
          <p:cNvSpPr/>
          <p:nvPr/>
        </p:nvSpPr>
        <p:spPr>
          <a:xfrm>
            <a:off x="5110841" y="2326822"/>
            <a:ext cx="25799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Aici</a:t>
            </a:r>
            <a:r>
              <a:rPr lang="en-US" dirty="0"/>
              <a:t> se </a:t>
            </a:r>
            <a:r>
              <a:rPr lang="en-US" dirty="0" err="1"/>
              <a:t>vede</a:t>
            </a:r>
            <a:r>
              <a:rPr lang="en-US" dirty="0"/>
              <a:t> loop count-ul pe </a:t>
            </a:r>
            <a:r>
              <a:rPr lang="en-US" dirty="0" err="1"/>
              <a:t>ecran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86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Nota: Ad</a:t>
            </a:r>
            <a:r>
              <a:rPr lang="ro-RO" dirty="0"/>
              <a:t>ă</a:t>
            </a:r>
            <a:r>
              <a:rPr lang="en-US" dirty="0" err="1"/>
              <a:t>ugare</a:t>
            </a:r>
            <a:r>
              <a:rPr lang="en-US" dirty="0"/>
              <a:t>(Append)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Scriere</a:t>
            </a:r>
            <a:r>
              <a:rPr lang="en-US" dirty="0"/>
              <a:t>(Write)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“Append” </a:t>
            </a:r>
            <a:r>
              <a:rPr lang="en-US" dirty="0" err="1"/>
              <a:t>adaug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ro-RO" dirty="0"/>
              <a:t>ă</a:t>
            </a:r>
            <a:r>
              <a:rPr lang="en-US" dirty="0" err="1"/>
              <a:t>ri</a:t>
            </a:r>
            <a:r>
              <a:rPr lang="en-US" dirty="0"/>
              <a:t> la </a:t>
            </a:r>
            <a:r>
              <a:rPr lang="en-US" dirty="0" err="1"/>
              <a:t>finalul</a:t>
            </a:r>
            <a:r>
              <a:rPr lang="en-US" dirty="0"/>
              <a:t> </a:t>
            </a:r>
            <a:r>
              <a:rPr lang="en-US" dirty="0" err="1"/>
              <a:t>vectorului</a:t>
            </a:r>
            <a:r>
              <a:rPr lang="en-US" dirty="0"/>
              <a:t>(</a:t>
            </a:r>
            <a:r>
              <a:rPr lang="en-US" dirty="0" err="1"/>
              <a:t>creeaz</a:t>
            </a:r>
            <a:r>
              <a:rPr lang="ro-RO" dirty="0"/>
              <a:t>ă</a:t>
            </a:r>
            <a:r>
              <a:rPr lang="en-US" dirty="0"/>
              <a:t> o </a:t>
            </a:r>
            <a:r>
              <a:rPr lang="en-US" dirty="0" err="1"/>
              <a:t>nou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a </a:t>
            </a:r>
            <a:r>
              <a:rPr lang="en-US" dirty="0" err="1"/>
              <a:t>indexului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Acest</a:t>
            </a:r>
            <a:r>
              <a:rPr lang="en-US" dirty="0"/>
              <a:t> cod produce un vector cu 8 </a:t>
            </a:r>
            <a:r>
              <a:rPr lang="en-US" dirty="0" err="1"/>
              <a:t>intrari</a:t>
            </a:r>
            <a:r>
              <a:rPr lang="en-US" dirty="0"/>
              <a:t> (</a:t>
            </a:r>
            <a:r>
              <a:rPr lang="en-US" dirty="0" err="1"/>
              <a:t>trei</a:t>
            </a:r>
            <a:r>
              <a:rPr lang="en-US" dirty="0"/>
              <a:t> </a:t>
            </a:r>
            <a:r>
              <a:rPr lang="en-US" dirty="0" err="1"/>
              <a:t>zerouri</a:t>
            </a:r>
            <a:r>
              <a:rPr lang="en-US" dirty="0"/>
              <a:t> </a:t>
            </a:r>
            <a:r>
              <a:rPr lang="en-US" dirty="0" err="1"/>
              <a:t>urmat</a:t>
            </a:r>
            <a:r>
              <a:rPr lang="en-US" dirty="0"/>
              <a:t> de 5 </a:t>
            </a:r>
            <a:r>
              <a:rPr lang="en-US" dirty="0" err="1"/>
              <a:t>citiri</a:t>
            </a:r>
            <a:r>
              <a:rPr lang="en-US" dirty="0"/>
              <a:t> ale </a:t>
            </a:r>
            <a:r>
              <a:rPr lang="en-US" dirty="0" err="1"/>
              <a:t>senzorului</a:t>
            </a:r>
            <a:r>
              <a:rPr lang="en-US" dirty="0"/>
              <a:t> de </a:t>
            </a:r>
            <a:r>
              <a:rPr lang="en-US" dirty="0" err="1"/>
              <a:t>culoare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Write da “overwrite” la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intrare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-un </a:t>
            </a:r>
            <a:r>
              <a:rPr lang="en-US" dirty="0" err="1"/>
              <a:t>anumit</a:t>
            </a:r>
            <a:r>
              <a:rPr lang="en-US" dirty="0"/>
              <a:t> index</a:t>
            </a:r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 err="1"/>
              <a:t>Acest</a:t>
            </a:r>
            <a:r>
              <a:rPr lang="en-US" dirty="0"/>
              <a:t> cod produce un vector cu 5 </a:t>
            </a:r>
            <a:r>
              <a:rPr lang="en-US" dirty="0" err="1"/>
              <a:t>intrari</a:t>
            </a:r>
            <a:r>
              <a:rPr lang="en-US" dirty="0"/>
              <a:t> (</a:t>
            </a:r>
            <a:r>
              <a:rPr lang="en-US" dirty="0" err="1"/>
              <a:t>doar</a:t>
            </a:r>
            <a:r>
              <a:rPr lang="en-US" dirty="0"/>
              <a:t> 5 </a:t>
            </a:r>
            <a:r>
              <a:rPr lang="en-US" dirty="0" err="1"/>
              <a:t>citiri</a:t>
            </a:r>
            <a:r>
              <a:rPr lang="en-US" dirty="0"/>
              <a:t> ale </a:t>
            </a:r>
            <a:r>
              <a:rPr lang="en-US" dirty="0" err="1"/>
              <a:t>senzorului</a:t>
            </a:r>
            <a:r>
              <a:rPr lang="en-US" dirty="0"/>
              <a:t> de </a:t>
            </a:r>
            <a:r>
              <a:rPr lang="en-US" dirty="0" err="1"/>
              <a:t>culoare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3" y="3112300"/>
            <a:ext cx="4128723" cy="18662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931" y="3170555"/>
            <a:ext cx="3900149" cy="174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49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ro-RO" dirty="0"/>
              <a:t>ă</a:t>
            </a:r>
            <a:r>
              <a:rPr lang="en-US" dirty="0"/>
              <a:t> un program care </a:t>
            </a:r>
            <a:r>
              <a:rPr lang="ro-RO" dirty="0"/>
              <a:t>să afișeze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ro-RO" dirty="0"/>
              <a:t>ă</a:t>
            </a:r>
            <a:r>
              <a:rPr lang="en-US" dirty="0"/>
              <a:t>rile </a:t>
            </a:r>
            <a:r>
              <a:rPr lang="en-US" dirty="0" err="1"/>
              <a:t>unui</a:t>
            </a:r>
            <a:r>
              <a:rPr lang="en-US" dirty="0"/>
              <a:t> vector. Afi</a:t>
            </a:r>
            <a:r>
              <a:rPr lang="ro-RO" dirty="0"/>
              <a:t>ș</a:t>
            </a:r>
            <a:r>
              <a:rPr lang="en-US" dirty="0" err="1"/>
              <a:t>eaz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index pe un r</a:t>
            </a:r>
            <a:r>
              <a:rPr lang="ro-RO" dirty="0"/>
              <a:t>â</a:t>
            </a:r>
            <a:r>
              <a:rPr lang="en-US" dirty="0" err="1"/>
              <a:t>nd</a:t>
            </a:r>
            <a:r>
              <a:rPr lang="en-US" dirty="0"/>
              <a:t> </a:t>
            </a:r>
            <a:r>
              <a:rPr lang="en-US" dirty="0" err="1"/>
              <a:t>diferit</a:t>
            </a:r>
            <a:r>
              <a:rPr lang="en-US" dirty="0"/>
              <a:t>. Po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folosi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un </a:t>
            </a:r>
            <a:r>
              <a:rPr lang="en-US" dirty="0" err="1"/>
              <a:t>singur</a:t>
            </a:r>
            <a:r>
              <a:rPr lang="en-US" dirty="0"/>
              <a:t> ,,display block”.</a:t>
            </a:r>
          </a:p>
          <a:p>
            <a:r>
              <a:rPr lang="en-US" dirty="0" err="1"/>
              <a:t>Sugestie</a:t>
            </a:r>
            <a:r>
              <a:rPr lang="en-US" dirty="0"/>
              <a:t>: </a:t>
            </a:r>
            <a:r>
              <a:rPr lang="en-US" dirty="0" err="1"/>
              <a:t>Trebuie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folose</a:t>
            </a:r>
            <a:r>
              <a:rPr lang="ro-RO" dirty="0"/>
              <a:t>ș</a:t>
            </a:r>
            <a:r>
              <a:rPr lang="en-US" dirty="0" err="1"/>
              <a:t>ti</a:t>
            </a:r>
            <a:r>
              <a:rPr lang="en-US" dirty="0"/>
              <a:t> loop-</a:t>
            </a:r>
            <a:r>
              <a:rPr lang="en-US" dirty="0" err="1"/>
              <a:t>uri</a:t>
            </a:r>
            <a:r>
              <a:rPr lang="en-US" dirty="0"/>
              <a:t>, loop count, array block, array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Provocarea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365561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21" y="2653369"/>
            <a:ext cx="8902887" cy="273135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</a:t>
            </a:r>
            <a:r>
              <a:rPr lang="ro-RO" dirty="0"/>
              <a:t>ț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Provoc</a:t>
            </a:r>
            <a:r>
              <a:rPr lang="ro-RO" dirty="0"/>
              <a:t>ă</a:t>
            </a:r>
            <a:r>
              <a:rPr lang="en-US" dirty="0" err="1"/>
              <a:t>rii</a:t>
            </a:r>
            <a:r>
              <a:rPr lang="en-US" dirty="0"/>
              <a:t>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621" y="2985820"/>
            <a:ext cx="1322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Scrie</a:t>
            </a:r>
            <a:r>
              <a:rPr lang="en-US" sz="1200" dirty="0"/>
              <a:t>/</a:t>
            </a:r>
            <a:r>
              <a:rPr lang="en-US" sz="1200" dirty="0" err="1"/>
              <a:t>citeste</a:t>
            </a:r>
            <a:r>
              <a:rPr lang="en-US" sz="1200" dirty="0"/>
              <a:t> </a:t>
            </a:r>
            <a:r>
              <a:rPr lang="en-US" sz="1200" dirty="0" err="1"/>
              <a:t>matricea</a:t>
            </a:r>
            <a:r>
              <a:rPr lang="en-US" sz="1200" dirty="0"/>
              <a:t> ,,display”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67" y="2985820"/>
            <a:ext cx="142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Cite</a:t>
            </a:r>
            <a:r>
              <a:rPr lang="ro-RO" sz="1200" dirty="0"/>
              <a:t>ș</a:t>
            </a:r>
            <a:r>
              <a:rPr lang="en-US" sz="1200" dirty="0" err="1"/>
              <a:t>te</a:t>
            </a:r>
            <a:r>
              <a:rPr lang="en-US" sz="1200" dirty="0"/>
              <a:t> c</a:t>
            </a:r>
            <a:r>
              <a:rPr lang="ro-RO" sz="1200" dirty="0"/>
              <a:t>â</a:t>
            </a:r>
            <a:r>
              <a:rPr lang="en-US" sz="1200" dirty="0" err="1"/>
              <a:t>te</a:t>
            </a:r>
            <a:r>
              <a:rPr lang="en-US" sz="1200" dirty="0"/>
              <a:t> </a:t>
            </a:r>
            <a:r>
              <a:rPr lang="en-US" sz="1200" dirty="0" err="1"/>
              <a:t>valori</a:t>
            </a:r>
            <a:r>
              <a:rPr lang="en-US" sz="1200" dirty="0"/>
              <a:t> sunt </a:t>
            </a:r>
            <a:r>
              <a:rPr lang="ro-RO" sz="1200" dirty="0"/>
              <a:t>î</a:t>
            </a:r>
            <a:r>
              <a:rPr lang="en-US" sz="1200" dirty="0"/>
              <a:t>n </a:t>
            </a:r>
            <a:r>
              <a:rPr lang="en-US" sz="1200" dirty="0" err="1"/>
              <a:t>matrice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842317" y="2985820"/>
            <a:ext cx="1872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Folose</a:t>
            </a:r>
            <a:r>
              <a:rPr lang="ro-RO" sz="1200" dirty="0"/>
              <a:t>ș</a:t>
            </a:r>
            <a:r>
              <a:rPr lang="en-US" sz="1200" dirty="0" err="1"/>
              <a:t>te</a:t>
            </a:r>
            <a:r>
              <a:rPr lang="en-US" sz="1200" dirty="0"/>
              <a:t> ,,array operations” ca s</a:t>
            </a:r>
            <a:r>
              <a:rPr lang="ro-RO" sz="1200" dirty="0"/>
              <a:t>ă</a:t>
            </a:r>
            <a:r>
              <a:rPr lang="en-US" sz="1200" dirty="0"/>
              <a:t> </a:t>
            </a:r>
            <a:r>
              <a:rPr lang="en-US" sz="1200" dirty="0" err="1"/>
              <a:t>citesti</a:t>
            </a:r>
            <a:r>
              <a:rPr lang="en-US" sz="1200" dirty="0"/>
              <a:t> </a:t>
            </a:r>
            <a:r>
              <a:rPr lang="en-US" sz="1200" dirty="0" err="1"/>
              <a:t>fiecare</a:t>
            </a:r>
            <a:r>
              <a:rPr lang="en-US" sz="1200" dirty="0"/>
              <a:t> index </a:t>
            </a:r>
            <a:r>
              <a:rPr lang="en-US" sz="1200" dirty="0" err="1"/>
              <a:t>pentru</a:t>
            </a:r>
            <a:r>
              <a:rPr lang="en-US" sz="1200" dirty="0"/>
              <a:t> ,,loop count”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16347" y="2985820"/>
            <a:ext cx="1866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Afi</a:t>
            </a:r>
            <a:r>
              <a:rPr lang="ro-RO" sz="1200" dirty="0"/>
              <a:t>ș</a:t>
            </a:r>
            <a:r>
              <a:rPr lang="en-US" sz="1200" dirty="0" err="1"/>
              <a:t>eaz</a:t>
            </a:r>
            <a:r>
              <a:rPr lang="ro-RO" sz="1200" dirty="0"/>
              <a:t>ă</a:t>
            </a:r>
            <a:r>
              <a:rPr lang="en-US" sz="1200" dirty="0"/>
              <a:t> </a:t>
            </a:r>
            <a:r>
              <a:rPr lang="en-US" sz="1200" dirty="0" err="1"/>
              <a:t>valoarea</a:t>
            </a:r>
            <a:r>
              <a:rPr lang="en-US" sz="1200" dirty="0"/>
              <a:t> pe un r</a:t>
            </a:r>
            <a:r>
              <a:rPr lang="ro-RO" sz="1200" dirty="0"/>
              <a:t>â</a:t>
            </a:r>
            <a:r>
              <a:rPr lang="en-US" sz="1200" dirty="0" err="1"/>
              <a:t>nd</a:t>
            </a:r>
            <a:r>
              <a:rPr lang="en-US" sz="1200" dirty="0"/>
              <a:t> </a:t>
            </a:r>
            <a:r>
              <a:rPr lang="en-US" sz="1200" dirty="0" err="1"/>
              <a:t>diferit</a:t>
            </a:r>
            <a:r>
              <a:rPr lang="en-US" sz="1200" dirty="0"/>
              <a:t> </a:t>
            </a:r>
            <a:r>
              <a:rPr lang="en-US" sz="1200" dirty="0" err="1"/>
              <a:t>pentru</a:t>
            </a:r>
            <a:r>
              <a:rPr lang="en-US" sz="1200" dirty="0"/>
              <a:t> </a:t>
            </a:r>
            <a:r>
              <a:rPr lang="en-US" sz="1200" dirty="0" err="1"/>
              <a:t>fiecare</a:t>
            </a:r>
            <a:r>
              <a:rPr lang="en-US" sz="1200" dirty="0"/>
              <a:t> loop count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61358" y="2985820"/>
            <a:ext cx="1150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r>
              <a:rPr lang="ro-RO" sz="1200" dirty="0"/>
              <a:t>ș</a:t>
            </a:r>
            <a:r>
              <a:rPr lang="en-US" sz="1200" dirty="0" err="1"/>
              <a:t>teapt</a:t>
            </a:r>
            <a:r>
              <a:rPr lang="ro-RO" sz="1200" dirty="0"/>
              <a:t>ă</a:t>
            </a:r>
            <a:r>
              <a:rPr lang="en-US" sz="1200" dirty="0"/>
              <a:t> p</a:t>
            </a:r>
            <a:r>
              <a:rPr lang="ro-RO" sz="1200" dirty="0"/>
              <a:t>â</a:t>
            </a:r>
            <a:r>
              <a:rPr lang="en-US" sz="1200" dirty="0"/>
              <a:t>n</a:t>
            </a:r>
            <a:r>
              <a:rPr lang="ro-RO" sz="1200" dirty="0"/>
              <a:t>ă</a:t>
            </a:r>
            <a:r>
              <a:rPr lang="en-US" sz="1200" dirty="0"/>
              <a:t> c</a:t>
            </a:r>
            <a:r>
              <a:rPr lang="ro-RO" sz="1200" dirty="0"/>
              <a:t>â</a:t>
            </a:r>
            <a:r>
              <a:rPr lang="en-US" sz="1200" dirty="0" err="1"/>
              <a:t>nd</a:t>
            </a:r>
            <a:r>
              <a:rPr lang="en-US" sz="1200" dirty="0"/>
              <a:t> ape</a:t>
            </a:r>
            <a:r>
              <a:rPr lang="ro-RO" sz="1200" dirty="0"/>
              <a:t>ș</a:t>
            </a:r>
            <a:r>
              <a:rPr lang="en-US" sz="1200" dirty="0" err="1"/>
              <a:t>i</a:t>
            </a:r>
            <a:r>
              <a:rPr lang="en-US" sz="1200" dirty="0"/>
              <a:t> </a:t>
            </a:r>
            <a:r>
              <a:rPr lang="en-US" sz="1200" dirty="0" err="1"/>
              <a:t>butonul</a:t>
            </a:r>
            <a:r>
              <a:rPr lang="en-US" sz="1200" dirty="0"/>
              <a:t> de </a:t>
            </a:r>
            <a:r>
              <a:rPr lang="en-US" sz="1200" dirty="0" err="1"/>
              <a:t>ie</a:t>
            </a:r>
            <a:r>
              <a:rPr lang="ro-RO" sz="1200" dirty="0"/>
              <a:t>ș</a:t>
            </a:r>
            <a:r>
              <a:rPr lang="en-US" sz="1200" dirty="0"/>
              <a:t>ire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42309" y="5384728"/>
            <a:ext cx="1337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Finalizeaz</a:t>
            </a:r>
            <a:r>
              <a:rPr lang="ro-RO" sz="1200" dirty="0"/>
              <a:t>ă</a:t>
            </a:r>
            <a:r>
              <a:rPr lang="en-US" sz="1200" dirty="0"/>
              <a:t> dup</a:t>
            </a:r>
            <a:r>
              <a:rPr lang="ro-RO" sz="1200" dirty="0"/>
              <a:t>ă</a:t>
            </a:r>
            <a:r>
              <a:rPr lang="en-US" sz="1200" dirty="0"/>
              <a:t> </a:t>
            </a:r>
            <a:r>
              <a:rPr lang="en-US" sz="1200" dirty="0" err="1"/>
              <a:t>ce</a:t>
            </a:r>
            <a:r>
              <a:rPr lang="en-US" sz="1200" dirty="0"/>
              <a:t> </a:t>
            </a:r>
            <a:r>
              <a:rPr lang="en-US" sz="1200" dirty="0" err="1"/>
              <a:t>toate</a:t>
            </a:r>
            <a:r>
              <a:rPr lang="en-US" sz="1200" dirty="0"/>
              <a:t> </a:t>
            </a:r>
            <a:r>
              <a:rPr lang="en-US" sz="1200" dirty="0" err="1"/>
              <a:t>indexurile</a:t>
            </a:r>
            <a:r>
              <a:rPr lang="en-US" sz="1200" dirty="0"/>
              <a:t> au </a:t>
            </a:r>
            <a:r>
              <a:rPr lang="en-US" sz="1200" dirty="0" err="1"/>
              <a:t>fost</a:t>
            </a:r>
            <a:r>
              <a:rPr lang="en-US" sz="1200" dirty="0"/>
              <a:t> </a:t>
            </a:r>
            <a:r>
              <a:rPr lang="en-US" sz="1200" dirty="0" err="1"/>
              <a:t>citite</a:t>
            </a:r>
            <a:endParaRPr lang="en-US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390614" y="4420753"/>
            <a:ext cx="0" cy="9639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616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 un program care </a:t>
            </a:r>
            <a:r>
              <a:rPr lang="en-US" dirty="0" err="1"/>
              <a:t>adun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ro-RO" dirty="0"/>
              <a:t>ă</a:t>
            </a:r>
            <a:r>
              <a:rPr lang="en-US" dirty="0"/>
              <a:t>rile </a:t>
            </a:r>
            <a:r>
              <a:rPr lang="en-US" dirty="0" err="1"/>
              <a:t>dintr</a:t>
            </a:r>
            <a:r>
              <a:rPr lang="en-US" dirty="0"/>
              <a:t>-un vector. Afi</a:t>
            </a:r>
            <a:r>
              <a:rPr lang="ro-RO" dirty="0"/>
              <a:t>ș</a:t>
            </a:r>
            <a:r>
              <a:rPr lang="en-US" dirty="0" err="1"/>
              <a:t>eaz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suma</a:t>
            </a:r>
            <a:r>
              <a:rPr lang="en-US" dirty="0"/>
              <a:t>. </a:t>
            </a:r>
          </a:p>
          <a:p>
            <a:r>
              <a:rPr lang="en-US" dirty="0" err="1"/>
              <a:t>Sfat</a:t>
            </a:r>
            <a:r>
              <a:rPr lang="en-US" dirty="0"/>
              <a:t>: </a:t>
            </a:r>
            <a:r>
              <a:rPr lang="en-US" dirty="0" err="1"/>
              <a:t>Trebuie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folose</a:t>
            </a:r>
            <a:r>
              <a:rPr lang="ro-RO" dirty="0"/>
              <a:t>ș</a:t>
            </a:r>
            <a:r>
              <a:rPr lang="en-US" dirty="0" err="1"/>
              <a:t>ti</a:t>
            </a:r>
            <a:r>
              <a:rPr lang="en-US" dirty="0"/>
              <a:t> loop-</a:t>
            </a:r>
            <a:r>
              <a:rPr lang="en-US" dirty="0" err="1"/>
              <a:t>uri</a:t>
            </a:r>
            <a:r>
              <a:rPr lang="en-US" dirty="0"/>
              <a:t>, loop count, array block, array operations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Provocarea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905419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</a:t>
            </a:r>
            <a:r>
              <a:rPr lang="ro-RO" dirty="0"/>
              <a:t>ț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Provoc</a:t>
            </a:r>
            <a:r>
              <a:rPr lang="ro-RO" dirty="0"/>
              <a:t>ă</a:t>
            </a:r>
            <a:r>
              <a:rPr lang="en-US" dirty="0" err="1"/>
              <a:t>rii</a:t>
            </a:r>
            <a:r>
              <a:rPr lang="en-US" dirty="0"/>
              <a:t> 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2680"/>
          <a:stretch/>
        </p:blipFill>
        <p:spPr>
          <a:xfrm>
            <a:off x="131976" y="2957624"/>
            <a:ext cx="8898902" cy="18120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3917" y="2571502"/>
            <a:ext cx="1566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Cite</a:t>
            </a:r>
            <a:r>
              <a:rPr lang="ro-RO" sz="1200" dirty="0"/>
              <a:t>ș</a:t>
            </a:r>
            <a:r>
              <a:rPr lang="en-US" sz="1200" dirty="0" err="1"/>
              <a:t>te</a:t>
            </a:r>
            <a:r>
              <a:rPr lang="en-US" sz="1200" dirty="0"/>
              <a:t> c</a:t>
            </a:r>
            <a:r>
              <a:rPr lang="ro-RO" sz="1200" dirty="0"/>
              <a:t>â</a:t>
            </a:r>
            <a:r>
              <a:rPr lang="en-US" sz="1200" dirty="0" err="1"/>
              <a:t>te</a:t>
            </a:r>
            <a:r>
              <a:rPr lang="en-US" sz="1200" dirty="0"/>
              <a:t> </a:t>
            </a:r>
            <a:r>
              <a:rPr lang="en-US" sz="1200" dirty="0" err="1"/>
              <a:t>valori</a:t>
            </a:r>
            <a:r>
              <a:rPr lang="en-US" sz="1200" dirty="0"/>
              <a:t> sunt </a:t>
            </a:r>
            <a:r>
              <a:rPr lang="ro-RO" sz="1200" dirty="0"/>
              <a:t>î</a:t>
            </a:r>
            <a:r>
              <a:rPr lang="en-US" sz="1200" dirty="0"/>
              <a:t>n vector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93273" y="2562975"/>
            <a:ext cx="1585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Cite</a:t>
            </a:r>
            <a:r>
              <a:rPr lang="ro-RO" sz="1200" dirty="0"/>
              <a:t>ș</a:t>
            </a:r>
            <a:r>
              <a:rPr lang="en-US" sz="1200" dirty="0" err="1"/>
              <a:t>te</a:t>
            </a:r>
            <a:r>
              <a:rPr lang="en-US" sz="1200" dirty="0"/>
              <a:t> </a:t>
            </a:r>
            <a:r>
              <a:rPr lang="en-US" sz="1200" dirty="0" err="1"/>
              <a:t>indexul</a:t>
            </a:r>
            <a:r>
              <a:rPr lang="en-US" sz="1200" dirty="0"/>
              <a:t> </a:t>
            </a:r>
            <a:r>
              <a:rPr lang="ro-RO" sz="1200" dirty="0"/>
              <a:t>î</a:t>
            </a:r>
            <a:r>
              <a:rPr lang="en-US" sz="1200" dirty="0"/>
              <a:t>n </a:t>
            </a:r>
            <a:r>
              <a:rPr lang="en-US" sz="1200" dirty="0" err="1"/>
              <a:t>baza</a:t>
            </a:r>
            <a:r>
              <a:rPr lang="en-US" sz="1200" dirty="0"/>
              <a:t> loop count-</a:t>
            </a:r>
            <a:r>
              <a:rPr lang="en-US" sz="1200" dirty="0" err="1"/>
              <a:t>ului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756918" y="2563109"/>
            <a:ext cx="1975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Adaug</a:t>
            </a:r>
            <a:r>
              <a:rPr lang="ro-RO" sz="1200" dirty="0"/>
              <a:t>ă</a:t>
            </a:r>
            <a:r>
              <a:rPr lang="en-US" sz="1200" dirty="0"/>
              <a:t> </a:t>
            </a:r>
            <a:r>
              <a:rPr lang="en-US" sz="1200" dirty="0" err="1"/>
              <a:t>valoarea</a:t>
            </a:r>
            <a:r>
              <a:rPr lang="en-US" sz="1200" dirty="0"/>
              <a:t> </a:t>
            </a:r>
            <a:r>
              <a:rPr lang="en-US" sz="1200" dirty="0" err="1"/>
              <a:t>vectorului</a:t>
            </a:r>
            <a:r>
              <a:rPr lang="en-US" sz="1200" dirty="0"/>
              <a:t> </a:t>
            </a:r>
            <a:r>
              <a:rPr lang="en-US" sz="1200" dirty="0" err="1"/>
              <a:t>sumei</a:t>
            </a:r>
            <a:r>
              <a:rPr lang="en-US" sz="1200" dirty="0"/>
              <a:t> </a:t>
            </a:r>
            <a:r>
              <a:rPr lang="en-US" sz="1200" dirty="0" err="1"/>
              <a:t>valorilor</a:t>
            </a:r>
            <a:r>
              <a:rPr lang="en-US" sz="1200" dirty="0"/>
              <a:t> </a:t>
            </a:r>
            <a:r>
              <a:rPr lang="en-US" sz="1200" dirty="0" err="1"/>
              <a:t>trecute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312741" y="2680623"/>
            <a:ext cx="199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Afi</a:t>
            </a:r>
            <a:r>
              <a:rPr lang="ro-RO" sz="1200" dirty="0"/>
              <a:t>ș</a:t>
            </a:r>
            <a:r>
              <a:rPr lang="en-US" sz="1200" dirty="0" err="1"/>
              <a:t>eaz</a:t>
            </a:r>
            <a:r>
              <a:rPr lang="ro-RO" sz="1200" dirty="0"/>
              <a:t>ă</a:t>
            </a:r>
            <a:r>
              <a:rPr lang="en-US" sz="1200" dirty="0"/>
              <a:t> pe </a:t>
            </a:r>
            <a:r>
              <a:rPr lang="en-US" sz="1200" dirty="0" err="1"/>
              <a:t>ecran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01496" y="3863651"/>
            <a:ext cx="894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Creeaz</a:t>
            </a:r>
            <a:r>
              <a:rPr lang="ro-RO" sz="1200" dirty="0"/>
              <a:t>ă</a:t>
            </a:r>
            <a:r>
              <a:rPr lang="en-US" sz="1200" dirty="0"/>
              <a:t> </a:t>
            </a:r>
            <a:r>
              <a:rPr lang="en-US" sz="1200" dirty="0" err="1"/>
              <a:t>vectorul</a:t>
            </a:r>
            <a:r>
              <a:rPr lang="en-US" sz="1200" dirty="0"/>
              <a:t> ,,display”</a:t>
            </a:r>
          </a:p>
        </p:txBody>
      </p:sp>
    </p:spTree>
    <p:extLst>
      <p:ext uri="{BB962C8B-B14F-4D97-AF65-F5344CB8AC3E}">
        <p14:creationId xmlns:p14="http://schemas.microsoft.com/office/powerpoint/2010/main" val="4281938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Aici</a:t>
            </a:r>
            <a:r>
              <a:rPr lang="en-US" dirty="0"/>
              <a:t> sunt </a:t>
            </a:r>
            <a:r>
              <a:rPr lang="en-US" dirty="0" err="1"/>
              <a:t>ni</a:t>
            </a:r>
            <a:r>
              <a:rPr lang="ro-RO" dirty="0"/>
              <a:t>ș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lucruri</a:t>
            </a:r>
            <a:r>
              <a:rPr lang="en-US" dirty="0"/>
              <a:t> distractive de</a:t>
            </a:r>
            <a:r>
              <a:rPr lang="ro-RO" dirty="0"/>
              <a:t> încercat</a:t>
            </a:r>
            <a:r>
              <a:rPr lang="en-US" dirty="0"/>
              <a:t>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F</a:t>
            </a:r>
            <a:r>
              <a:rPr lang="ro-RO" dirty="0"/>
              <a:t>ă</a:t>
            </a:r>
            <a:r>
              <a:rPr lang="en-US" dirty="0"/>
              <a:t> un program care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calculeze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medie</a:t>
            </a:r>
            <a:r>
              <a:rPr lang="en-US" dirty="0"/>
              <a:t> a </a:t>
            </a:r>
            <a:r>
              <a:rPr lang="en-US" dirty="0" err="1"/>
              <a:t>unui</a:t>
            </a:r>
            <a:r>
              <a:rPr lang="en-US" dirty="0"/>
              <a:t> vector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F</a:t>
            </a:r>
            <a:r>
              <a:rPr lang="ro-RO" dirty="0"/>
              <a:t>ă</a:t>
            </a:r>
            <a:r>
              <a:rPr lang="en-US" dirty="0"/>
              <a:t> un program care cite</a:t>
            </a:r>
            <a:r>
              <a:rPr lang="ro-RO" dirty="0"/>
              <a:t>ș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ultimele</a:t>
            </a:r>
            <a:r>
              <a:rPr lang="en-US" dirty="0"/>
              <a:t> 4 </a:t>
            </a:r>
            <a:r>
              <a:rPr lang="en-US" dirty="0" err="1"/>
              <a:t>citiri</a:t>
            </a:r>
            <a:r>
              <a:rPr lang="en-US" dirty="0"/>
              <a:t> a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sen</a:t>
            </a:r>
            <a:r>
              <a:rPr lang="ro-RO" dirty="0"/>
              <a:t>z</a:t>
            </a:r>
            <a:r>
              <a:rPr lang="en-US" dirty="0"/>
              <a:t>or de </a:t>
            </a:r>
            <a:r>
              <a:rPr lang="en-US" dirty="0" err="1"/>
              <a:t>culoare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dirty="0"/>
              <a:t>Cre</a:t>
            </a:r>
            <a:r>
              <a:rPr lang="ro-RO" dirty="0"/>
              <a:t>e</a:t>
            </a:r>
            <a:r>
              <a:rPr lang="en-US" dirty="0" err="1"/>
              <a:t>az</a:t>
            </a:r>
            <a:r>
              <a:rPr lang="ro-RO" dirty="0"/>
              <a:t>ă</a:t>
            </a:r>
            <a:r>
              <a:rPr lang="en-US" dirty="0"/>
              <a:t> un vector care </a:t>
            </a:r>
            <a:r>
              <a:rPr lang="en-US" dirty="0" err="1"/>
              <a:t>stocheaz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de </a:t>
            </a:r>
            <a:r>
              <a:rPr lang="en-US" dirty="0" err="1"/>
              <a:t>calibrare</a:t>
            </a:r>
            <a:r>
              <a:rPr lang="en-US" dirty="0"/>
              <a:t> a </a:t>
            </a:r>
            <a:r>
              <a:rPr lang="en-US" dirty="0" err="1"/>
              <a:t>fiec</a:t>
            </a:r>
            <a:r>
              <a:rPr lang="ro-RO" dirty="0"/>
              <a:t>ă</a:t>
            </a:r>
            <a:r>
              <a:rPr lang="en-US" dirty="0" err="1"/>
              <a:t>rui</a:t>
            </a:r>
            <a:r>
              <a:rPr lang="en-US" dirty="0"/>
              <a:t> port de </a:t>
            </a:r>
            <a:r>
              <a:rPr lang="en-US" dirty="0" err="1"/>
              <a:t>senzor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Pașii următori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898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698" y="1475970"/>
            <a:ext cx="8574087" cy="4307294"/>
          </a:xfrm>
        </p:spPr>
        <p:txBody>
          <a:bodyPr/>
          <a:lstStyle/>
          <a:p>
            <a:r>
              <a:rPr lang="ro-RO" sz="2400" dirty="0"/>
              <a:t>Această lecție de Mindstorms a fost realizată de </a:t>
            </a:r>
            <a:r>
              <a:rPr lang="en-US" sz="2400" dirty="0"/>
              <a:t>Sanjay </a:t>
            </a:r>
            <a:r>
              <a:rPr lang="en-US" sz="2400" dirty="0" err="1"/>
              <a:t>Seshan</a:t>
            </a:r>
            <a:r>
              <a:rPr lang="en-US" sz="2400" dirty="0"/>
              <a:t> </a:t>
            </a:r>
            <a:r>
              <a:rPr lang="ro-RO" sz="2400" dirty="0"/>
              <a:t>și</a:t>
            </a:r>
            <a:r>
              <a:rPr lang="en-US" sz="2400" dirty="0"/>
              <a:t> Arvind </a:t>
            </a:r>
            <a:r>
              <a:rPr lang="en-US" sz="2400" dirty="0" err="1"/>
              <a:t>Seshan</a:t>
            </a:r>
            <a:r>
              <a:rPr lang="ro-RO" sz="2400" dirty="0"/>
              <a:t>.</a:t>
            </a:r>
          </a:p>
          <a:p>
            <a:r>
              <a:rPr lang="ro-RO" sz="2400" dirty="0"/>
              <a:t>Mai multe lecții sunt disponibile pe ev3lessons.com</a:t>
            </a:r>
          </a:p>
          <a:p>
            <a:r>
              <a:rPr lang="ro-RO" sz="2400" dirty="0"/>
              <a:t>Această lecție a fost tradusă în limba română de echipa de robotică FTC – ROSOPHIA #21455 RO20.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91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/>
              <a:t>Î</a:t>
            </a:r>
            <a:r>
              <a:rPr lang="en-US" dirty="0" err="1"/>
              <a:t>mbun</a:t>
            </a:r>
            <a:r>
              <a:rPr lang="ro-RO" dirty="0"/>
              <a:t>ă</a:t>
            </a:r>
            <a:r>
              <a:rPr lang="en-US" dirty="0"/>
              <a:t>t</a:t>
            </a:r>
            <a:r>
              <a:rPr lang="ro-RO" dirty="0"/>
              <a:t>ăț</a:t>
            </a:r>
            <a:r>
              <a:rPr lang="en-US" dirty="0"/>
              <a:t>e</a:t>
            </a:r>
            <a:r>
              <a:rPr lang="ro-RO" dirty="0"/>
              <a:t>ș</a:t>
            </a:r>
            <a:r>
              <a:rPr lang="en-US" dirty="0" err="1"/>
              <a:t>te</a:t>
            </a:r>
            <a:r>
              <a:rPr lang="en-US" dirty="0"/>
              <a:t>-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abilit</a:t>
            </a:r>
            <a:r>
              <a:rPr lang="ro-RO" dirty="0"/>
              <a:t>ăț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ro-RO" dirty="0"/>
              <a:t>cu lecția</a:t>
            </a:r>
            <a:r>
              <a:rPr lang="en-US" dirty="0"/>
              <a:t> ,,</a:t>
            </a:r>
            <a:r>
              <a:rPr lang="en-US" dirty="0" err="1"/>
              <a:t>Variabile</a:t>
            </a:r>
            <a:r>
              <a:rPr lang="en-US" dirty="0"/>
              <a:t>” de la ,,Intermediate”</a:t>
            </a:r>
          </a:p>
          <a:p>
            <a:r>
              <a:rPr lang="ro-RO" dirty="0"/>
              <a:t>Î</a:t>
            </a:r>
            <a:r>
              <a:rPr lang="en-US" dirty="0" err="1"/>
              <a:t>nva</a:t>
            </a:r>
            <a:r>
              <a:rPr lang="ro-RO" dirty="0"/>
              <a:t>țăm</a:t>
            </a:r>
            <a:r>
              <a:rPr lang="en-US" dirty="0"/>
              <a:t> cum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scri</a:t>
            </a:r>
            <a:r>
              <a:rPr lang="ro-RO" dirty="0"/>
              <a:t>em</a:t>
            </a:r>
            <a:r>
              <a:rPr lang="en-US" dirty="0"/>
              <a:t>/</a:t>
            </a:r>
            <a:r>
              <a:rPr lang="en-US" dirty="0" err="1"/>
              <a:t>cit</a:t>
            </a:r>
            <a:r>
              <a:rPr lang="ro-RO" dirty="0"/>
              <a:t>im</a:t>
            </a:r>
            <a:r>
              <a:rPr lang="en-US" dirty="0"/>
              <a:t> </a:t>
            </a:r>
            <a:r>
              <a:rPr lang="en-US" dirty="0" err="1"/>
              <a:t>vectori</a:t>
            </a:r>
            <a:r>
              <a:rPr lang="ro-RO" dirty="0"/>
              <a:t>i</a:t>
            </a:r>
            <a:endParaRPr lang="en-US" dirty="0"/>
          </a:p>
          <a:p>
            <a:r>
              <a:rPr lang="ro-RO" dirty="0"/>
              <a:t>Î</a:t>
            </a:r>
            <a:r>
              <a:rPr lang="en-US" dirty="0" err="1"/>
              <a:t>nva</a:t>
            </a:r>
            <a:r>
              <a:rPr lang="ro-RO" dirty="0"/>
              <a:t>țăm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block-ul ,Array Operations”</a:t>
            </a:r>
          </a:p>
          <a:p>
            <a:r>
              <a:rPr lang="ro-RO" dirty="0"/>
              <a:t>Î</a:t>
            </a:r>
            <a:r>
              <a:rPr lang="en-US" dirty="0" err="1"/>
              <a:t>nv</a:t>
            </a:r>
            <a:r>
              <a:rPr lang="ro-RO" dirty="0"/>
              <a:t>ățăm</a:t>
            </a:r>
            <a:r>
              <a:rPr lang="en-US" dirty="0"/>
              <a:t> </a:t>
            </a:r>
            <a:r>
              <a:rPr lang="ro-RO" dirty="0"/>
              <a:t>cum </a:t>
            </a:r>
            <a:r>
              <a:rPr lang="en-US" dirty="0"/>
              <a:t>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folos</a:t>
            </a:r>
            <a:r>
              <a:rPr lang="ro-RO" dirty="0"/>
              <a:t>im</a:t>
            </a:r>
            <a:r>
              <a:rPr lang="en-US" dirty="0"/>
              <a:t> ,,Loop Count” </a:t>
            </a:r>
            <a:r>
              <a:rPr lang="ro-RO" dirty="0"/>
              <a:t>î</a:t>
            </a:r>
            <a:r>
              <a:rPr lang="en-US" dirty="0" err="1"/>
              <a:t>ntr</a:t>
            </a:r>
            <a:r>
              <a:rPr lang="en-US" dirty="0"/>
              <a:t>-un Loop</a:t>
            </a:r>
          </a:p>
          <a:p>
            <a:endParaRPr lang="en-US" dirty="0"/>
          </a:p>
          <a:p>
            <a:r>
              <a:rPr lang="en-US" b="1" i="1" dirty="0"/>
              <a:t>Condi</a:t>
            </a:r>
            <a:r>
              <a:rPr lang="ro-RO" b="1" i="1" dirty="0"/>
              <a:t>ț</a:t>
            </a:r>
            <a:r>
              <a:rPr lang="en-US" b="1" i="1" dirty="0"/>
              <a:t>ii </a:t>
            </a:r>
            <a:r>
              <a:rPr lang="en-US" b="1" i="1" dirty="0" err="1"/>
              <a:t>prealabile</a:t>
            </a:r>
            <a:r>
              <a:rPr lang="en-US" b="1" i="1" dirty="0"/>
              <a:t>: </a:t>
            </a:r>
            <a:endParaRPr lang="ro-RO" b="1" i="1" dirty="0"/>
          </a:p>
          <a:p>
            <a:pPr marL="0" indent="0">
              <a:buNone/>
            </a:pPr>
            <a:r>
              <a:rPr lang="en-US" dirty="0"/>
              <a:t>Data Wires, Loop-</a:t>
            </a:r>
            <a:r>
              <a:rPr lang="en-US" dirty="0" err="1"/>
              <a:t>uri</a:t>
            </a:r>
            <a:r>
              <a:rPr lang="en-US" dirty="0"/>
              <a:t>, </a:t>
            </a:r>
            <a:r>
              <a:rPr lang="en-US" dirty="0" err="1"/>
              <a:t>Variabile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5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Simplifici</a:t>
            </a:r>
            <a:r>
              <a:rPr lang="en-US" dirty="0"/>
              <a:t> </a:t>
            </a:r>
            <a:r>
              <a:rPr lang="en-US" dirty="0" err="1"/>
              <a:t>programele</a:t>
            </a:r>
            <a:r>
              <a:rPr lang="en-US" dirty="0"/>
              <a:t> </a:t>
            </a:r>
            <a:r>
              <a:rPr lang="ro-RO" dirty="0"/>
              <a:t>prin stocarea</a:t>
            </a:r>
            <a:r>
              <a:rPr lang="en-US" dirty="0"/>
              <a:t> multiple</a:t>
            </a:r>
            <a:r>
              <a:rPr lang="ro-RO" dirty="0"/>
              <a:t>lor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cu leg</a:t>
            </a:r>
            <a:r>
              <a:rPr lang="ro-RO" dirty="0"/>
              <a:t>ă</a:t>
            </a:r>
            <a:r>
              <a:rPr lang="en-US" dirty="0"/>
              <a:t>tur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ntre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ntr</a:t>
            </a:r>
            <a:r>
              <a:rPr lang="en-US" dirty="0"/>
              <a:t>-o </a:t>
            </a:r>
            <a:r>
              <a:rPr lang="en-US" dirty="0" err="1"/>
              <a:t>singur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variabil</a:t>
            </a:r>
            <a:r>
              <a:rPr lang="ro-RO" dirty="0"/>
              <a:t>ă.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Pot fi </a:t>
            </a:r>
            <a:r>
              <a:rPr lang="en-US" dirty="0" err="1"/>
              <a:t>folosite</a:t>
            </a:r>
            <a:r>
              <a:rPr lang="en-US" dirty="0"/>
              <a:t> cu loop-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face </a:t>
            </a:r>
            <a:r>
              <a:rPr lang="en-US" dirty="0" err="1"/>
              <a:t>programe</a:t>
            </a:r>
            <a:r>
              <a:rPr lang="en-US" dirty="0"/>
              <a:t> </a:t>
            </a:r>
            <a:r>
              <a:rPr lang="ro-RO" dirty="0"/>
              <a:t>mai compacte și mai utile.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Sunt </a:t>
            </a:r>
            <a:r>
              <a:rPr lang="en-US" dirty="0" err="1"/>
              <a:t>folositoare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face </a:t>
            </a:r>
            <a:r>
              <a:rPr lang="en-US" dirty="0" err="1"/>
              <a:t>programe</a:t>
            </a:r>
            <a:r>
              <a:rPr lang="en-US" dirty="0"/>
              <a:t> </a:t>
            </a:r>
            <a:r>
              <a:rPr lang="ro-RO" dirty="0"/>
              <a:t>personalizate </a:t>
            </a:r>
            <a:r>
              <a:rPr lang="en-US" dirty="0"/>
              <a:t>de </a:t>
            </a:r>
            <a:r>
              <a:rPr lang="en-US" dirty="0" err="1"/>
              <a:t>calibrare</a:t>
            </a:r>
            <a:r>
              <a:rPr lang="ro-RO" dirty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ce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folose</a:t>
            </a:r>
            <a:r>
              <a:rPr lang="ro-RO" dirty="0"/>
              <a:t>ș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vectori</a:t>
            </a:r>
            <a:r>
              <a:rPr lang="ro-RO" dirty="0"/>
              <a:t>i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0146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Ce e</a:t>
            </a:r>
            <a:r>
              <a:rPr lang="ro-RO" altLang="en-US" dirty="0"/>
              <a:t>ste</a:t>
            </a:r>
            <a:r>
              <a:rPr lang="en-US" altLang="en-US" dirty="0"/>
              <a:t> un vector?</a:t>
            </a:r>
          </a:p>
          <a:p>
            <a:pPr lvl="1"/>
            <a:r>
              <a:rPr lang="ro-RO" altLang="en-US" dirty="0"/>
              <a:t>Vectorul </a:t>
            </a:r>
            <a:r>
              <a:rPr lang="en-US" altLang="en-US" dirty="0" err="1"/>
              <a:t>este</a:t>
            </a:r>
            <a:r>
              <a:rPr lang="en-US" altLang="en-US" dirty="0"/>
              <a:t> o </a:t>
            </a:r>
            <a:r>
              <a:rPr lang="en-US" altLang="en-US" dirty="0" err="1"/>
              <a:t>variabil</a:t>
            </a:r>
            <a:r>
              <a:rPr lang="ro-RO" altLang="en-US" dirty="0"/>
              <a:t>ă</a:t>
            </a:r>
            <a:r>
              <a:rPr lang="en-US" altLang="en-US" dirty="0"/>
              <a:t> </a:t>
            </a:r>
            <a:r>
              <a:rPr lang="en-US" altLang="en-US" dirty="0" err="1"/>
              <a:t>ce</a:t>
            </a:r>
            <a:r>
              <a:rPr lang="en-US" altLang="en-US" dirty="0"/>
              <a:t> </a:t>
            </a:r>
            <a:r>
              <a:rPr lang="en-US" altLang="en-US" dirty="0" err="1"/>
              <a:t>stocheaz</a:t>
            </a:r>
            <a:r>
              <a:rPr lang="ro-RO" altLang="en-US" dirty="0"/>
              <a:t>ă</a:t>
            </a:r>
            <a:r>
              <a:rPr lang="en-US" altLang="en-US" dirty="0"/>
              <a:t> </a:t>
            </a:r>
            <a:r>
              <a:rPr lang="en-US" altLang="en-US" dirty="0" err="1"/>
              <a:t>valori</a:t>
            </a:r>
            <a:r>
              <a:rPr lang="en-US" altLang="en-US" dirty="0"/>
              <a:t> multiple</a:t>
            </a:r>
          </a:p>
          <a:p>
            <a:r>
              <a:rPr lang="en-US" altLang="en-US" dirty="0"/>
              <a:t>Sunt </a:t>
            </a:r>
            <a:r>
              <a:rPr lang="en-US" altLang="en-US" dirty="0" err="1"/>
              <a:t>dou</a:t>
            </a:r>
            <a:r>
              <a:rPr lang="ro-RO" altLang="en-US" dirty="0"/>
              <a:t>ă</a:t>
            </a:r>
            <a:r>
              <a:rPr lang="en-US" altLang="en-US" dirty="0"/>
              <a:t> </a:t>
            </a:r>
            <a:r>
              <a:rPr lang="en-US" altLang="en-US" dirty="0" err="1"/>
              <a:t>tipuri</a:t>
            </a:r>
            <a:r>
              <a:rPr lang="en-US" altLang="en-US" dirty="0"/>
              <a:t> de </a:t>
            </a:r>
            <a:r>
              <a:rPr lang="en-US" altLang="en-US" dirty="0" err="1"/>
              <a:t>vectori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Vector numeric</a:t>
            </a:r>
            <a:r>
              <a:rPr lang="ro-RO" altLang="en-US" dirty="0"/>
              <a:t> </a:t>
            </a:r>
            <a:r>
              <a:rPr lang="en-US" altLang="en-US" dirty="0"/>
              <a:t>(</a:t>
            </a:r>
            <a:r>
              <a:rPr lang="en-US" altLang="en-US" dirty="0" err="1"/>
              <a:t>Stocheaz</a:t>
            </a:r>
            <a:r>
              <a:rPr lang="ro-RO" altLang="en-US" dirty="0"/>
              <a:t>ă</a:t>
            </a:r>
            <a:r>
              <a:rPr lang="en-US" altLang="en-US" dirty="0"/>
              <a:t> un set de </a:t>
            </a:r>
            <a:r>
              <a:rPr lang="en-US" altLang="en-US" dirty="0" err="1"/>
              <a:t>numere</a:t>
            </a:r>
            <a:r>
              <a:rPr lang="en-US" altLang="en-US" dirty="0"/>
              <a:t>… 1,2,3,10,55)</a:t>
            </a:r>
          </a:p>
          <a:p>
            <a:pPr lvl="1"/>
            <a:r>
              <a:rPr lang="en-US" altLang="en-US" dirty="0"/>
              <a:t>Vector logic</a:t>
            </a:r>
            <a:r>
              <a:rPr lang="ro-RO" altLang="en-US" dirty="0"/>
              <a:t> </a:t>
            </a:r>
            <a:r>
              <a:rPr lang="en-US" altLang="en-US" dirty="0"/>
              <a:t>(</a:t>
            </a:r>
            <a:r>
              <a:rPr lang="en-US" altLang="en-US" dirty="0" err="1"/>
              <a:t>Stocheaz</a:t>
            </a:r>
            <a:r>
              <a:rPr lang="ro-RO" altLang="en-US" dirty="0"/>
              <a:t>ă</a:t>
            </a:r>
            <a:r>
              <a:rPr lang="en-US" altLang="en-US" dirty="0"/>
              <a:t> </a:t>
            </a:r>
            <a:r>
              <a:rPr lang="en-US" altLang="en-US" dirty="0" err="1"/>
              <a:t>logica</a:t>
            </a:r>
            <a:r>
              <a:rPr lang="en-US" altLang="en-US" dirty="0"/>
              <a:t>… True, True, False)</a:t>
            </a:r>
          </a:p>
          <a:p>
            <a:r>
              <a:rPr lang="en-US" altLang="en-US" dirty="0"/>
              <a:t>Pot fi </a:t>
            </a:r>
            <a:r>
              <a:rPr lang="en-US" altLang="en-US" dirty="0" err="1"/>
              <a:t>folosite</a:t>
            </a:r>
            <a:r>
              <a:rPr lang="en-US" altLang="en-US" dirty="0"/>
              <a:t> ca I</a:t>
            </a:r>
            <a:r>
              <a:rPr lang="ro-RO" altLang="en-US" dirty="0"/>
              <a:t>n</a:t>
            </a:r>
            <a:r>
              <a:rPr lang="en-US" altLang="en-US" dirty="0"/>
              <a:t>put-</a:t>
            </a:r>
            <a:r>
              <a:rPr lang="en-US" altLang="en-US" dirty="0" err="1"/>
              <a:t>uri</a:t>
            </a:r>
            <a:r>
              <a:rPr lang="en-US" altLang="en-US" dirty="0"/>
              <a:t> </a:t>
            </a:r>
            <a:r>
              <a:rPr lang="en-US" altLang="en-US" dirty="0" err="1"/>
              <a:t>sau</a:t>
            </a:r>
            <a:r>
              <a:rPr lang="en-US" altLang="en-US" dirty="0"/>
              <a:t> Out put-</a:t>
            </a:r>
            <a:r>
              <a:rPr lang="en-US" altLang="en-US" dirty="0" err="1"/>
              <a:t>uri</a:t>
            </a:r>
            <a:r>
              <a:rPr lang="ro-RO" altLang="en-US" dirty="0"/>
              <a:t>, </a:t>
            </a:r>
            <a:r>
              <a:rPr lang="en-US" altLang="en-US" dirty="0" err="1"/>
              <a:t>deci</a:t>
            </a:r>
            <a:r>
              <a:rPr lang="en-US" altLang="en-US" dirty="0"/>
              <a:t> </a:t>
            </a:r>
            <a:r>
              <a:rPr lang="ro-RO" altLang="en-US" dirty="0"/>
              <a:t>le </a:t>
            </a:r>
            <a:r>
              <a:rPr lang="en-US" altLang="en-US" dirty="0"/>
              <a:t>p</a:t>
            </a:r>
            <a:r>
              <a:rPr lang="ro-RO" altLang="en-US" dirty="0"/>
              <a:t>oți</a:t>
            </a:r>
            <a:r>
              <a:rPr lang="en-US" altLang="en-US" dirty="0"/>
              <a:t> </a:t>
            </a:r>
            <a:r>
              <a:rPr lang="en-US" altLang="en-US" dirty="0" err="1"/>
              <a:t>folosi</a:t>
            </a:r>
            <a:r>
              <a:rPr lang="en-US" altLang="en-US" dirty="0"/>
              <a:t> </a:t>
            </a:r>
            <a:r>
              <a:rPr lang="en-US" altLang="en-US" dirty="0" err="1"/>
              <a:t>pentru</a:t>
            </a:r>
            <a:r>
              <a:rPr lang="en-US" altLang="en-US" dirty="0"/>
              <a:t>….</a:t>
            </a:r>
          </a:p>
          <a:p>
            <a:pPr lvl="1"/>
            <a:r>
              <a:rPr lang="en-US" altLang="en-US" dirty="0" err="1"/>
              <a:t>Scriere</a:t>
            </a:r>
            <a:r>
              <a:rPr lang="en-US" altLang="en-US" dirty="0"/>
              <a:t> – a </a:t>
            </a:r>
            <a:r>
              <a:rPr lang="en-US" altLang="en-US" dirty="0" err="1"/>
              <a:t>pune</a:t>
            </a:r>
            <a:r>
              <a:rPr lang="en-US" altLang="en-US" dirty="0"/>
              <a:t> </a:t>
            </a:r>
            <a:r>
              <a:rPr lang="en-US" altLang="en-US" dirty="0" err="1"/>
              <a:t>valori</a:t>
            </a:r>
            <a:r>
              <a:rPr lang="en-US" altLang="en-US" dirty="0"/>
              <a:t> in vector</a:t>
            </a:r>
          </a:p>
          <a:p>
            <a:pPr lvl="1"/>
            <a:r>
              <a:rPr lang="en-US" altLang="en-US" dirty="0" err="1"/>
              <a:t>Citire</a:t>
            </a:r>
            <a:r>
              <a:rPr lang="en-US" altLang="en-US" dirty="0"/>
              <a:t> – a </a:t>
            </a:r>
            <a:r>
              <a:rPr lang="en-US" altLang="en-US" dirty="0" err="1"/>
              <a:t>scoate</a:t>
            </a:r>
            <a:r>
              <a:rPr lang="en-US" altLang="en-US" dirty="0"/>
              <a:t> </a:t>
            </a:r>
            <a:r>
              <a:rPr lang="en-US" altLang="en-US" dirty="0" err="1"/>
              <a:t>valori</a:t>
            </a:r>
            <a:r>
              <a:rPr lang="en-US" altLang="en-US" dirty="0"/>
              <a:t> din vector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Vectori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32261"/>
          <a:stretch/>
        </p:blipFill>
        <p:spPr>
          <a:xfrm>
            <a:off x="4571206" y="249952"/>
            <a:ext cx="3783849" cy="78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27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grayWhite">
          <a:xfrm>
            <a:off x="1713549" y="1911074"/>
            <a:ext cx="2647296" cy="224686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1145487" y="2305412"/>
            <a:ext cx="1086508" cy="623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Schimb</a:t>
            </a:r>
            <a:r>
              <a:rPr lang="ro-RO" sz="1100" dirty="0"/>
              <a:t>ă</a:t>
            </a:r>
            <a:r>
              <a:rPr lang="en-US" sz="1100" dirty="0"/>
              <a:t> la </a:t>
            </a:r>
            <a:r>
              <a:rPr lang="en-US" sz="1100" dirty="0" err="1"/>
              <a:t>modul</a:t>
            </a:r>
            <a:r>
              <a:rPr lang="en-US" sz="1100" dirty="0"/>
              <a:t> Array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58535"/>
          <a:stretch/>
        </p:blipFill>
        <p:spPr>
          <a:xfrm>
            <a:off x="4725098" y="4298248"/>
            <a:ext cx="3331480" cy="924666"/>
          </a:xfrm>
          <a:prstGeom prst="rect">
            <a:avLst/>
          </a:prstGeom>
        </p:spPr>
      </p:pic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Block-</a:t>
            </a:r>
            <a:r>
              <a:rPr lang="en-US" altLang="en-US" dirty="0" err="1"/>
              <a:t>uri</a:t>
            </a:r>
            <a:r>
              <a:rPr lang="en-US" altLang="en-US" dirty="0"/>
              <a:t> Vector(Array): </a:t>
            </a:r>
            <a:r>
              <a:rPr lang="en-US" altLang="en-US" dirty="0" err="1"/>
              <a:t>Ghid</a:t>
            </a:r>
            <a:r>
              <a:rPr lang="en-US" altLang="en-US" dirty="0"/>
              <a:t> Rapid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23569" name="TextBox 20"/>
          <p:cNvSpPr txBox="1">
            <a:spLocks noChangeArrowheads="1"/>
          </p:cNvSpPr>
          <p:nvPr/>
        </p:nvSpPr>
        <p:spPr bwMode="auto">
          <a:xfrm>
            <a:off x="6628557" y="2391468"/>
            <a:ext cx="19598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/>
              <a:t>Scrierea</a:t>
            </a:r>
            <a:r>
              <a:rPr lang="en-US" altLang="en-US" sz="1400" dirty="0"/>
              <a:t> (</a:t>
            </a:r>
            <a:r>
              <a:rPr lang="en-US" altLang="en-US" sz="1400" dirty="0" err="1"/>
              <a:t>i</a:t>
            </a:r>
            <a:r>
              <a:rPr lang="ro-RO" altLang="en-US" sz="1400" dirty="0"/>
              <a:t>n</a:t>
            </a:r>
            <a:r>
              <a:rPr lang="en-US" altLang="en-US" sz="1400" dirty="0"/>
              <a:t>put) are </a:t>
            </a:r>
            <a:r>
              <a:rPr lang="en-US" altLang="en-US" sz="1400" dirty="0" err="1"/>
              <a:t>doua</a:t>
            </a:r>
            <a:r>
              <a:rPr lang="en-US" altLang="en-US" sz="1400" dirty="0"/>
              <a:t> ridic</a:t>
            </a:r>
            <a:r>
              <a:rPr lang="ro-RO" altLang="en-US" sz="1400" dirty="0"/>
              <a:t>ă</a:t>
            </a:r>
            <a:r>
              <a:rPr lang="en-US" altLang="en-US" sz="1400" dirty="0" err="1"/>
              <a:t>turi</a:t>
            </a:r>
            <a:r>
              <a:rPr lang="en-US" altLang="en-US" sz="1400" dirty="0"/>
              <a:t> </a:t>
            </a:r>
            <a:r>
              <a:rPr lang="ro-RO" altLang="en-US" sz="1400" dirty="0"/>
              <a:t>î</a:t>
            </a:r>
            <a:r>
              <a:rPr lang="en-US" altLang="en-US" sz="1400" dirty="0"/>
              <a:t>n sus</a:t>
            </a:r>
          </a:p>
        </p:txBody>
      </p:sp>
      <p:sp>
        <p:nvSpPr>
          <p:cNvPr id="23570" name="TextBox 21"/>
          <p:cNvSpPr txBox="1">
            <a:spLocks noChangeArrowheads="1"/>
          </p:cNvSpPr>
          <p:nvPr/>
        </p:nvSpPr>
        <p:spPr bwMode="auto">
          <a:xfrm>
            <a:off x="6628557" y="3070403"/>
            <a:ext cx="21676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/>
              <a:t>Cititrea</a:t>
            </a:r>
            <a:r>
              <a:rPr lang="en-US" altLang="en-US" sz="1400" dirty="0"/>
              <a:t> (output) are </a:t>
            </a:r>
            <a:r>
              <a:rPr lang="en-US" altLang="en-US" sz="1400" dirty="0" err="1"/>
              <a:t>doua</a:t>
            </a:r>
            <a:r>
              <a:rPr lang="en-US" altLang="en-US" sz="1400" dirty="0"/>
              <a:t> cocoa</a:t>
            </a:r>
            <a:r>
              <a:rPr lang="ro-RO" altLang="en-US" sz="1400" dirty="0"/>
              <a:t>ș</a:t>
            </a:r>
            <a:r>
              <a:rPr lang="en-US" altLang="en-US" sz="1400" dirty="0"/>
              <a:t>e </a:t>
            </a:r>
            <a:r>
              <a:rPr lang="ro-RO" altLang="en-US" sz="1400" dirty="0"/>
              <a:t>î</a:t>
            </a:r>
            <a:r>
              <a:rPr lang="en-US" altLang="en-US" sz="1400" dirty="0"/>
              <a:t>n </a:t>
            </a:r>
            <a:r>
              <a:rPr lang="en-US" altLang="en-US" sz="1400" dirty="0" err="1"/>
              <a:t>jos</a:t>
            </a:r>
            <a:endParaRPr lang="en-US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4480005" y="6030744"/>
            <a:ext cx="4430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Identific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dac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variabilele</a:t>
            </a:r>
            <a:r>
              <a:rPr lang="en-US" dirty="0"/>
              <a:t> sunt Input-</a:t>
            </a:r>
            <a:r>
              <a:rPr lang="en-US" dirty="0" err="1"/>
              <a:t>uri</a:t>
            </a:r>
            <a:r>
              <a:rPr lang="en-US" dirty="0"/>
              <a:t>/Output-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dac</a:t>
            </a:r>
            <a:r>
              <a:rPr lang="ro-RO" dirty="0"/>
              <a:t>ă</a:t>
            </a:r>
            <a:r>
              <a:rPr lang="en-US" dirty="0"/>
              <a:t> sunt </a:t>
            </a:r>
            <a:r>
              <a:rPr lang="en-US" dirty="0" err="1"/>
              <a:t>Numerice</a:t>
            </a:r>
            <a:r>
              <a:rPr lang="en-US" dirty="0"/>
              <a:t>/</a:t>
            </a:r>
            <a:r>
              <a:rPr lang="en-US" dirty="0" err="1"/>
              <a:t>Logice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69397" t="47559" r="8923" b="12297"/>
          <a:stretch/>
        </p:blipFill>
        <p:spPr>
          <a:xfrm>
            <a:off x="5747799" y="2422235"/>
            <a:ext cx="532435" cy="5184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20402" t="53353" r="56777" b="14097"/>
          <a:stretch/>
        </p:blipFill>
        <p:spPr>
          <a:xfrm>
            <a:off x="4962478" y="2439596"/>
            <a:ext cx="599041" cy="4492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/>
          <a:srcRect l="62259" t="46292" r="32007"/>
          <a:stretch/>
        </p:blipFill>
        <p:spPr>
          <a:xfrm>
            <a:off x="4930496" y="3185755"/>
            <a:ext cx="579779" cy="6249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/>
          <a:srcRect l="82676" t="52331" r="12025"/>
          <a:stretch/>
        </p:blipFill>
        <p:spPr>
          <a:xfrm>
            <a:off x="5840397" y="3185755"/>
            <a:ext cx="603744" cy="624996"/>
          </a:xfrm>
          <a:prstGeom prst="rect">
            <a:avLst/>
          </a:prstGeom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7111738" y="5165687"/>
            <a:ext cx="89010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/>
              <a:t>Scrie</a:t>
            </a:r>
            <a:r>
              <a:rPr lang="en-US" altLang="en-US" sz="1400" dirty="0"/>
              <a:t> </a:t>
            </a:r>
            <a:r>
              <a:rPr lang="ro-RO" altLang="en-US" sz="1400" dirty="0"/>
              <a:t>î</a:t>
            </a:r>
            <a:r>
              <a:rPr lang="en-US" altLang="en-US" sz="1400" dirty="0"/>
              <a:t>n </a:t>
            </a:r>
            <a:r>
              <a:rPr lang="en-US" altLang="en-US" sz="1400" dirty="0" err="1"/>
              <a:t>vectorul</a:t>
            </a:r>
            <a:r>
              <a:rPr lang="en-US" altLang="en-US" sz="1400" dirty="0"/>
              <a:t> numeric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6311585" y="5165687"/>
            <a:ext cx="8382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Cite</a:t>
            </a:r>
            <a:r>
              <a:rPr lang="ro-RO" altLang="en-US" sz="1400" dirty="0"/>
              <a:t>ș</a:t>
            </a:r>
            <a:r>
              <a:rPr lang="en-US" altLang="en-US" sz="1400" dirty="0" err="1"/>
              <a:t>te</a:t>
            </a:r>
            <a:r>
              <a:rPr lang="en-US" altLang="en-US" sz="1400" dirty="0"/>
              <a:t> </a:t>
            </a:r>
            <a:r>
              <a:rPr lang="en-US" altLang="en-US" sz="1400" dirty="0" err="1"/>
              <a:t>vectorul</a:t>
            </a:r>
            <a:r>
              <a:rPr lang="en-US" altLang="en-US" sz="1400" dirty="0"/>
              <a:t> numeric</a:t>
            </a: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5501667" y="5165687"/>
            <a:ext cx="84762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/>
              <a:t>Scrie</a:t>
            </a:r>
            <a:r>
              <a:rPr lang="en-US" altLang="en-US" sz="1400" dirty="0"/>
              <a:t> </a:t>
            </a:r>
            <a:r>
              <a:rPr lang="ro-RO" altLang="en-US" sz="1400" dirty="0"/>
              <a:t>î</a:t>
            </a:r>
            <a:r>
              <a:rPr lang="en-US" altLang="en-US" sz="1400" dirty="0"/>
              <a:t>n </a:t>
            </a:r>
            <a:r>
              <a:rPr lang="en-US" altLang="en-US" sz="1400" dirty="0" err="1"/>
              <a:t>vectorul</a:t>
            </a:r>
            <a:r>
              <a:rPr lang="en-US" altLang="en-US" sz="1400" dirty="0"/>
              <a:t> logic</a:t>
            </a: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4739222" y="5165687"/>
            <a:ext cx="84762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/>
              <a:t>Citeste</a:t>
            </a:r>
            <a:r>
              <a:rPr lang="en-US" altLang="en-US" sz="1400" dirty="0"/>
              <a:t> </a:t>
            </a:r>
            <a:r>
              <a:rPr lang="en-US" altLang="en-US" sz="1400" dirty="0" err="1"/>
              <a:t>vectorul</a:t>
            </a:r>
            <a:r>
              <a:rPr lang="en-US" altLang="en-US" sz="1400" dirty="0"/>
              <a:t> logic</a:t>
            </a:r>
          </a:p>
        </p:txBody>
      </p:sp>
      <p:sp>
        <p:nvSpPr>
          <p:cNvPr id="33" name="TextBox 23"/>
          <p:cNvSpPr txBox="1">
            <a:spLocks noChangeArrowheads="1"/>
          </p:cNvSpPr>
          <p:nvPr/>
        </p:nvSpPr>
        <p:spPr bwMode="auto">
          <a:xfrm>
            <a:off x="4861971" y="1863188"/>
            <a:ext cx="7232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Vector logic</a:t>
            </a:r>
          </a:p>
        </p:txBody>
      </p:sp>
      <p:sp>
        <p:nvSpPr>
          <p:cNvPr id="34" name="TextBox 24"/>
          <p:cNvSpPr txBox="1">
            <a:spLocks noChangeArrowheads="1"/>
          </p:cNvSpPr>
          <p:nvPr/>
        </p:nvSpPr>
        <p:spPr bwMode="auto">
          <a:xfrm>
            <a:off x="5628126" y="1863188"/>
            <a:ext cx="101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Vector numeric</a:t>
            </a:r>
          </a:p>
        </p:txBody>
      </p:sp>
      <p:sp>
        <p:nvSpPr>
          <p:cNvPr id="8" name="Rectangle 7"/>
          <p:cNvSpPr/>
          <p:nvPr/>
        </p:nvSpPr>
        <p:spPr>
          <a:xfrm>
            <a:off x="3031746" y="3513257"/>
            <a:ext cx="1062348" cy="496398"/>
          </a:xfrm>
          <a:prstGeom prst="rect">
            <a:avLst/>
          </a:prstGeom>
          <a:noFill/>
          <a:ln w="762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154" y="4887677"/>
            <a:ext cx="3669381" cy="1466233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1380168" y="3928945"/>
            <a:ext cx="1338943" cy="974950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050" dirty="0">
                <a:solidFill>
                  <a:schemeClr val="tx1"/>
                </a:solidFill>
              </a:rPr>
              <a:t>Apasă ca să creezi o variabilă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3714" y="1727200"/>
            <a:ext cx="4104851" cy="249936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75154" y="1806910"/>
            <a:ext cx="142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Mod</a:t>
            </a:r>
            <a:r>
              <a:rPr lang="ro-RO" b="1" dirty="0">
                <a:solidFill>
                  <a:srgbClr val="FF0000"/>
                </a:solidFill>
              </a:rPr>
              <a:t>uri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85628" y="4226560"/>
            <a:ext cx="4104851" cy="249936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77068" y="4306270"/>
            <a:ext cx="142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>
                <a:solidFill>
                  <a:srgbClr val="FF0000"/>
                </a:solidFill>
              </a:rPr>
              <a:t>Numire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383086" y="1729128"/>
            <a:ext cx="4473250" cy="249936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131327" y="1738994"/>
            <a:ext cx="71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>
                <a:solidFill>
                  <a:srgbClr val="FF0000"/>
                </a:solidFill>
              </a:rPr>
              <a:t>Cheie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385000" y="4219061"/>
            <a:ext cx="4473250" cy="249936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276255" y="4276583"/>
            <a:ext cx="71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>
                <a:solidFill>
                  <a:srgbClr val="FF0000"/>
                </a:solidFill>
              </a:rPr>
              <a:t>Test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52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1818870"/>
            <a:ext cx="4436494" cy="4307294"/>
          </a:xfrm>
        </p:spPr>
        <p:txBody>
          <a:bodyPr>
            <a:normAutofit/>
          </a:bodyPr>
          <a:lstStyle/>
          <a:p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ro-RO" dirty="0"/>
              <a:t>d</a:t>
            </a:r>
            <a:r>
              <a:rPr lang="en-US" dirty="0"/>
              <a:t>in vector are </a:t>
            </a:r>
            <a:r>
              <a:rPr lang="en-US" dirty="0" err="1"/>
              <a:t>atribuit</a:t>
            </a:r>
            <a:r>
              <a:rPr lang="en-US" dirty="0"/>
              <a:t> un index</a:t>
            </a:r>
          </a:p>
          <a:p>
            <a:r>
              <a:rPr lang="en-US" dirty="0"/>
              <a:t>Prima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la index 0</a:t>
            </a:r>
          </a:p>
          <a:p>
            <a:r>
              <a:rPr lang="en-US" dirty="0" err="1"/>
              <a:t>Vectorii</a:t>
            </a:r>
            <a:r>
              <a:rPr lang="en-US" dirty="0"/>
              <a:t> </a:t>
            </a:r>
            <a:r>
              <a:rPr lang="en-US" dirty="0" err="1"/>
              <a:t>logici</a:t>
            </a:r>
            <a:r>
              <a:rPr lang="en-US" dirty="0"/>
              <a:t> </a:t>
            </a:r>
            <a:r>
              <a:rPr lang="en-US" dirty="0" err="1"/>
              <a:t>stocheaz</a:t>
            </a:r>
            <a:r>
              <a:rPr lang="ro-RO" dirty="0"/>
              <a:t>ă</a:t>
            </a:r>
            <a:r>
              <a:rPr lang="en-US" dirty="0"/>
              <a:t>  True/False </a:t>
            </a:r>
            <a:r>
              <a:rPr lang="ro-RO" dirty="0"/>
              <a:t>î</a:t>
            </a:r>
            <a:r>
              <a:rPr lang="en-US" dirty="0"/>
              <a:t>n loc de </a:t>
            </a:r>
            <a:r>
              <a:rPr lang="en-US" dirty="0" err="1"/>
              <a:t>numere</a:t>
            </a:r>
            <a:endParaRPr lang="en-US" dirty="0"/>
          </a:p>
          <a:p>
            <a:r>
              <a:rPr lang="en-US" dirty="0" err="1"/>
              <a:t>Pentru</a:t>
            </a:r>
            <a:r>
              <a:rPr lang="en-US" dirty="0"/>
              <a:t> a ad</a:t>
            </a:r>
            <a:r>
              <a:rPr lang="ro-RO" dirty="0"/>
              <a:t>ă</a:t>
            </a:r>
            <a:r>
              <a:rPr lang="en-US" dirty="0" err="1"/>
              <a:t>uga</a:t>
            </a:r>
            <a:r>
              <a:rPr lang="en-US" dirty="0"/>
              <a:t> o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vector </a:t>
            </a:r>
            <a:r>
              <a:rPr lang="ro-RO" dirty="0"/>
              <a:t>apasă </a:t>
            </a:r>
            <a:r>
              <a:rPr lang="en-US" dirty="0"/>
              <a:t>pe plus+</a:t>
            </a:r>
          </a:p>
          <a:p>
            <a:pPr lvl="1"/>
            <a:r>
              <a:rPr lang="en-US" dirty="0"/>
              <a:t>Ace</a:t>
            </a:r>
            <a:r>
              <a:rPr lang="ro-RO" dirty="0"/>
              <a:t>a</a:t>
            </a:r>
            <a:r>
              <a:rPr lang="en-US" dirty="0" err="1"/>
              <a:t>sta</a:t>
            </a:r>
            <a:r>
              <a:rPr lang="en-US" dirty="0"/>
              <a:t> </a:t>
            </a:r>
            <a:r>
              <a:rPr lang="en-US" dirty="0" err="1"/>
              <a:t>adaug</a:t>
            </a:r>
            <a:r>
              <a:rPr lang="ro-RO" dirty="0"/>
              <a:t>ă</a:t>
            </a:r>
            <a:r>
              <a:rPr lang="en-US" dirty="0"/>
              <a:t> o </a:t>
            </a:r>
            <a:r>
              <a:rPr lang="en-US" dirty="0" err="1"/>
              <a:t>intrare</a:t>
            </a:r>
            <a:r>
              <a:rPr lang="en-US" dirty="0"/>
              <a:t> la </a:t>
            </a:r>
            <a:r>
              <a:rPr lang="en-US" dirty="0" err="1"/>
              <a:t>urm</a:t>
            </a:r>
            <a:r>
              <a:rPr lang="ro-RO" dirty="0"/>
              <a:t>ă</a:t>
            </a:r>
            <a:r>
              <a:rPr lang="en-US" dirty="0" err="1"/>
              <a:t>torul</a:t>
            </a:r>
            <a:r>
              <a:rPr lang="en-US" dirty="0"/>
              <a:t> index</a:t>
            </a:r>
            <a:r>
              <a:rPr lang="ro-RO" dirty="0"/>
              <a:t> </a:t>
            </a:r>
            <a:r>
              <a:rPr lang="en-US" dirty="0"/>
              <a:t>(i.e. index 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Indexul</a:t>
            </a:r>
            <a:r>
              <a:rPr lang="en-US" dirty="0"/>
              <a:t> </a:t>
            </a:r>
            <a:r>
              <a:rPr lang="en-US" dirty="0" err="1"/>
              <a:t>Vectorilor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691" t="966" r="74689" b="47281"/>
          <a:stretch/>
        </p:blipFill>
        <p:spPr>
          <a:xfrm>
            <a:off x="4907202" y="1718222"/>
            <a:ext cx="2080472" cy="35962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54829" y="3731840"/>
            <a:ext cx="1261145" cy="10244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Acestea</a:t>
            </a:r>
            <a:r>
              <a:rPr lang="en-US" dirty="0">
                <a:solidFill>
                  <a:schemeClr val="tx1"/>
                </a:solidFill>
              </a:rPr>
              <a:t> sunt </a:t>
            </a:r>
            <a:r>
              <a:rPr lang="en-US" dirty="0" err="1">
                <a:solidFill>
                  <a:schemeClr val="tx1"/>
                </a:solidFill>
              </a:rPr>
              <a:t>valori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pentru</a:t>
            </a:r>
            <a:r>
              <a:rPr lang="en-US" dirty="0">
                <a:solidFill>
                  <a:schemeClr val="tx1"/>
                </a:solidFill>
              </a:rPr>
              <a:t> index 0,1,2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738" y="3728008"/>
            <a:ext cx="1254365" cy="13821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720658" y="4796570"/>
            <a:ext cx="1557594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6921941" y="3960587"/>
            <a:ext cx="605584" cy="119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6921941" y="4244961"/>
            <a:ext cx="605584" cy="119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6921941" y="4502524"/>
            <a:ext cx="605584" cy="119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10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1818870"/>
            <a:ext cx="4932816" cy="4307294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Acest</a:t>
            </a:r>
            <a:r>
              <a:rPr lang="en-US" dirty="0"/>
              <a:t> block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scrie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ntr</a:t>
            </a:r>
            <a:r>
              <a:rPr lang="en-US" dirty="0"/>
              <a:t>-un vector numeric </a:t>
            </a:r>
            <a:r>
              <a:rPr lang="en-US" dirty="0" err="1"/>
              <a:t>sau</a:t>
            </a:r>
            <a:r>
              <a:rPr lang="en-US" dirty="0"/>
              <a:t> logic</a:t>
            </a:r>
          </a:p>
          <a:p>
            <a:r>
              <a:rPr lang="en-US" dirty="0" err="1"/>
              <a:t>Moduri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Ad</a:t>
            </a:r>
            <a:r>
              <a:rPr lang="ro-RO" dirty="0"/>
              <a:t>ă</a:t>
            </a:r>
            <a:r>
              <a:rPr lang="en-US" dirty="0" err="1"/>
              <a:t>ugare</a:t>
            </a:r>
            <a:r>
              <a:rPr lang="en-US" dirty="0"/>
              <a:t> (Append): </a:t>
            </a:r>
            <a:r>
              <a:rPr lang="en-US" dirty="0" err="1"/>
              <a:t>Adaug</a:t>
            </a:r>
            <a:r>
              <a:rPr lang="ro-RO" dirty="0"/>
              <a:t>ă</a:t>
            </a:r>
            <a:r>
              <a:rPr lang="en-US" dirty="0"/>
              <a:t> o </a:t>
            </a:r>
            <a:r>
              <a:rPr lang="en-US" dirty="0" err="1"/>
              <a:t>intrare</a:t>
            </a:r>
            <a:r>
              <a:rPr lang="en-US" dirty="0"/>
              <a:t> dup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ultimul</a:t>
            </a:r>
            <a:r>
              <a:rPr lang="en-US" dirty="0"/>
              <a:t> index al </a:t>
            </a:r>
            <a:r>
              <a:rPr lang="en-US" dirty="0" err="1"/>
              <a:t>vectorului</a:t>
            </a:r>
            <a:endParaRPr lang="en-US" dirty="0"/>
          </a:p>
          <a:p>
            <a:pPr lvl="1"/>
            <a:r>
              <a:rPr lang="en-US" dirty="0"/>
              <a:t>Cite</a:t>
            </a:r>
            <a:r>
              <a:rPr lang="ro-RO" dirty="0"/>
              <a:t>ș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indexul</a:t>
            </a:r>
            <a:r>
              <a:rPr lang="en-US" dirty="0"/>
              <a:t> (Read at index): Cite</a:t>
            </a:r>
            <a:r>
              <a:rPr lang="ro-RO" dirty="0"/>
              <a:t>ș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la un </a:t>
            </a:r>
            <a:r>
              <a:rPr lang="en-US" dirty="0" err="1"/>
              <a:t>anumit</a:t>
            </a:r>
            <a:r>
              <a:rPr lang="en-US" dirty="0"/>
              <a:t> index</a:t>
            </a:r>
          </a:p>
          <a:p>
            <a:pPr lvl="1"/>
            <a:r>
              <a:rPr lang="en-US" dirty="0" err="1"/>
              <a:t>Scrie</a:t>
            </a:r>
            <a:r>
              <a:rPr lang="en-US" dirty="0"/>
              <a:t> </a:t>
            </a:r>
            <a:r>
              <a:rPr lang="en-US" dirty="0" err="1"/>
              <a:t>indexul</a:t>
            </a:r>
            <a:r>
              <a:rPr lang="en-US" dirty="0"/>
              <a:t>(Write at Index): </a:t>
            </a:r>
            <a:r>
              <a:rPr lang="en-US" dirty="0" err="1"/>
              <a:t>Scrie</a:t>
            </a:r>
            <a:r>
              <a:rPr lang="en-US" dirty="0"/>
              <a:t> o </a:t>
            </a:r>
            <a:r>
              <a:rPr lang="en-US" dirty="0" err="1"/>
              <a:t>nou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valoare</a:t>
            </a:r>
            <a:r>
              <a:rPr lang="en-US" dirty="0"/>
              <a:t> la un </a:t>
            </a:r>
            <a:r>
              <a:rPr lang="en-US" dirty="0" err="1"/>
              <a:t>anumit</a:t>
            </a:r>
            <a:r>
              <a:rPr lang="en-US" dirty="0"/>
              <a:t> index</a:t>
            </a:r>
          </a:p>
          <a:p>
            <a:pPr lvl="1"/>
            <a:r>
              <a:rPr lang="en-US" dirty="0" err="1"/>
              <a:t>Lungime</a:t>
            </a:r>
            <a:r>
              <a:rPr lang="en-US" dirty="0"/>
              <a:t> (Length): C</a:t>
            </a:r>
            <a:r>
              <a:rPr lang="ro-RO" dirty="0"/>
              <a:t>â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ro-RO" dirty="0"/>
              <a:t>ă</a:t>
            </a:r>
            <a:r>
              <a:rPr lang="en-US" dirty="0" err="1"/>
              <a:t>ri</a:t>
            </a:r>
            <a:r>
              <a:rPr lang="en-US" dirty="0"/>
              <a:t> sunt </a:t>
            </a:r>
            <a:r>
              <a:rPr lang="ro-RO" dirty="0"/>
              <a:t>î</a:t>
            </a:r>
            <a:r>
              <a:rPr lang="en-US" dirty="0"/>
              <a:t>n vector</a:t>
            </a:r>
          </a:p>
          <a:p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,,write”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,,append” </a:t>
            </a:r>
            <a:r>
              <a:rPr lang="en-US" dirty="0" err="1"/>
              <a:t>dau</a:t>
            </a:r>
            <a:r>
              <a:rPr lang="en-US" dirty="0"/>
              <a:t> output </a:t>
            </a:r>
            <a:r>
              <a:rPr lang="en-US" dirty="0" err="1"/>
              <a:t>unui</a:t>
            </a:r>
            <a:r>
              <a:rPr lang="en-US" dirty="0"/>
              <a:t> vector</a:t>
            </a:r>
            <a:r>
              <a:rPr lang="ro-RO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trebuie</a:t>
            </a:r>
            <a:r>
              <a:rPr lang="en-US" dirty="0">
                <a:sym typeface="Wingdings" panose="05000000000000000000" pitchFamily="2" charset="2"/>
              </a:rPr>
              <a:t> s</a:t>
            </a:r>
            <a:r>
              <a:rPr lang="ro-RO" dirty="0">
                <a:sym typeface="Wingdings" panose="05000000000000000000" pitchFamily="2" charset="2"/>
              </a:rPr>
              <a:t>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scrii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acest</a:t>
            </a:r>
            <a:r>
              <a:rPr lang="en-US" dirty="0">
                <a:sym typeface="Wingdings" panose="05000000000000000000" pitchFamily="2" charset="2"/>
              </a:rPr>
              <a:t> vector </a:t>
            </a:r>
            <a:r>
              <a:rPr lang="ro-RO" dirty="0">
                <a:sym typeface="Wingdings" panose="05000000000000000000" pitchFamily="2" charset="2"/>
              </a:rPr>
              <a:t>î</a:t>
            </a:r>
            <a:r>
              <a:rPr lang="en-US" dirty="0" err="1">
                <a:sym typeface="Wingdings" panose="05000000000000000000" pitchFamily="2" charset="2"/>
              </a:rPr>
              <a:t>napoi</a:t>
            </a:r>
            <a:r>
              <a:rPr lang="en-US" dirty="0">
                <a:sym typeface="Wingdings" panose="05000000000000000000" pitchFamily="2" charset="2"/>
              </a:rPr>
              <a:t> la </a:t>
            </a:r>
            <a:r>
              <a:rPr lang="en-US" dirty="0" err="1">
                <a:sym typeface="Wingdings" panose="05000000000000000000" pitchFamily="2" charset="2"/>
              </a:rPr>
              <a:t>variabile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dac</a:t>
            </a:r>
            <a:r>
              <a:rPr lang="ro-RO" dirty="0">
                <a:sym typeface="Wingdings" panose="05000000000000000000" pitchFamily="2" charset="2"/>
              </a:rPr>
              <a:t>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vrei</a:t>
            </a:r>
            <a:r>
              <a:rPr lang="en-US" dirty="0">
                <a:sym typeface="Wingdings" panose="05000000000000000000" pitchFamily="2" charset="2"/>
              </a:rPr>
              <a:t> s</a:t>
            </a:r>
            <a:r>
              <a:rPr lang="ro-RO" dirty="0">
                <a:sym typeface="Wingdings" panose="05000000000000000000" pitchFamily="2" charset="2"/>
              </a:rPr>
              <a:t>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ro-RO" dirty="0">
                <a:sym typeface="Wingdings" panose="05000000000000000000" pitchFamily="2" charset="2"/>
              </a:rPr>
              <a:t>actualizezi </a:t>
            </a:r>
            <a:r>
              <a:rPr lang="en-US" dirty="0" err="1">
                <a:sym typeface="Wingdings" panose="05000000000000000000" pitchFamily="2" charset="2"/>
              </a:rPr>
              <a:t>vectorul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stocat</a:t>
            </a:r>
            <a:r>
              <a:rPr lang="ro-RO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err="1">
                <a:sym typeface="Wingdings" panose="05000000000000000000" pitchFamily="2" charset="2"/>
              </a:rPr>
              <a:t>vezi</a:t>
            </a:r>
            <a:r>
              <a:rPr lang="en-US" dirty="0">
                <a:sym typeface="Wingdings" panose="05000000000000000000" pitchFamily="2" charset="2"/>
              </a:rPr>
              <a:t> slide-urile write/append)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Block: Opera</a:t>
            </a:r>
            <a:r>
              <a:rPr lang="ro-RO" dirty="0"/>
              <a:t>ț</a:t>
            </a:r>
            <a:r>
              <a:rPr lang="en-US" dirty="0" err="1"/>
              <a:t>iile</a:t>
            </a:r>
            <a:r>
              <a:rPr lang="en-US" dirty="0"/>
              <a:t> </a:t>
            </a:r>
            <a:r>
              <a:rPr lang="en-US" dirty="0" err="1"/>
              <a:t>Vectorilor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367867" y="1859690"/>
            <a:ext cx="3173940" cy="2463800"/>
            <a:chOff x="6113991" y="2346325"/>
            <a:chExt cx="2571750" cy="20986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3991" y="2346325"/>
              <a:ext cx="1514475" cy="8953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3991" y="3225800"/>
              <a:ext cx="2571750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3078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54" y="4461822"/>
            <a:ext cx="6934200" cy="13430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Cum </a:t>
            </a:r>
            <a:r>
              <a:rPr lang="en-US" dirty="0" err="1"/>
              <a:t>folose</a:t>
            </a:r>
            <a:r>
              <a:rPr lang="ro-RO" dirty="0"/>
              <a:t>ș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ro-RO" dirty="0"/>
              <a:t>v</a:t>
            </a:r>
            <a:r>
              <a:rPr lang="en-US" dirty="0" err="1"/>
              <a:t>ectorii</a:t>
            </a:r>
            <a:r>
              <a:rPr lang="en-US" dirty="0"/>
              <a:t> (</a:t>
            </a:r>
            <a:r>
              <a:rPr lang="en-US" dirty="0" err="1"/>
              <a:t>Citire</a:t>
            </a:r>
            <a:r>
              <a:rPr lang="en-US" dirty="0"/>
              <a:t>)?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48247"/>
          <a:stretch/>
        </p:blipFill>
        <p:spPr>
          <a:xfrm>
            <a:off x="1133852" y="2427278"/>
            <a:ext cx="6924675" cy="17499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8374" y="3441161"/>
            <a:ext cx="798660" cy="8800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4534" y="5431738"/>
            <a:ext cx="952500" cy="10477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981313" y="3748546"/>
            <a:ext cx="1483749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Cite</a:t>
            </a:r>
            <a:r>
              <a:rPr lang="ro-RO" dirty="0"/>
              <a:t>ș</a:t>
            </a:r>
            <a:r>
              <a:rPr lang="en-US" dirty="0" err="1"/>
              <a:t>te</a:t>
            </a:r>
            <a:r>
              <a:rPr lang="en-US" dirty="0"/>
              <a:t> index 1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vectori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2" idx="0"/>
          </p:cNvCxnSpPr>
          <p:nvPr/>
        </p:nvCxnSpPr>
        <p:spPr>
          <a:xfrm flipV="1">
            <a:off x="4723188" y="3436208"/>
            <a:ext cx="0" cy="3123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841420" y="4394877"/>
            <a:ext cx="130630" cy="7241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Up Arrow 5"/>
          <p:cNvSpPr/>
          <p:nvPr/>
        </p:nvSpPr>
        <p:spPr>
          <a:xfrm>
            <a:off x="3397549" y="5730208"/>
            <a:ext cx="1574501" cy="980675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002060"/>
                </a:solidFill>
              </a:rPr>
              <a:t>Folose</a:t>
            </a:r>
            <a:r>
              <a:rPr lang="ro-RO" sz="1200" dirty="0">
                <a:solidFill>
                  <a:srgbClr val="002060"/>
                </a:solidFill>
              </a:rPr>
              <a:t>ș</a:t>
            </a:r>
            <a:r>
              <a:rPr lang="en-US" sz="1200" dirty="0" err="1">
                <a:solidFill>
                  <a:srgbClr val="002060"/>
                </a:solidFill>
              </a:rPr>
              <a:t>te</a:t>
            </a:r>
            <a:r>
              <a:rPr lang="en-US" sz="1200" dirty="0">
                <a:solidFill>
                  <a:srgbClr val="002060"/>
                </a:solidFill>
              </a:rPr>
              <a:t> </a:t>
            </a:r>
            <a:r>
              <a:rPr lang="en-US" sz="1200" dirty="0" err="1">
                <a:solidFill>
                  <a:srgbClr val="002060"/>
                </a:solidFill>
              </a:rPr>
              <a:t>modul</a:t>
            </a:r>
            <a:r>
              <a:rPr lang="en-US" sz="1200" dirty="0">
                <a:solidFill>
                  <a:srgbClr val="002060"/>
                </a:solidFill>
              </a:rPr>
              <a:t> “read at index”</a:t>
            </a:r>
          </a:p>
        </p:txBody>
      </p:sp>
      <p:sp>
        <p:nvSpPr>
          <p:cNvPr id="9" name="Rectangle 8"/>
          <p:cNvSpPr/>
          <p:nvPr/>
        </p:nvSpPr>
        <p:spPr>
          <a:xfrm>
            <a:off x="3443589" y="1862499"/>
            <a:ext cx="2122714" cy="7446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Block-ul de opera</a:t>
            </a:r>
            <a:r>
              <a:rPr lang="ro-RO" dirty="0">
                <a:solidFill>
                  <a:schemeClr val="tx1"/>
                </a:solidFill>
              </a:rPr>
              <a:t>ți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Vectorului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66302" y="1862978"/>
            <a:ext cx="2122714" cy="739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Afi</a:t>
            </a:r>
            <a:r>
              <a:rPr lang="ro-RO" dirty="0">
                <a:solidFill>
                  <a:schemeClr val="tx1"/>
                </a:solidFill>
              </a:rPr>
              <a:t>ș</a:t>
            </a:r>
            <a:r>
              <a:rPr lang="en-US" dirty="0">
                <a:solidFill>
                  <a:schemeClr val="tx1"/>
                </a:solidFill>
              </a:rPr>
              <a:t>area </a:t>
            </a:r>
            <a:r>
              <a:rPr lang="en-US" dirty="0" err="1">
                <a:solidFill>
                  <a:schemeClr val="tx1"/>
                </a:solidFill>
              </a:rPr>
              <a:t>valorii</a:t>
            </a:r>
            <a:r>
              <a:rPr lang="en-US" dirty="0">
                <a:solidFill>
                  <a:schemeClr val="tx1"/>
                </a:solidFill>
              </a:rPr>
              <a:t> pe </a:t>
            </a:r>
            <a:r>
              <a:rPr lang="en-US" dirty="0" err="1">
                <a:solidFill>
                  <a:schemeClr val="tx1"/>
                </a:solidFill>
              </a:rPr>
              <a:t>ecran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66301" y="3764468"/>
            <a:ext cx="3577699" cy="739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Deasupra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codului</a:t>
            </a:r>
            <a:r>
              <a:rPr lang="en-US" dirty="0">
                <a:solidFill>
                  <a:schemeClr val="tx1"/>
                </a:solidFill>
              </a:rPr>
              <a:t> se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afi</a:t>
            </a:r>
            <a:r>
              <a:rPr lang="ro-RO" dirty="0">
                <a:solidFill>
                  <a:schemeClr val="tx1"/>
                </a:solidFill>
              </a:rPr>
              <a:t>ș</a:t>
            </a:r>
            <a:r>
              <a:rPr lang="en-US" dirty="0">
                <a:solidFill>
                  <a:schemeClr val="tx1"/>
                </a:solidFill>
              </a:rPr>
              <a:t>a 10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Sub cod se </a:t>
            </a:r>
            <a:r>
              <a:rPr lang="en-US" dirty="0" err="1">
                <a:solidFill>
                  <a:schemeClr val="tx1"/>
                </a:solidFill>
              </a:rPr>
              <a:t>afi</a:t>
            </a:r>
            <a:r>
              <a:rPr lang="ro-RO" dirty="0">
                <a:solidFill>
                  <a:schemeClr val="tx1"/>
                </a:solidFill>
              </a:rPr>
              <a:t>ș</a:t>
            </a:r>
            <a:r>
              <a:rPr lang="en-US" dirty="0" err="1">
                <a:solidFill>
                  <a:schemeClr val="tx1"/>
                </a:solidFill>
              </a:rPr>
              <a:t>eaz</a:t>
            </a:r>
            <a:r>
              <a:rPr lang="ro-RO" dirty="0">
                <a:solidFill>
                  <a:schemeClr val="tx1"/>
                </a:solidFill>
              </a:rPr>
              <a:t>ă</a:t>
            </a:r>
            <a:r>
              <a:rPr lang="en-US" dirty="0">
                <a:solidFill>
                  <a:schemeClr val="tx1"/>
                </a:solidFill>
              </a:rPr>
              <a:t> 0 </a:t>
            </a:r>
            <a:r>
              <a:rPr lang="en-US" dirty="0" err="1">
                <a:solidFill>
                  <a:schemeClr val="tx1"/>
                </a:solidFill>
              </a:rPr>
              <a:t>pentru</a:t>
            </a:r>
            <a:r>
              <a:rPr lang="en-US" dirty="0">
                <a:solidFill>
                  <a:schemeClr val="tx1"/>
                </a:solidFill>
              </a:rPr>
              <a:t> ,,false”</a:t>
            </a:r>
          </a:p>
        </p:txBody>
      </p:sp>
    </p:spTree>
    <p:extLst>
      <p:ext uri="{BB962C8B-B14F-4D97-AF65-F5344CB8AC3E}">
        <p14:creationId xmlns:p14="http://schemas.microsoft.com/office/powerpoint/2010/main" val="1262617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51613"/>
          <a:stretch/>
        </p:blipFill>
        <p:spPr>
          <a:xfrm>
            <a:off x="533400" y="1968437"/>
            <a:ext cx="5998633" cy="19830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48653"/>
          <a:stretch/>
        </p:blipFill>
        <p:spPr>
          <a:xfrm>
            <a:off x="391886" y="4554229"/>
            <a:ext cx="5998633" cy="210441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 </a:t>
            </a:r>
            <a:r>
              <a:rPr lang="en-US" dirty="0" err="1"/>
              <a:t>folosesti</a:t>
            </a:r>
            <a:r>
              <a:rPr lang="en-US" dirty="0"/>
              <a:t> </a:t>
            </a:r>
            <a:r>
              <a:rPr lang="en-US" dirty="0" err="1"/>
              <a:t>Vectorii</a:t>
            </a:r>
            <a:r>
              <a:rPr lang="en-US" dirty="0"/>
              <a:t> (</a:t>
            </a:r>
            <a:r>
              <a:rPr lang="en-US" dirty="0" err="1"/>
              <a:t>Scriere</a:t>
            </a:r>
            <a:r>
              <a:rPr lang="en-US" dirty="0"/>
              <a:t>)?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90486" y="3661726"/>
            <a:ext cx="106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Cite</a:t>
            </a:r>
            <a:r>
              <a:rPr lang="ro-RO" sz="1400" dirty="0"/>
              <a:t>ș</a:t>
            </a:r>
            <a:r>
              <a:rPr lang="en-US" sz="1400" dirty="0" err="1"/>
              <a:t>te</a:t>
            </a:r>
            <a:r>
              <a:rPr lang="en-US" sz="1400" dirty="0"/>
              <a:t> </a:t>
            </a:r>
            <a:r>
              <a:rPr lang="en-US" sz="1400" dirty="0" err="1"/>
              <a:t>vectorul</a:t>
            </a:r>
            <a:r>
              <a:rPr lang="en-US" sz="1400" dirty="0"/>
              <a:t> </a:t>
            </a:r>
            <a:r>
              <a:rPr lang="ro-RO" sz="1400" dirty="0"/>
              <a:t>î</a:t>
            </a:r>
            <a:r>
              <a:rPr lang="en-US" sz="1400" dirty="0"/>
              <a:t>n care </a:t>
            </a:r>
            <a:r>
              <a:rPr lang="en-US" sz="1400" dirty="0" err="1"/>
              <a:t>vrei</a:t>
            </a:r>
            <a:r>
              <a:rPr lang="en-US" sz="1400" dirty="0"/>
              <a:t> </a:t>
            </a:r>
            <a:r>
              <a:rPr lang="ro-RO" sz="1400" dirty="0"/>
              <a:t>să</a:t>
            </a:r>
            <a:r>
              <a:rPr lang="en-US" sz="1400" dirty="0"/>
              <a:t> </a:t>
            </a:r>
            <a:r>
              <a:rPr lang="en-US" sz="1400" dirty="0" err="1"/>
              <a:t>scrii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041953" y="3661726"/>
            <a:ext cx="18880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Folose</a:t>
            </a:r>
            <a:r>
              <a:rPr lang="ro-RO" sz="1400" dirty="0"/>
              <a:t>ș</a:t>
            </a:r>
            <a:r>
              <a:rPr lang="en-US" sz="1400" dirty="0" err="1"/>
              <a:t>te</a:t>
            </a:r>
            <a:r>
              <a:rPr lang="en-US" sz="1400" dirty="0"/>
              <a:t> opera</a:t>
            </a:r>
            <a:r>
              <a:rPr lang="ro-RO" sz="1400" dirty="0"/>
              <a:t>ț</a:t>
            </a:r>
            <a:r>
              <a:rPr lang="en-US" sz="1400" dirty="0" err="1"/>
              <a:t>iile</a:t>
            </a:r>
            <a:r>
              <a:rPr lang="en-US" sz="1400" dirty="0"/>
              <a:t> cu </a:t>
            </a:r>
            <a:r>
              <a:rPr lang="en-US" sz="1400" dirty="0" err="1"/>
              <a:t>vectori</a:t>
            </a:r>
            <a:r>
              <a:rPr lang="en-US" sz="1400" dirty="0"/>
              <a:t> ca s</a:t>
            </a:r>
            <a:r>
              <a:rPr lang="ro-RO" sz="1400" dirty="0"/>
              <a:t>ă</a:t>
            </a:r>
            <a:r>
              <a:rPr lang="en-US" sz="1400" dirty="0"/>
              <a:t> </a:t>
            </a:r>
            <a:r>
              <a:rPr lang="en-US" sz="1400" dirty="0" err="1"/>
              <a:t>scrii</a:t>
            </a:r>
            <a:r>
              <a:rPr lang="en-US" sz="1400" dirty="0"/>
              <a:t> </a:t>
            </a:r>
            <a:r>
              <a:rPr lang="en-US" sz="1400" dirty="0" err="1"/>
              <a:t>valori</a:t>
            </a:r>
            <a:r>
              <a:rPr lang="en-US" sz="1400" dirty="0"/>
              <a:t> la un </a:t>
            </a:r>
            <a:r>
              <a:rPr lang="en-US" sz="1400" dirty="0" err="1"/>
              <a:t>anumit</a:t>
            </a:r>
            <a:r>
              <a:rPr lang="en-US" sz="1400" dirty="0"/>
              <a:t> index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30019" y="3661726"/>
            <a:ext cx="146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Scrie</a:t>
            </a:r>
            <a:r>
              <a:rPr lang="en-US" sz="1400" dirty="0"/>
              <a:t> output-</a:t>
            </a:r>
            <a:r>
              <a:rPr lang="en-US" sz="1400" dirty="0" err="1"/>
              <a:t>ul</a:t>
            </a:r>
            <a:r>
              <a:rPr lang="en-US" sz="1400" dirty="0"/>
              <a:t> </a:t>
            </a:r>
            <a:r>
              <a:rPr lang="ro-RO" sz="1400" dirty="0"/>
              <a:t>î</a:t>
            </a:r>
            <a:r>
              <a:rPr lang="en-US" sz="1400" dirty="0" err="1"/>
              <a:t>napoi</a:t>
            </a:r>
            <a:r>
              <a:rPr lang="en-US" sz="1400" dirty="0"/>
              <a:t> </a:t>
            </a:r>
            <a:r>
              <a:rPr lang="ro-RO" sz="1400" dirty="0"/>
              <a:t>î</a:t>
            </a:r>
            <a:r>
              <a:rPr lang="en-US" sz="1400" dirty="0"/>
              <a:t>n </a:t>
            </a:r>
            <a:r>
              <a:rPr lang="en-US" sz="1400" dirty="0" err="1"/>
              <a:t>matrice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155268" y="2700029"/>
            <a:ext cx="231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Aici</a:t>
            </a:r>
            <a:r>
              <a:rPr lang="en-US" dirty="0"/>
              <a:t> se </a:t>
            </a:r>
            <a:r>
              <a:rPr lang="ro-RO" dirty="0"/>
              <a:t>în</a:t>
            </a:r>
            <a:r>
              <a:rPr lang="en-US" dirty="0" err="1"/>
              <a:t>scrie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700 la </a:t>
            </a:r>
            <a:r>
              <a:rPr lang="en-US" dirty="0" err="1"/>
              <a:t>indexul</a:t>
            </a:r>
            <a:r>
              <a:rPr lang="en-US" dirty="0"/>
              <a:t> 4 al </a:t>
            </a:r>
            <a:r>
              <a:rPr lang="en-US" dirty="0" err="1"/>
              <a:t>vectorului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20582" y="4826295"/>
            <a:ext cx="231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Aici</a:t>
            </a:r>
            <a:r>
              <a:rPr lang="en-US" dirty="0"/>
              <a:t> se </a:t>
            </a:r>
            <a:r>
              <a:rPr lang="en-US" dirty="0" err="1"/>
              <a:t>scrie</a:t>
            </a:r>
            <a:r>
              <a:rPr lang="en-US" dirty="0"/>
              <a:t> False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matrice</a:t>
            </a:r>
            <a:r>
              <a:rPr lang="en-US" dirty="0"/>
              <a:t> la </a:t>
            </a:r>
            <a:r>
              <a:rPr lang="en-US" dirty="0" err="1"/>
              <a:t>indexul</a:t>
            </a:r>
            <a:r>
              <a:rPr lang="en-US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915957230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4268</TotalTime>
  <Words>1262</Words>
  <Application>Microsoft Office PowerPoint</Application>
  <PresentationFormat>On-screen Show (4:3)</PresentationFormat>
  <Paragraphs>134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Helvetica Neue</vt:lpstr>
      <vt:lpstr>Tahoma</vt:lpstr>
      <vt:lpstr>Wingdings</vt:lpstr>
      <vt:lpstr>advanced</vt:lpstr>
      <vt:lpstr>Vectori(Arrays)</vt:lpstr>
      <vt:lpstr>Obiectivele lecției</vt:lpstr>
      <vt:lpstr>De ce să folosești vectorii?</vt:lpstr>
      <vt:lpstr>Vectori</vt:lpstr>
      <vt:lpstr>Block-uri Vector(Array): Ghid Rapid</vt:lpstr>
      <vt:lpstr>Indexul Vectorilor</vt:lpstr>
      <vt:lpstr>Block: Operațiile Vectorilor</vt:lpstr>
      <vt:lpstr>Cum folosești vectorii (Citire)?</vt:lpstr>
      <vt:lpstr>Cum folosesti Vectorii (Scriere)?</vt:lpstr>
      <vt:lpstr>Setare Block: “Loop Count”</vt:lpstr>
      <vt:lpstr>Nota: Adăugare(Append) sau Scriere(Write)</vt:lpstr>
      <vt:lpstr>Provocarea 1</vt:lpstr>
      <vt:lpstr>Soluția Provocării 1</vt:lpstr>
      <vt:lpstr>Provocarea 2</vt:lpstr>
      <vt:lpstr>Soluția Provocării 2</vt:lpstr>
      <vt:lpstr>Pașii următori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Gyro Turns</dc:title>
  <dc:creator>Sanjay Seshan</dc:creator>
  <cp:lastModifiedBy>marinela buruiana</cp:lastModifiedBy>
  <cp:revision>78</cp:revision>
  <cp:lastPrinted>2015-11-15T16:03:22Z</cp:lastPrinted>
  <dcterms:created xsi:type="dcterms:W3CDTF">2014-10-28T21:59:38Z</dcterms:created>
  <dcterms:modified xsi:type="dcterms:W3CDTF">2023-09-15T11:07:25Z</dcterms:modified>
</cp:coreProperties>
</file>