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305" r:id="rId4"/>
    <p:sldId id="275" r:id="rId5"/>
    <p:sldId id="297" r:id="rId6"/>
    <p:sldId id="294" r:id="rId7"/>
    <p:sldId id="295" r:id="rId8"/>
    <p:sldId id="296" r:id="rId9"/>
    <p:sldId id="314" r:id="rId10"/>
    <p:sldId id="306" r:id="rId11"/>
    <p:sldId id="307" r:id="rId12"/>
    <p:sldId id="312" r:id="rId13"/>
    <p:sldId id="29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8245" autoAdjust="0"/>
    <p:restoredTop sz="96271" autoAdjust="0"/>
  </p:normalViewPr>
  <p:slideViewPr>
    <p:cSldViewPr snapToGrid="0" snapToObjects="1">
      <p:cViewPr varScale="1">
        <p:scale>
          <a:sx n="85" d="100"/>
          <a:sy n="85" d="100"/>
        </p:scale>
        <p:origin x="-12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46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D57F-0B36-B14E-A8FA-7E4670960DF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13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43-24A0-F34D-AF1E-0F0C02653896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6785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3EE-D58B-E44C-B876-F4AE504EBEF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3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60-A293-2D4D-9283-E8BA8BCE9582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96637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5B6-84ED-BC46-9A60-C2C4C6832709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1936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2FA2-3498-E440-A1C2-229B5614E20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25937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DBA0-DF82-364B-BDE7-F2C4D20991DF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820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CBDC60D-724A-464B-A744-B19B9AA3BB4B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66447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DC99-E937-744E-8917-E391A30529E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332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65AB7E4-8B06-804A-B72F-3577DD26CB8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Înregistrarea Datelor </a:t>
            </a:r>
            <a:r>
              <a:rPr lang="en-US" dirty="0"/>
              <a:t>(Part</a:t>
            </a:r>
            <a:r>
              <a:rPr lang="ro-RO" dirty="0"/>
              <a:t>ea</a:t>
            </a:r>
            <a:r>
              <a:rPr lang="en-US" dirty="0"/>
              <a:t> 1)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5097" y="1657120"/>
            <a:ext cx="4648200" cy="160020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Înregistrarea de date de la distanță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816" y="2928091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6: </a:t>
            </a:r>
            <a:r>
              <a:rPr lang="ro-RO" dirty="0"/>
              <a:t>Ia robotul undeva și rulează experimentul de pe ecran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817" y="3851421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7: </a:t>
            </a:r>
            <a:r>
              <a:rPr lang="en-US" dirty="0" err="1"/>
              <a:t>Pla</a:t>
            </a:r>
            <a:r>
              <a:rPr lang="ro-RO" dirty="0"/>
              <a:t>sează </a:t>
            </a:r>
            <a:r>
              <a:rPr lang="ro-RO" dirty="0" smtClean="0"/>
              <a:t>proba</a:t>
            </a:r>
            <a:r>
              <a:rPr lang="en-US" dirty="0" smtClean="0"/>
              <a:t> </a:t>
            </a:r>
            <a:r>
              <a:rPr lang="ro-RO" dirty="0" smtClean="0"/>
              <a:t>de tem</a:t>
            </a:r>
            <a:r>
              <a:rPr lang="en-US" dirty="0" smtClean="0"/>
              <a:t>p</a:t>
            </a:r>
            <a:r>
              <a:rPr lang="ro-RO" dirty="0" smtClean="0"/>
              <a:t>eratură </a:t>
            </a:r>
            <a:r>
              <a:rPr lang="ro-RO" dirty="0"/>
              <a:t>în lichid cald/rece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001" y="1533890"/>
            <a:ext cx="306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1-4: </a:t>
            </a:r>
            <a:r>
              <a:rPr lang="en-US" dirty="0" err="1">
                <a:solidFill>
                  <a:srgbClr val="000000"/>
                </a:solidFill>
              </a:rPr>
              <a:t>Repe</a:t>
            </a:r>
            <a:r>
              <a:rPr lang="ro-RO" dirty="0">
                <a:solidFill>
                  <a:srgbClr val="000000"/>
                </a:solidFill>
              </a:rPr>
              <a:t>tă pașii </a:t>
            </a:r>
            <a:r>
              <a:rPr lang="en-US" dirty="0">
                <a:solidFill>
                  <a:srgbClr val="000000"/>
                </a:solidFill>
              </a:rPr>
              <a:t>1-4 </a:t>
            </a:r>
            <a:r>
              <a:rPr lang="ro-RO" dirty="0">
                <a:solidFill>
                  <a:srgbClr val="000000"/>
                </a:solidFill>
              </a:rPr>
              <a:t>de la înregistrarea datelor live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7652161" y="2628519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652161" y="2025845"/>
            <a:ext cx="521136" cy="46983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817" y="4850848"/>
            <a:ext cx="2890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8: </a:t>
            </a:r>
            <a:r>
              <a:rPr lang="en-US" dirty="0"/>
              <a:t>Co</a:t>
            </a:r>
            <a:r>
              <a:rPr lang="ro-RO" dirty="0"/>
              <a:t>nectează robotul tău și dă click pe iconița de </a:t>
            </a:r>
            <a:r>
              <a:rPr lang="ro-RO" dirty="0" smtClean="0"/>
              <a:t>încărcare. În managerul de fișiere de date, alege fișierul corect pentru import.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5-10-25 at 7.09.1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5097" y="4515344"/>
            <a:ext cx="4460467" cy="215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52161" y="3468685"/>
            <a:ext cx="111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Iconița de încărcare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8353" y="1349224"/>
            <a:ext cx="21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Iconița de descărcare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001" y="2260763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5: </a:t>
            </a:r>
            <a:r>
              <a:rPr lang="ro-RO" dirty="0"/>
              <a:t>Apasă pe iconița de descărcare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4096" y="3389756"/>
            <a:ext cx="387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smtClean="0">
                <a:solidFill>
                  <a:schemeClr val="accent2"/>
                </a:solidFill>
              </a:rPr>
              <a:t>Aceste iconițe apar doar atunci când te afli într-un </a:t>
            </a:r>
            <a:r>
              <a:rPr lang="en-US" i="1" dirty="0" smtClean="0">
                <a:solidFill>
                  <a:schemeClr val="accent2"/>
                </a:solidFill>
              </a:rPr>
              <a:t>EXPERIMENT </a:t>
            </a:r>
            <a:r>
              <a:rPr lang="ro-RO" i="1" dirty="0" smtClean="0">
                <a:solidFill>
                  <a:schemeClr val="accent2"/>
                </a:solidFill>
              </a:rPr>
              <a:t>deschis </a:t>
            </a:r>
            <a:r>
              <a:rPr lang="en-US" i="1" dirty="0" smtClean="0">
                <a:solidFill>
                  <a:schemeClr val="accent2"/>
                </a:solidFill>
              </a:rPr>
              <a:t>(</a:t>
            </a:r>
            <a:r>
              <a:rPr lang="ro-RO" i="1" dirty="0" smtClean="0">
                <a:solidFill>
                  <a:schemeClr val="accent2"/>
                </a:solidFill>
              </a:rPr>
              <a:t>nu într-un proiect.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60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0-25 at 7.15.0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450" y="4969057"/>
            <a:ext cx="1850657" cy="1496464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</a:t>
            </a:r>
            <a:r>
              <a:rPr lang="ro-RO" dirty="0" smtClean="0"/>
              <a:t>tilizarea înregistrării de date pe brick</a:t>
            </a:r>
            <a:br>
              <a:rPr lang="ro-RO" dirty="0" smtClean="0"/>
            </a:br>
            <a:r>
              <a:rPr lang="ro-RO" dirty="0" smtClean="0"/>
              <a:t> (</a:t>
            </a:r>
            <a:r>
              <a:rPr lang="en-US" dirty="0" smtClean="0"/>
              <a:t>Part</a:t>
            </a:r>
            <a:r>
              <a:rPr lang="ro-RO" dirty="0" smtClean="0"/>
              <a:t>ea</a:t>
            </a:r>
            <a:r>
              <a:rPr lang="en-US" dirty="0" smtClean="0"/>
              <a:t> </a:t>
            </a:r>
            <a:r>
              <a:rPr lang="en-US" dirty="0"/>
              <a:t>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163" y="4006724"/>
            <a:ext cx="392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Apas</a:t>
            </a:r>
            <a:r>
              <a:rPr lang="ro-RO" dirty="0" smtClean="0"/>
              <a:t>ă pe cheie pentru a seta senzorii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883" y="4006724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4: </a:t>
            </a:r>
            <a:r>
              <a:rPr lang="en-US" dirty="0" err="1" smtClean="0"/>
              <a:t>Pla</a:t>
            </a:r>
            <a:r>
              <a:rPr lang="ro-RO" dirty="0" smtClean="0"/>
              <a:t>sează proba senzorul de te</a:t>
            </a:r>
            <a:r>
              <a:rPr lang="en-US" dirty="0" err="1" smtClean="0"/>
              <a:t>mperatur</a:t>
            </a:r>
            <a:r>
              <a:rPr lang="ro-RO" dirty="0" smtClean="0"/>
              <a:t>ă în lichid cald/rece</a:t>
            </a:r>
            <a:r>
              <a:rPr lang="ro-RO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698" y="1437018"/>
            <a:ext cx="39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1: </a:t>
            </a:r>
            <a:r>
              <a:rPr lang="ro-RO" dirty="0" smtClean="0"/>
              <a:t>Mergi la al treilea tab din meniul brick-ului și alege ,,</a:t>
            </a:r>
            <a:r>
              <a:rPr lang="en-US" dirty="0" err="1" smtClean="0"/>
              <a:t>Datalog</a:t>
            </a:r>
            <a:r>
              <a:rPr lang="en-US" dirty="0" smtClean="0"/>
              <a:t>’’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1535777" y="5794257"/>
            <a:ext cx="309985" cy="31353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7734" y="5194092"/>
            <a:ext cx="193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5: </a:t>
            </a:r>
            <a:r>
              <a:rPr lang="vi-VN" dirty="0" smtClean="0"/>
              <a:t>Apasă</a:t>
            </a:r>
            <a:r>
              <a:rPr lang="ro-RO" dirty="0" smtClean="0"/>
              <a:t> pe iconița sferă pentru a începe și a opri colectarea de date.</a:t>
            </a:r>
            <a:endParaRPr lang="en-US" dirty="0"/>
          </a:p>
        </p:txBody>
      </p:sp>
      <p:pic>
        <p:nvPicPr>
          <p:cNvPr id="3" name="Picture 2" descr="Screen Shot 2015-10-25 at 7.14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685" y="2360348"/>
            <a:ext cx="1712154" cy="1368085"/>
          </a:xfrm>
          <a:prstGeom prst="rect">
            <a:avLst/>
          </a:prstGeom>
        </p:spPr>
      </p:pic>
      <p:pic>
        <p:nvPicPr>
          <p:cNvPr id="9" name="Picture 8" descr="Screen Shot 2015-10-25 at 7.15.1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618" y="4969057"/>
            <a:ext cx="1832947" cy="14964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2883" y="1437018"/>
            <a:ext cx="365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3: </a:t>
            </a:r>
            <a:r>
              <a:rPr lang="ro-RO" dirty="0" smtClean="0"/>
              <a:t>A</a:t>
            </a:r>
            <a:r>
              <a:rPr lang="ro-RO" dirty="0" smtClean="0"/>
              <a:t>pasă pe iconița cu numere pentru a vedea datele de la diferiți senzori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 descr="Screen Shot 2015-10-25 at 7.15.0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7597" y="2399630"/>
            <a:ext cx="1643313" cy="1328803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6875103" y="3172765"/>
            <a:ext cx="568119" cy="1567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Screen Shot 2015-10-25 at 7.15.0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0602" y="4969057"/>
            <a:ext cx="1617648" cy="1308050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8179213" y="5744191"/>
            <a:ext cx="190908" cy="16551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721139" y="1978188"/>
            <a:ext cx="12829" cy="4641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378" y="4006724"/>
            <a:ext cx="1133872" cy="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8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Înregistrarea datelor pe brick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Part</a:t>
            </a:r>
            <a:r>
              <a:rPr lang="ro-RO" dirty="0" smtClean="0"/>
              <a:t>ea</a:t>
            </a:r>
            <a:r>
              <a:rPr lang="en-US" dirty="0" smtClean="0"/>
              <a:t> </a:t>
            </a:r>
            <a:r>
              <a:rPr lang="en-US" dirty="0"/>
              <a:t>2)</a:t>
            </a:r>
          </a:p>
        </p:txBody>
      </p:sp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4717" y="2013072"/>
            <a:ext cx="4648200" cy="1600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081781" y="3056122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Screen Shot 2015-10-25 at 7.09.1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0630" y="4968231"/>
            <a:ext cx="3477620" cy="1680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29998" y="2966941"/>
            <a:ext cx="112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Iconița de încărcare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7" y="4105151"/>
            <a:ext cx="258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7: </a:t>
            </a:r>
            <a:r>
              <a:rPr lang="en-US" dirty="0" smtClean="0"/>
              <a:t>Con</a:t>
            </a:r>
            <a:r>
              <a:rPr lang="ro-RO" dirty="0" smtClean="0"/>
              <a:t>ectează robotul tău și apasă pe iconița de încărcare după ce ești în meniul E</a:t>
            </a:r>
            <a:r>
              <a:rPr lang="en-US" dirty="0" err="1" smtClean="0"/>
              <a:t>xperiment</a:t>
            </a:r>
            <a:r>
              <a:rPr lang="en-US" dirty="0"/>
              <a:t>.  </a:t>
            </a:r>
            <a:r>
              <a:rPr lang="ro-RO" dirty="0" smtClean="0"/>
              <a:t>În managerul de fișiere de date, alege fișierul corect pentru import.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67" y="1688695"/>
            <a:ext cx="258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PASUL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6: </a:t>
            </a:r>
            <a:r>
              <a:rPr lang="ro-RO" dirty="0" smtClean="0"/>
              <a:t>Alege un nume pentru fișierul de pe brick.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7857" y="3890682"/>
            <a:ext cx="403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smtClean="0">
                <a:solidFill>
                  <a:schemeClr val="accent2"/>
                </a:solidFill>
              </a:rPr>
              <a:t>Aceste iconițe apar doar atunci când te afli într-un </a:t>
            </a:r>
            <a:r>
              <a:rPr lang="en-US" i="1" dirty="0" smtClean="0">
                <a:solidFill>
                  <a:schemeClr val="accent2"/>
                </a:solidFill>
              </a:rPr>
              <a:t>EXPERIMENT </a:t>
            </a:r>
            <a:r>
              <a:rPr lang="ro-RO" i="1" dirty="0" smtClean="0">
                <a:solidFill>
                  <a:schemeClr val="accent2"/>
                </a:solidFill>
              </a:rPr>
              <a:t>deschis </a:t>
            </a:r>
            <a:r>
              <a:rPr lang="en-US" i="1" dirty="0" smtClean="0">
                <a:solidFill>
                  <a:schemeClr val="accent2"/>
                </a:solidFill>
              </a:rPr>
              <a:t>(</a:t>
            </a:r>
            <a:r>
              <a:rPr lang="ro-RO" i="1" dirty="0" smtClean="0">
                <a:solidFill>
                  <a:schemeClr val="accent2"/>
                </a:solidFill>
              </a:rPr>
              <a:t>nu într-un proiect.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75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719895" cy="4307294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Te poți gândi și la alte experimente</a:t>
            </a:r>
            <a:r>
              <a:rPr lang="en-US" dirty="0" smtClean="0"/>
              <a:t>?</a:t>
            </a:r>
            <a:endParaRPr lang="en-US" dirty="0"/>
          </a:p>
          <a:p>
            <a:r>
              <a:rPr lang="ro-RO" dirty="0" smtClean="0"/>
              <a:t>Încearcă înregistrarea de date utilizând alți senzori.</a:t>
            </a:r>
            <a:endParaRPr lang="en-US" dirty="0"/>
          </a:p>
          <a:p>
            <a:r>
              <a:rPr lang="ro-RO" dirty="0" smtClean="0"/>
              <a:t>Încearcă să exporți datele tale într-un Excell sau în alt instrument de creeare tabele.</a:t>
            </a:r>
            <a:endParaRPr lang="en-US" dirty="0"/>
          </a:p>
          <a:p>
            <a:r>
              <a:rPr lang="ro-RO" dirty="0" smtClean="0"/>
              <a:t>Învață cum să utilizezi înregistrarea autonomă a datelor în partea a doua a seriei de lecții despre înregistrarea de date.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Pașii următori</a:t>
            </a:r>
            <a:endParaRPr lang="en-US" dirty="0"/>
          </a:p>
        </p:txBody>
      </p:sp>
      <p:pic>
        <p:nvPicPr>
          <p:cNvPr id="5" name="Picture 4" descr="Screen Shot 2015-10-25 at 5.32.50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13" t="5000" r="54456"/>
          <a:stretch/>
        </p:blipFill>
        <p:spPr>
          <a:xfrm>
            <a:off x="6114659" y="1963938"/>
            <a:ext cx="2509659" cy="1950460"/>
          </a:xfrm>
          <a:prstGeom prst="rect">
            <a:avLst/>
          </a:prstGeom>
        </p:spPr>
      </p:pic>
      <p:pic>
        <p:nvPicPr>
          <p:cNvPr id="6" name="Picture 5" descr="Screen Shot 2015-10-25 at 5.32.3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4659" y="4060261"/>
            <a:ext cx="2363142" cy="25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91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584023"/>
            <a:ext cx="8574087" cy="4307294"/>
          </a:xfrm>
        </p:spPr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620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Învățăm ce este înregistrarea datelor</a:t>
            </a:r>
            <a:endParaRPr lang="en-US" dirty="0"/>
          </a:p>
          <a:p>
            <a:r>
              <a:rPr lang="ro-RO" dirty="0"/>
              <a:t>Învățăm diferite moduri de a înregistra datele cu EV3</a:t>
            </a:r>
            <a:endParaRPr lang="en-US" dirty="0"/>
          </a:p>
          <a:p>
            <a:r>
              <a:rPr lang="ro-RO" dirty="0"/>
              <a:t>Învățăm cum să utilizăm înregistrarea datelor, înregistrarea datelor de la distanță și caracteristicile de înregistrare a datelor la folosirea senzorului de temperatură.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Cerințe</a:t>
            </a:r>
            <a:r>
              <a:rPr lang="en-US" dirty="0"/>
              <a:t>:</a:t>
            </a:r>
            <a:r>
              <a:rPr lang="ro-RO" dirty="0"/>
              <a:t>  Trebuie să ai un senzor de temperatură</a:t>
            </a:r>
            <a:r>
              <a:rPr lang="en-US" dirty="0"/>
              <a:t> NXT,</a:t>
            </a:r>
            <a:r>
              <a:rPr lang="ro-RO" dirty="0"/>
              <a:t> trebuie să ai versiunea EDU a software-ului EV3 și versiunea </a:t>
            </a:r>
            <a:r>
              <a:rPr lang="en-US" dirty="0"/>
              <a:t>Edu </a:t>
            </a:r>
            <a:r>
              <a:rPr lang="ro-RO" dirty="0"/>
              <a:t>a firmware-ului brick-ului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</a:t>
            </a:r>
            <a:r>
              <a:rPr lang="en-US" dirty="0" err="1" smtClean="0"/>
              <a:t>lec</a:t>
            </a:r>
            <a:r>
              <a:rPr lang="ro-RO" dirty="0" smtClean="0"/>
              <a:t>ției</a:t>
            </a:r>
            <a:endParaRPr lang="en-US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3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59229"/>
            <a:ext cx="8574087" cy="430729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Software-ul</a:t>
            </a:r>
            <a:r>
              <a:rPr lang="en-US" dirty="0"/>
              <a:t> EV3 </a:t>
            </a:r>
            <a:r>
              <a:rPr lang="ro-RO" dirty="0"/>
              <a:t>furnizează un mod simplu pentru a înregistra continuu </a:t>
            </a:r>
            <a:r>
              <a:rPr lang="ro-RO" dirty="0" smtClean="0"/>
              <a:t>citirile </a:t>
            </a:r>
            <a:r>
              <a:rPr lang="ro-RO" dirty="0"/>
              <a:t>într-un fișier </a:t>
            </a:r>
            <a:r>
              <a:rPr lang="ro-RO" dirty="0" smtClean="0"/>
              <a:t>a cărui date le poți analiza mai </a:t>
            </a:r>
            <a:r>
              <a:rPr lang="ro-RO" dirty="0"/>
              <a:t>târziu.</a:t>
            </a:r>
            <a:r>
              <a:rPr lang="en-US" dirty="0"/>
              <a:t> </a:t>
            </a:r>
            <a:r>
              <a:rPr lang="ro-RO" dirty="0"/>
              <a:t>Aceasta se numește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i="1" dirty="0"/>
              <a:t>Data Logging’’</a:t>
            </a:r>
            <a:r>
              <a:rPr lang="ro-RO" i="1" dirty="0"/>
              <a:t> (înregistrarea datelor)</a:t>
            </a:r>
            <a:r>
              <a:rPr lang="en-US" i="1" dirty="0"/>
              <a:t>.</a:t>
            </a:r>
            <a:endParaRPr lang="en-US" dirty="0"/>
          </a:p>
          <a:p>
            <a:r>
              <a:rPr lang="ro-RO" dirty="0"/>
              <a:t>De ce să folosim ,,</a:t>
            </a:r>
            <a:r>
              <a:rPr lang="en-US" dirty="0"/>
              <a:t>Data Logging’’:</a:t>
            </a:r>
          </a:p>
          <a:p>
            <a:pPr lvl="1"/>
            <a:r>
              <a:rPr lang="ro-RO" dirty="0"/>
              <a:t>Fantastică pentru experimente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Part</a:t>
            </a:r>
            <a:r>
              <a:rPr lang="ro-RO" dirty="0"/>
              <a:t>ea</a:t>
            </a:r>
            <a:r>
              <a:rPr lang="en-US" dirty="0"/>
              <a:t> 1, </a:t>
            </a:r>
            <a:r>
              <a:rPr lang="ro-RO" dirty="0"/>
              <a:t>vom arăta cum putem înregistra valorile temeperaturii pentru un proiect științific.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Extraordinară pentru a înțelege block-urile de programare ale robotului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Part</a:t>
            </a:r>
            <a:r>
              <a:rPr lang="ro-RO" dirty="0"/>
              <a:t>ea</a:t>
            </a:r>
            <a:r>
              <a:rPr lang="en-US" dirty="0"/>
              <a:t> 2, </a:t>
            </a:r>
            <a:r>
              <a:rPr lang="ro-RO" dirty="0"/>
              <a:t>vă vom arăta cum să utilizezi înregistrările de date pentru a măsura diferența între întoarceri.</a:t>
            </a:r>
            <a:endParaRPr lang="en-US" dirty="0"/>
          </a:p>
          <a:p>
            <a:pPr lvl="1"/>
            <a:r>
              <a:rPr lang="ro-RO" dirty="0"/>
              <a:t>Fantastică pentru a înțelege comportamentul senzorilor. Î</a:t>
            </a:r>
            <a:r>
              <a:rPr lang="en-US" dirty="0"/>
              <a:t>n Part</a:t>
            </a:r>
            <a:r>
              <a:rPr lang="ro-RO" dirty="0"/>
              <a:t>ea</a:t>
            </a:r>
            <a:r>
              <a:rPr lang="en-US" dirty="0"/>
              <a:t> 3, </a:t>
            </a:r>
            <a:r>
              <a:rPr lang="ro-RO" dirty="0"/>
              <a:t>vă vom arăta cum utilizăm înregistrarea datelor pentru a înțelege detaliile senzorilor cum ar fi senzorul Gyro.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înregistrarea datelor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6965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312300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ro-RO" dirty="0"/>
              <a:t>Înregistrare date live</a:t>
            </a:r>
            <a:r>
              <a:rPr lang="en-US" dirty="0"/>
              <a:t>: </a:t>
            </a:r>
            <a:r>
              <a:rPr lang="ro-RO" dirty="0"/>
              <a:t>Colectarea de date în timp real din software-ul </a:t>
            </a:r>
            <a:r>
              <a:rPr lang="en-US" dirty="0"/>
              <a:t>EV3 </a:t>
            </a:r>
          </a:p>
          <a:p>
            <a:pPr marL="917575" lvl="1">
              <a:buFont typeface="+mj-lt"/>
              <a:buAutoNum type="arabicPeriod"/>
            </a:pPr>
            <a:r>
              <a:rPr lang="ro-RO" dirty="0"/>
              <a:t>Înregistrea de date de la distanță</a:t>
            </a:r>
            <a:r>
              <a:rPr lang="en-US" dirty="0"/>
              <a:t>: U</a:t>
            </a:r>
            <a:r>
              <a:rPr lang="ro-RO" dirty="0"/>
              <a:t>tilizăm colectarea de date pe </a:t>
            </a:r>
            <a:r>
              <a:rPr lang="ro-RO" dirty="0" smtClean="0"/>
              <a:t>brick, </a:t>
            </a:r>
            <a:r>
              <a:rPr lang="ro-RO" dirty="0"/>
              <a:t>pentru a transfera date în computer pentru analiză.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r>
              <a:rPr lang="ro-RO" dirty="0"/>
              <a:t>Înregistrarea datelor pe brick</a:t>
            </a:r>
            <a:r>
              <a:rPr lang="en-US" dirty="0"/>
              <a:t>: Ru</a:t>
            </a:r>
            <a:r>
              <a:rPr lang="ro-RO" dirty="0"/>
              <a:t>lezi experimentul direct din brick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r>
              <a:rPr lang="en-US" dirty="0" err="1"/>
              <a:t>Autonom</a:t>
            </a:r>
            <a:r>
              <a:rPr lang="en-US" dirty="0"/>
              <a:t>. Co</a:t>
            </a:r>
            <a:r>
              <a:rPr lang="ro-RO" dirty="0"/>
              <a:t>lectăm date cu block-ul de înregistrare a datelor</a:t>
            </a:r>
            <a:r>
              <a:rPr lang="en-US" dirty="0"/>
              <a:t>. </a:t>
            </a:r>
            <a:r>
              <a:rPr lang="ro-RO" dirty="0"/>
              <a:t>Datele sunt stocate pe brick</a:t>
            </a:r>
            <a:r>
              <a:rPr lang="en-US" dirty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înregistrezi date pe </a:t>
            </a:r>
            <a:r>
              <a:rPr lang="en-US" dirty="0"/>
              <a:t>EV3?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</a:t>
            </a:r>
            <a:r>
              <a:rPr lang="ro-RO" dirty="0"/>
              <a:t>cția</a:t>
            </a:r>
            <a:r>
              <a:rPr lang="en-US" dirty="0"/>
              <a:t> 1:</a:t>
            </a:r>
            <a:r>
              <a:rPr lang="ro-RO" dirty="0"/>
              <a:t> </a:t>
            </a:r>
            <a:r>
              <a:rPr lang="en-US" dirty="0"/>
              <a:t> </a:t>
            </a:r>
            <a:r>
              <a:rPr lang="ro-RO" dirty="0"/>
              <a:t>Experiment Senzorul de Temperatură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</a:t>
            </a:r>
            <a:r>
              <a:rPr lang="ro-RO" dirty="0"/>
              <a:t>cția</a:t>
            </a:r>
            <a:r>
              <a:rPr lang="en-US" dirty="0"/>
              <a:t>2: </a:t>
            </a:r>
            <a:r>
              <a:rPr lang="en-US" dirty="0" err="1"/>
              <a:t>Dif</a:t>
            </a:r>
            <a:r>
              <a:rPr lang="ro-RO" dirty="0"/>
              <a:t>erența între întoarceri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042" y="1638268"/>
            <a:ext cx="87299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Sunt 4 moduri de înregistrare a datelor cu </a:t>
            </a:r>
            <a:r>
              <a:rPr lang="en-US" sz="2000" dirty="0"/>
              <a:t>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146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961745"/>
            <a:ext cx="8574087" cy="4307294"/>
          </a:xfrm>
        </p:spPr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Vom utiliza senzorul de temperatură pentru a înregistra temperatura apei care se schimbă</a:t>
            </a:r>
            <a:r>
              <a:rPr lang="en-US" dirty="0"/>
              <a:t>.  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Alcătuiește propriul experiment</a:t>
            </a:r>
            <a:r>
              <a:rPr lang="en-US" dirty="0"/>
              <a:t>.  </a:t>
            </a:r>
            <a:r>
              <a:rPr lang="ro-RO" dirty="0"/>
              <a:t>De exemplu, poți încerca să plasezi proba – senzorul de temperatură în recipientul cu apă la temperatura camerei, apoi în recipientul cu apă fierbinte și apoi cu apă rece.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Înregistrare date </a:t>
            </a:r>
            <a:r>
              <a:rPr lang="en-US" dirty="0"/>
              <a:t>Live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31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Înregistrarea de date </a:t>
            </a:r>
            <a:r>
              <a:rPr lang="en-US" dirty="0"/>
              <a:t>Live (</a:t>
            </a:r>
            <a:r>
              <a:rPr lang="ro-RO" dirty="0"/>
              <a:t>Senzorul de </a:t>
            </a:r>
            <a:r>
              <a:rPr lang="en-US" dirty="0" err="1"/>
              <a:t>Temperatur</a:t>
            </a:r>
            <a:r>
              <a:rPr lang="ro-RO" dirty="0"/>
              <a:t>ă</a:t>
            </a:r>
            <a:r>
              <a:rPr lang="en-US" dirty="0"/>
              <a:t>)</a:t>
            </a:r>
          </a:p>
        </p:txBody>
      </p:sp>
      <p:pic>
        <p:nvPicPr>
          <p:cNvPr id="5" name="Picture 4" descr="Screen Shot 2015-10-25 at 4.50.0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5000" y="1806121"/>
            <a:ext cx="2570101" cy="77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956" y="1949538"/>
            <a:ext cx="289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1:</a:t>
            </a:r>
          </a:p>
          <a:p>
            <a:r>
              <a:rPr lang="ro-RO" dirty="0"/>
              <a:t>Începe un nou experiment în proiectul existent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" name="Picture 6" descr="Screen Shot 2015-10-25 at 4.49.51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363"/>
          <a:stretch/>
        </p:blipFill>
        <p:spPr>
          <a:xfrm>
            <a:off x="6130472" y="1806121"/>
            <a:ext cx="1776186" cy="1897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957" y="3462329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2:</a:t>
            </a:r>
          </a:p>
          <a:p>
            <a:r>
              <a:rPr lang="ro-RO" dirty="0"/>
              <a:t>Închide Modul Osciloscop</a:t>
            </a:r>
            <a:endParaRPr lang="en-US" dirty="0"/>
          </a:p>
        </p:txBody>
      </p:sp>
      <p:pic>
        <p:nvPicPr>
          <p:cNvPr id="10" name="Picture 9" descr="Screen Shot 2015-10-25 at 4.5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748" y="4107543"/>
            <a:ext cx="5397500" cy="749300"/>
          </a:xfrm>
          <a:prstGeom prst="rect">
            <a:avLst/>
          </a:prstGeom>
        </p:spPr>
      </p:pic>
      <p:pic>
        <p:nvPicPr>
          <p:cNvPr id="15" name="Picture 14" descr="Screen Shot 2015-10-25 at 4.55.47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8807" y="5353972"/>
            <a:ext cx="6246901" cy="9568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164" y="4988944"/>
            <a:ext cx="24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3: </a:t>
            </a:r>
            <a:r>
              <a:rPr lang="ro-RO" dirty="0"/>
              <a:t>Alege durata, rata, senzorul și unitățile</a:t>
            </a:r>
            <a:r>
              <a:rPr lang="en-US" dirty="0"/>
              <a:t>.</a:t>
            </a:r>
          </a:p>
        </p:txBody>
      </p:sp>
      <p:sp>
        <p:nvSpPr>
          <p:cNvPr id="19" name="Frame 18"/>
          <p:cNvSpPr/>
          <p:nvPr/>
        </p:nvSpPr>
        <p:spPr>
          <a:xfrm>
            <a:off x="6130473" y="2219190"/>
            <a:ext cx="1776186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400409" y="2219189"/>
            <a:ext cx="1205943" cy="2357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3380406" y="409263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Înregistrarea de date </a:t>
            </a:r>
            <a:r>
              <a:rPr lang="en-US" dirty="0" smtClean="0"/>
              <a:t>Live (</a:t>
            </a:r>
            <a:r>
              <a:rPr lang="ro-RO" dirty="0" smtClean="0"/>
              <a:t>Senzorul de </a:t>
            </a:r>
            <a:r>
              <a:rPr lang="en-US" dirty="0" err="1" smtClean="0"/>
              <a:t>Temperatur</a:t>
            </a:r>
            <a:r>
              <a:rPr lang="ro-RO" dirty="0" smtClean="0"/>
              <a:t>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957" y="1603618"/>
            <a:ext cx="258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4:</a:t>
            </a:r>
          </a:p>
          <a:p>
            <a:r>
              <a:rPr lang="ro-RO" dirty="0"/>
              <a:t>Toți senzorii conectați la EV3 vor fi automat adăugați. Dacă nu doriți să </a:t>
            </a:r>
            <a:r>
              <a:rPr lang="ro-RO" dirty="0" smtClean="0"/>
              <a:t>colectați </a:t>
            </a:r>
            <a:r>
              <a:rPr lang="ro-RO" dirty="0"/>
              <a:t>datele </a:t>
            </a:r>
            <a:r>
              <a:rPr lang="ro-RO" dirty="0" smtClean="0"/>
              <a:t>de la un </a:t>
            </a:r>
            <a:r>
              <a:rPr lang="ro-RO" dirty="0" smtClean="0"/>
              <a:t>un </a:t>
            </a:r>
            <a:r>
              <a:rPr lang="ro-RO" dirty="0"/>
              <a:t>anumit senzor</a:t>
            </a:r>
            <a:r>
              <a:rPr lang="en-US" dirty="0"/>
              <a:t>, </a:t>
            </a:r>
            <a:r>
              <a:rPr lang="ro-RO" dirty="0" smtClean="0"/>
              <a:t>apasați </a:t>
            </a:r>
            <a:r>
              <a:rPr lang="ro-RO" dirty="0"/>
              <a:t>pe </a:t>
            </a:r>
            <a:r>
              <a:rPr lang="en-US" dirty="0"/>
              <a:t>“X”</a:t>
            </a:r>
            <a:r>
              <a:rPr lang="ro-RO" dirty="0"/>
              <a:t>-ul de </a:t>
            </a:r>
            <a:r>
              <a:rPr lang="ro-RO" dirty="0" smtClean="0"/>
              <a:t>lângă el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340" y="4878298"/>
            <a:ext cx="289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6: </a:t>
            </a:r>
            <a:r>
              <a:rPr lang="ro-RO" dirty="0"/>
              <a:t>Plaseză proba de temperatură în lichid cald/rece și privește graficul. </a:t>
            </a:r>
            <a:r>
              <a:rPr lang="en-US" dirty="0"/>
              <a:t>(</a:t>
            </a:r>
            <a:r>
              <a:rPr lang="ro-RO" dirty="0"/>
              <a:t>vei următorul slide</a:t>
            </a:r>
            <a:r>
              <a:rPr lang="en-US" dirty="0"/>
              <a:t>)</a:t>
            </a:r>
          </a:p>
        </p:txBody>
      </p:sp>
      <p:pic>
        <p:nvPicPr>
          <p:cNvPr id="3" name="Picture 2" descr="Screen Shot 2015-10-25 at 4.5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1726" y="3839517"/>
            <a:ext cx="4597400" cy="1562100"/>
          </a:xfrm>
          <a:prstGeom prst="rect">
            <a:avLst/>
          </a:prstGeom>
        </p:spPr>
      </p:pic>
      <p:pic>
        <p:nvPicPr>
          <p:cNvPr id="8" name="Picture 7" descr="Screen Shot 2015-10-25 at 5.13.4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7707" y="2051059"/>
            <a:ext cx="6020543" cy="7067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958" y="4176595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5: </a:t>
            </a:r>
            <a:r>
              <a:rPr lang="en-US" dirty="0"/>
              <a:t>D</a:t>
            </a:r>
            <a:r>
              <a:rPr lang="ro-RO" dirty="0"/>
              <a:t>escarcă și rulează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8377457" y="206388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8093130" y="4442606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4186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73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perimen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86"/>
          <a:stretch/>
        </p:blipFill>
        <p:spPr>
          <a:xfrm>
            <a:off x="423364" y="1806316"/>
            <a:ext cx="6645516" cy="472781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</a:t>
            </a:r>
            <a:r>
              <a:rPr lang="ro-RO" dirty="0"/>
              <a:t>zultate</a:t>
            </a:r>
            <a:r>
              <a:rPr lang="en-US" dirty="0"/>
              <a:t>/Solu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89" y="4338771"/>
            <a:ext cx="20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o-RO" dirty="0"/>
              <a:t>Proba la  temperatura camerei plasată în apă fierbinte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2500" y="3056480"/>
            <a:ext cx="187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Temperatur</a:t>
            </a:r>
            <a:r>
              <a:rPr lang="ro-RO" dirty="0"/>
              <a:t>a crește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9095" y="2527053"/>
            <a:ext cx="16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Prob</a:t>
            </a:r>
            <a:r>
              <a:rPr lang="ro-RO" dirty="0"/>
              <a:t>a scoasă și plasată în apă rece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3755" y="2155051"/>
            <a:ext cx="120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Un graf similar va apărea live pe ecranul tău.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78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o-RO" dirty="0"/>
              <a:t>Acum că am încercat înregistrarea live a datelor, să ne uităm la alte moduri de a colecta date când nu avem computerul la îndemână</a:t>
            </a:r>
            <a:r>
              <a:rPr lang="en-US" dirty="0"/>
              <a:t>:	</a:t>
            </a:r>
          </a:p>
          <a:p>
            <a:pPr lvl="1"/>
            <a:r>
              <a:rPr lang="ro-RO" dirty="0"/>
              <a:t>Înregistrarea datelor de la distanță</a:t>
            </a:r>
            <a:r>
              <a:rPr lang="en-US" dirty="0"/>
              <a:t>: U</a:t>
            </a:r>
            <a:r>
              <a:rPr lang="ro-RO" dirty="0"/>
              <a:t>tilizează brick-ul pentru a colecta date și transferă datele pe computer pentru analiză acestora.</a:t>
            </a:r>
            <a:endParaRPr lang="en-US" dirty="0"/>
          </a:p>
          <a:p>
            <a:pPr lvl="1"/>
            <a:r>
              <a:rPr lang="ro-RO" dirty="0"/>
              <a:t>Înregistrarea de date pe </a:t>
            </a:r>
            <a:r>
              <a:rPr lang="en-US" dirty="0"/>
              <a:t>Brick: Ru</a:t>
            </a:r>
            <a:r>
              <a:rPr lang="ro-RO" dirty="0"/>
              <a:t>lează experimentul direct de pe brick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Alte moduri de a colecta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9125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4690</TotalTime>
  <Words>992</Words>
  <Application>Microsoft Office PowerPoint</Application>
  <PresentationFormat>On-screen Show (4:3)</PresentationFormat>
  <Paragraphs>93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advanced</vt:lpstr>
      <vt:lpstr>Înregistrarea Datelor (Partea 1)</vt:lpstr>
      <vt:lpstr>Obiectivele lecției</vt:lpstr>
      <vt:lpstr>Ce este înregistrarea datelor?</vt:lpstr>
      <vt:lpstr>Cum înregistrezi date pe EV3?</vt:lpstr>
      <vt:lpstr>Înregistrare date Live</vt:lpstr>
      <vt:lpstr>Înregistrarea de date Live (Senzorul de Temperatură)</vt:lpstr>
      <vt:lpstr>Înregistrarea de date Live (Senzorul de Temperatură)</vt:lpstr>
      <vt:lpstr>Rezultate/Soluția</vt:lpstr>
      <vt:lpstr>Alte moduri de a colecta date</vt:lpstr>
      <vt:lpstr>Înregistrarea de date de la distanță</vt:lpstr>
      <vt:lpstr>Utilizarea înregistrării de date pe brick  (Partea 1)</vt:lpstr>
      <vt:lpstr>Înregistrarea datelor pe brick (Partea 2)</vt:lpstr>
      <vt:lpstr>Pașii următori</vt:lpstr>
      <vt:lpstr>Credits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User2</cp:lastModifiedBy>
  <cp:revision>113</cp:revision>
  <dcterms:created xsi:type="dcterms:W3CDTF">2014-10-28T21:59:38Z</dcterms:created>
  <dcterms:modified xsi:type="dcterms:W3CDTF">2023-09-20T18:27:27Z</dcterms:modified>
</cp:coreProperties>
</file>