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16"/>
  </p:notesMasterIdLst>
  <p:handoutMasterIdLst>
    <p:handoutMasterId r:id="rId17"/>
  </p:handoutMasterIdLst>
  <p:sldIdLst>
    <p:sldId id="258" r:id="rId2"/>
    <p:sldId id="305" r:id="rId3"/>
    <p:sldId id="281" r:id="rId4"/>
    <p:sldId id="264" r:id="rId5"/>
    <p:sldId id="265" r:id="rId6"/>
    <p:sldId id="301" r:id="rId7"/>
    <p:sldId id="306" r:id="rId8"/>
    <p:sldId id="295" r:id="rId9"/>
    <p:sldId id="282" r:id="rId10"/>
    <p:sldId id="309" r:id="rId11"/>
    <p:sldId id="310" r:id="rId12"/>
    <p:sldId id="311" r:id="rId13"/>
    <p:sldId id="290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9"/>
    <p:restoredTop sz="94722"/>
  </p:normalViewPr>
  <p:slideViewPr>
    <p:cSldViewPr snapToGrid="0" snapToObjects="1">
      <p:cViewPr varScale="1">
        <p:scale>
          <a:sx n="124" d="100"/>
          <a:sy n="124" d="100"/>
        </p:scale>
        <p:origin x="1008" y="96"/>
      </p:cViewPr>
      <p:guideLst>
        <p:guide orient="horz" pos="2160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41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5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1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661B-4675-2949-8A98-A9013B413E58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12/30/2019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ADVANCED EV3 PROGRAMMING LESSON</a:t>
            </a: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26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24E09-7866-1144-973A-7E24DEF55522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12/30/2019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07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343A-4072-BF4F-8674-71602F4B46BA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12/30/2019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3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955A-9CBA-3D46-B2D2-292A2DAC2680}" type="datetime1">
              <a:rPr lang="en-US" smtClean="0"/>
              <a:t>9/18/2023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 userDrawn="1"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 userDrawn="1"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84185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6852-7C3A-B242-8151-C4A73B7D846D}" type="datetime1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12/30/2019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7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6BEF-283E-924E-929B-15D7A80E2B33}" type="datetime1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12/30/2019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7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12BF-8D17-224B-B048-859ACC575359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12/30/2019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782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7ECF9EA9-AA33-C647-847C-9A3F0C25AD1A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12/30/2019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9604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F55A-9A64-2447-91C9-FFCACD8D9F15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12/30/2019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301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9DAF32CC-9733-5446-90A3-64306B3BDDC3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© 2019 EV3Lessons.com, Last edit 12/30/2019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9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</p:sldLayoutIdLst>
  <p:hf sldNum="0"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Introducere – senzorul Gyro și </a:t>
            </a:r>
            <a:r>
              <a:rPr lang="en-US" dirty="0"/>
              <a:t>Drift</a:t>
            </a:r>
            <a:r>
              <a:rPr lang="ro-RO" dirty="0"/>
              <a:t>-ul</a:t>
            </a:r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D76984-3721-434A-BF54-EC13518C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12/30/2019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31BA9A-6433-6F43-9218-D59464ED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COMPONENTE CHEIE ALE CODULUI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704EF2-1B51-444C-9ED9-8479EC38E7D9}"/>
              </a:ext>
            </a:extLst>
          </p:cNvPr>
          <p:cNvSpPr/>
          <p:nvPr/>
        </p:nvSpPr>
        <p:spPr>
          <a:xfrm>
            <a:off x="178066" y="1596884"/>
            <a:ext cx="459205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/>
              <a:t>Citirea portului senzorului Gyro ca senzor infraroșu și apoi recitirea acestuia din nou ca senzor gyro va realiza resetarea senzorului gyro.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/>
              <a:t>În timp ce se resetează</a:t>
            </a:r>
            <a:r>
              <a:rPr lang="en-US" sz="2000" dirty="0"/>
              <a:t>, </a:t>
            </a:r>
            <a:r>
              <a:rPr lang="ro-RO" sz="2000" dirty="0"/>
              <a:t>senzorul Gyro va returna o valoare specială numită ,,</a:t>
            </a:r>
            <a:r>
              <a:rPr lang="en-US" sz="2000" dirty="0"/>
              <a:t>Not a Number’’(NAN).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/>
              <a:t>C</a:t>
            </a:r>
            <a:r>
              <a:rPr lang="en-US" sz="2000" dirty="0" err="1"/>
              <a:t>ompar</a:t>
            </a:r>
            <a:r>
              <a:rPr lang="ro-RO" sz="2000" dirty="0"/>
              <a:t>ația dintre a și b</a:t>
            </a:r>
            <a:r>
              <a:rPr lang="en-US" sz="2000" dirty="0"/>
              <a:t> </a:t>
            </a:r>
            <a:r>
              <a:rPr lang="ro-RO" sz="2000" dirty="0"/>
              <a:t> ne confirmă  dacă citirea </a:t>
            </a:r>
            <a:r>
              <a:rPr lang="en-US" sz="2000" dirty="0" err="1"/>
              <a:t>este</a:t>
            </a:r>
            <a:r>
              <a:rPr lang="en-US" sz="2000" dirty="0"/>
              <a:t> un num</a:t>
            </a:r>
            <a:r>
              <a:rPr lang="ro-RO" sz="2000" dirty="0"/>
              <a:t>ă</a:t>
            </a:r>
            <a:r>
              <a:rPr lang="en-US" sz="2000" dirty="0"/>
              <a:t>r valid</a:t>
            </a:r>
            <a:r>
              <a:rPr lang="ro-RO" sz="2000" dirty="0"/>
              <a:t>, asta</a:t>
            </a:r>
            <a:r>
              <a:rPr lang="en-US" sz="2000" dirty="0"/>
              <a:t> </a:t>
            </a:r>
            <a:r>
              <a:rPr lang="ro-RO" sz="2000" dirty="0"/>
              <a:t>ne asigură că am reușit o calibrare completă.</a:t>
            </a:r>
            <a:r>
              <a:rPr lang="en-US" sz="2000" dirty="0"/>
              <a:t>  </a:t>
            </a:r>
            <a:r>
              <a:rPr lang="ro-RO" sz="2000" dirty="0"/>
              <a:t>Dacă citirea este un ,,</a:t>
            </a:r>
            <a:r>
              <a:rPr lang="en-US" sz="2000" dirty="0"/>
              <a:t>Not a Number ‘’(NAN), </a:t>
            </a:r>
            <a:r>
              <a:rPr lang="ro-RO" sz="2000" dirty="0"/>
              <a:t>răspunsul returnat ar t</a:t>
            </a:r>
            <a:r>
              <a:rPr lang="en-US" sz="2000" dirty="0" err="1"/>
              <a:t>rebui</a:t>
            </a:r>
            <a:r>
              <a:rPr lang="en-US" sz="2000" dirty="0"/>
              <a:t> </a:t>
            </a:r>
            <a:r>
              <a:rPr lang="ro-RO" sz="2000" dirty="0"/>
              <a:t>să fie ,,FALSE</a:t>
            </a:r>
            <a:r>
              <a:rPr lang="en-US" sz="2000" dirty="0"/>
              <a:t>’’</a:t>
            </a:r>
            <a:r>
              <a:rPr lang="ro-RO" sz="2000" dirty="0"/>
              <a:t> – calibrare nereușită</a:t>
            </a:r>
            <a:r>
              <a:rPr lang="en-US" sz="20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0E06B9-E952-794F-B759-795AB1CAD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50" t="14297" r="6562" b="26856"/>
          <a:stretch/>
        </p:blipFill>
        <p:spPr>
          <a:xfrm>
            <a:off x="5642809" y="1984319"/>
            <a:ext cx="2820202" cy="12405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9681D8-6DEC-CC40-A5AA-99E5986074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834" t="27724" r="6446" b="11858"/>
          <a:stretch/>
        </p:blipFill>
        <p:spPr>
          <a:xfrm>
            <a:off x="5315550" y="4020518"/>
            <a:ext cx="3474721" cy="173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0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53B9DAA-DCF5-C14B-B082-1D8CEC3F0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98" y="4050892"/>
            <a:ext cx="8725352" cy="20739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FB3F91-B7C8-D440-90F9-F4E66D60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12/30/2019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73FB00-317D-2443-B240-7A905829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Codul de calibrare a Senzorului Gyro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687529-78AF-4E4E-8ACE-2801D429FAE8}"/>
              </a:ext>
            </a:extLst>
          </p:cNvPr>
          <p:cNvSpPr/>
          <p:nvPr/>
        </p:nvSpPr>
        <p:spPr>
          <a:xfrm>
            <a:off x="2208429" y="1456138"/>
            <a:ext cx="4880009" cy="6833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>
                <a:solidFill>
                  <a:schemeClr val="tx1"/>
                </a:solidFill>
              </a:rPr>
              <a:t>Acest cod de calibrare va funcționa pentru toți senzorii Gyro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ro-RO" dirty="0">
                <a:solidFill>
                  <a:schemeClr val="tx1"/>
                </a:solidFill>
              </a:rPr>
              <a:t>indiferent de ce an au fost produși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14DB2-B9A4-FF4D-A05B-DBDBAB3E6DAD}"/>
              </a:ext>
            </a:extLst>
          </p:cNvPr>
          <p:cNvSpPr txBox="1"/>
          <p:nvPr/>
        </p:nvSpPr>
        <p:spPr>
          <a:xfrm>
            <a:off x="892192" y="2551837"/>
            <a:ext cx="4228448" cy="20313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Citește portul senzorul Gyro ca infraroșu și apoi din nou ca gyro pentru a obliga senzorul gyro să se reseteze.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Așteaptă până când senzorul Gyro citește ,,</a:t>
            </a:r>
            <a:r>
              <a:rPr lang="en-US" dirty="0"/>
              <a:t>Not a Number (NAN)’’</a:t>
            </a:r>
            <a:r>
              <a:rPr lang="ro-RO" dirty="0"/>
              <a:t> pentru a te asigura că este resetat. </a:t>
            </a:r>
            <a:r>
              <a:rPr lang="ro-RO"/>
              <a:t>NAN nu este egal cu NAN.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FB257F-B0FF-E44E-BD7D-0F2FCCDFDC73}"/>
              </a:ext>
            </a:extLst>
          </p:cNvPr>
          <p:cNvSpPr txBox="1"/>
          <p:nvPr/>
        </p:nvSpPr>
        <p:spPr>
          <a:xfrm>
            <a:off x="5236844" y="3100080"/>
            <a:ext cx="3361649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solidFill>
                  <a:srgbClr val="000000"/>
                </a:solidFill>
              </a:rPr>
              <a:t>Așteaptă până când senzorul Gyro citește numere normale pentru a determina ca resetarea e completă.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595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FC8B3F-0AE2-F045-B20F-51B3CF925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>
                <a:solidFill>
                  <a:schemeClr val="tx1"/>
                </a:solidFill>
              </a:rPr>
              <a:t>Observă că în restul programului, ar trebui să folosești doar modul </a:t>
            </a:r>
            <a:r>
              <a:rPr lang="en-US" dirty="0">
                <a:solidFill>
                  <a:schemeClr val="tx1"/>
                </a:solidFill>
              </a:rPr>
              <a:t>“angle” </a:t>
            </a:r>
            <a:r>
              <a:rPr lang="en-US" dirty="0" err="1">
                <a:solidFill>
                  <a:schemeClr val="tx1"/>
                </a:solidFill>
              </a:rPr>
              <a:t>pentru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senzorul</a:t>
            </a:r>
            <a:r>
              <a:rPr lang="en-US" dirty="0">
                <a:solidFill>
                  <a:schemeClr val="tx1"/>
                </a:solidFill>
              </a:rPr>
              <a:t> Gyro. </a:t>
            </a:r>
            <a:r>
              <a:rPr lang="en-US" dirty="0" err="1">
                <a:solidFill>
                  <a:schemeClr val="tx1"/>
                </a:solidFill>
              </a:rPr>
              <a:t>Utilizarea</a:t>
            </a:r>
            <a:r>
              <a:rPr lang="en-US" dirty="0">
                <a:solidFill>
                  <a:schemeClr val="tx1"/>
                </a:solidFill>
              </a:rPr>
              <a:t> “rate” </a:t>
            </a:r>
            <a:r>
              <a:rPr lang="en-US" dirty="0" err="1">
                <a:solidFill>
                  <a:schemeClr val="tx1"/>
                </a:solidFill>
              </a:rPr>
              <a:t>sau</a:t>
            </a:r>
            <a:r>
              <a:rPr lang="en-US" dirty="0">
                <a:solidFill>
                  <a:schemeClr val="tx1"/>
                </a:solidFill>
              </a:rPr>
              <a:t> “rate &amp; angle”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necesita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moduri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vechi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recalibrare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senzorului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r>
              <a:rPr lang="en-US" dirty="0" err="1">
                <a:solidFill>
                  <a:schemeClr val="tx1"/>
                </a:solidFill>
              </a:rPr>
              <a:t>Dac</a:t>
            </a:r>
            <a:r>
              <a:rPr lang="ro-RO" dirty="0">
                <a:solidFill>
                  <a:schemeClr val="tx1"/>
                </a:solidFill>
              </a:rPr>
              <a:t>ă totuși doriți să utilizați aceste moduri pentru senzorul Gyro, vă recomandăm să utilizați doar block-ul modul </a:t>
            </a:r>
            <a:r>
              <a:rPr lang="en-US" dirty="0">
                <a:solidFill>
                  <a:schemeClr val="tx1"/>
                </a:solidFill>
              </a:rPr>
              <a:t>”Rate &amp; Angle” </a:t>
            </a:r>
            <a:r>
              <a:rPr lang="ro-RO" dirty="0">
                <a:solidFill>
                  <a:schemeClr val="tx1"/>
                </a:solidFill>
              </a:rPr>
              <a:t>în codul de calibrare și să folosești doar block-urile de </a:t>
            </a:r>
            <a:r>
              <a:rPr lang="en-US" dirty="0">
                <a:solidFill>
                  <a:schemeClr val="tx1"/>
                </a:solidFill>
              </a:rPr>
              <a:t>”Rate &amp; Angle” </a:t>
            </a:r>
            <a:r>
              <a:rPr lang="ro-RO" dirty="0">
                <a:solidFill>
                  <a:schemeClr val="tx1"/>
                </a:solidFill>
              </a:rPr>
              <a:t>în programul tău.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04CDA-8C56-D640-AD91-1E6E0AD5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12/30/2019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880DFB-3A5A-5D4D-9399-A198DD0B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Modurile Rata </a:t>
            </a:r>
            <a:r>
              <a:rPr lang="ro-RO"/>
              <a:t>și Unghiul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00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2019 EV3Lessons.com, Last edit 12/30/2019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Ghid de discuții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84163" y="1567543"/>
            <a:ext cx="8574087" cy="4869489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it-IT" b="1" dirty="0">
                <a:solidFill>
                  <a:schemeClr val="tx1"/>
                </a:solidFill>
              </a:rPr>
              <a:t>Care sunt cele 2 probleme </a:t>
            </a:r>
            <a:r>
              <a:rPr lang="ro-RO" b="1" dirty="0">
                <a:solidFill>
                  <a:schemeClr val="tx1"/>
                </a:solidFill>
              </a:rPr>
              <a:t>întâlnite când programăm cu senzorul Gyro</a:t>
            </a:r>
            <a:r>
              <a:rPr lang="it-IT" b="1" dirty="0">
                <a:solidFill>
                  <a:schemeClr val="tx1"/>
                </a:solidFill>
              </a:rPr>
              <a:t>?</a:t>
            </a:r>
          </a:p>
          <a:p>
            <a:pPr marL="460375" lvl="1" indent="0">
              <a:buNone/>
            </a:pPr>
            <a:r>
              <a:rPr lang="ro-RO" dirty="0"/>
              <a:t>Răspuns</a:t>
            </a:r>
            <a:r>
              <a:rPr lang="it-IT" dirty="0"/>
              <a:t>. Gryo drift </a:t>
            </a:r>
            <a:r>
              <a:rPr lang="ro-RO" dirty="0"/>
              <a:t>și</a:t>
            </a:r>
            <a:r>
              <a:rPr lang="it-IT" dirty="0"/>
              <a:t> Gyro lag</a:t>
            </a:r>
          </a:p>
          <a:p>
            <a:pPr marL="457200" indent="-457200">
              <a:buFont typeface="+mj-lt"/>
              <a:buAutoNum type="arabicPeriod"/>
            </a:pPr>
            <a:r>
              <a:rPr lang="ro-RO" b="1" dirty="0">
                <a:solidFill>
                  <a:schemeClr val="tx1"/>
                </a:solidFill>
              </a:rPr>
              <a:t>Ce înseamnă </a:t>
            </a:r>
            <a:r>
              <a:rPr lang="it-IT" b="1" dirty="0">
                <a:solidFill>
                  <a:schemeClr val="tx1"/>
                </a:solidFill>
              </a:rPr>
              <a:t>Gyro drift?</a:t>
            </a:r>
          </a:p>
          <a:p>
            <a:pPr marL="460375" lvl="1" indent="0">
              <a:buNone/>
            </a:pPr>
            <a:r>
              <a:rPr lang="ro-RO" dirty="0"/>
              <a:t>Răspuns</a:t>
            </a:r>
            <a:r>
              <a:rPr lang="it-IT" dirty="0"/>
              <a:t>. </a:t>
            </a:r>
            <a:r>
              <a:rPr lang="ro-RO" dirty="0"/>
              <a:t>Citirile </a:t>
            </a:r>
            <a:r>
              <a:rPr lang="it-IT" dirty="0"/>
              <a:t>Gyro </a:t>
            </a:r>
            <a:r>
              <a:rPr lang="ro-RO" dirty="0"/>
              <a:t>continuă să se schimbe chiar și atunci când robotul este ,,nemișcat</a:t>
            </a:r>
            <a:r>
              <a:rPr lang="en-US" dirty="0"/>
              <a:t>”.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ro-RO" b="1" dirty="0">
                <a:solidFill>
                  <a:schemeClr val="tx1"/>
                </a:solidFill>
              </a:rPr>
              <a:t>Poți mișca robotul când calibrezi senzorul Gyro?</a:t>
            </a:r>
            <a:endParaRPr lang="it-IT" b="1" dirty="0">
              <a:solidFill>
                <a:schemeClr val="tx1"/>
              </a:solidFill>
            </a:endParaRPr>
          </a:p>
          <a:p>
            <a:pPr marL="460375" lvl="1" indent="0">
              <a:buNone/>
            </a:pPr>
            <a:r>
              <a:rPr lang="ro-RO" dirty="0"/>
              <a:t>Răspuns</a:t>
            </a:r>
            <a:r>
              <a:rPr lang="it-IT" dirty="0"/>
              <a:t>. N</a:t>
            </a:r>
            <a:r>
              <a:rPr lang="ro-RO" dirty="0"/>
              <a:t>u</a:t>
            </a:r>
            <a:r>
              <a:rPr lang="it-IT" dirty="0"/>
              <a:t>!! </a:t>
            </a:r>
            <a:r>
              <a:rPr lang="ro-RO" dirty="0"/>
              <a:t>Ține robotul ,,nemișcat</a:t>
            </a:r>
            <a:r>
              <a:rPr lang="en-US" dirty="0"/>
              <a:t>’’.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ro-RO" b="1" dirty="0">
                <a:solidFill>
                  <a:schemeClr val="tx1"/>
                </a:solidFill>
              </a:rPr>
              <a:t>Trebuie să calibrezi senzorul </a:t>
            </a:r>
            <a:r>
              <a:rPr lang="it-IT" b="1" dirty="0">
                <a:solidFill>
                  <a:schemeClr val="tx1"/>
                </a:solidFill>
              </a:rPr>
              <a:t>g</a:t>
            </a:r>
            <a:r>
              <a:rPr lang="ro-RO" b="1" dirty="0">
                <a:solidFill>
                  <a:schemeClr val="tx1"/>
                </a:solidFill>
              </a:rPr>
              <a:t>yro înainte de fiecare mișcare</a:t>
            </a:r>
            <a:r>
              <a:rPr lang="it-IT" b="1" dirty="0">
                <a:solidFill>
                  <a:schemeClr val="tx1"/>
                </a:solidFill>
              </a:rPr>
              <a:t>?</a:t>
            </a:r>
          </a:p>
          <a:p>
            <a:pPr marL="460375" lvl="1" indent="0">
              <a:buNone/>
            </a:pPr>
            <a:r>
              <a:rPr lang="ro-RO" dirty="0"/>
              <a:t>Răspuns</a:t>
            </a:r>
            <a:r>
              <a:rPr lang="it-IT" dirty="0"/>
              <a:t>. N</a:t>
            </a:r>
            <a:r>
              <a:rPr lang="ro-RO" dirty="0"/>
              <a:t>u</a:t>
            </a:r>
            <a:r>
              <a:rPr lang="it-IT" dirty="0"/>
              <a:t>. </a:t>
            </a:r>
            <a:r>
              <a:rPr lang="ro-RO" dirty="0">
                <a:solidFill>
                  <a:srgbClr val="FF0000"/>
                </a:solidFill>
              </a:rPr>
              <a:t>O singură dată, </a:t>
            </a:r>
            <a:r>
              <a:rPr lang="ro-RO" dirty="0">
                <a:solidFill>
                  <a:schemeClr val="tx1"/>
                </a:solidFill>
              </a:rPr>
              <a:t>înainte de rularea întregului program.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533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698" y="1470885"/>
            <a:ext cx="8574087" cy="2877116"/>
          </a:xfrm>
        </p:spPr>
        <p:txBody>
          <a:bodyPr>
            <a:normAutofit fontScale="77500" lnSpcReduction="20000"/>
          </a:bodyPr>
          <a:lstStyle/>
          <a:p>
            <a:r>
              <a:rPr lang="ro-RO" sz="2400" dirty="0"/>
              <a:t>Această lecție de Mindstorms a fost realizată de </a:t>
            </a:r>
            <a:r>
              <a:rPr lang="en-US" sz="2400" dirty="0"/>
              <a:t>Sanjay </a:t>
            </a:r>
            <a:r>
              <a:rPr lang="en-US" sz="2400" dirty="0" err="1"/>
              <a:t>Seshan</a:t>
            </a:r>
            <a:r>
              <a:rPr lang="en-US" sz="2400" dirty="0"/>
              <a:t> </a:t>
            </a:r>
            <a:r>
              <a:rPr lang="ro-RO" sz="2400" dirty="0"/>
              <a:t>și</a:t>
            </a:r>
            <a:r>
              <a:rPr lang="en-US" sz="2400" dirty="0"/>
              <a:t> Arvind </a:t>
            </a:r>
            <a:r>
              <a:rPr lang="en-US" sz="2400" dirty="0" err="1"/>
              <a:t>Seshan</a:t>
            </a:r>
            <a:r>
              <a:rPr lang="ro-RO" sz="2400" dirty="0"/>
              <a:t>.</a:t>
            </a:r>
          </a:p>
          <a:p>
            <a:r>
              <a:rPr lang="ro-RO" sz="2400" dirty="0"/>
              <a:t>Mai multe lecții sunt disponibile pe ev3lessons.com</a:t>
            </a:r>
          </a:p>
          <a:p>
            <a:r>
              <a:rPr lang="ro-RO" dirty="0"/>
              <a:t>Mulțumim  </a:t>
            </a:r>
            <a:r>
              <a:rPr lang="en-US" dirty="0"/>
              <a:t>Mr. Sam Last </a:t>
            </a:r>
            <a:r>
              <a:rPr lang="ro-RO" dirty="0"/>
              <a:t>pentru raportarea acestei probleme.</a:t>
            </a:r>
            <a:endParaRPr lang="en-US" dirty="0"/>
          </a:p>
          <a:p>
            <a:r>
              <a:rPr lang="ro-RO" dirty="0"/>
              <a:t>Mulțumim lui </a:t>
            </a:r>
            <a:r>
              <a:rPr lang="en-US" dirty="0"/>
              <a:t>David Lechner </a:t>
            </a:r>
            <a:r>
              <a:rPr lang="ro-RO" dirty="0"/>
              <a:t>pentru investigarea și descoperirea modurilor ascunse a noului senzor.</a:t>
            </a:r>
          </a:p>
          <a:p>
            <a:r>
              <a:rPr lang="ro-RO" sz="2400" dirty="0"/>
              <a:t>Această lecție a fost tradusă în limba română de echipa de robotică FTC – ROSOPHIA #21455 RO20.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12/30/2019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94299" y="4839026"/>
            <a:ext cx="1755402" cy="6183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o-RO" dirty="0"/>
              <a:t>Învățăm ce face senzorul Gyro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Învățăm care sunt cele mai comune probleme utilizând senzorul Gyro</a:t>
            </a:r>
            <a:r>
              <a:rPr lang="en-US" dirty="0"/>
              <a:t> (drift </a:t>
            </a:r>
            <a:r>
              <a:rPr lang="ro-RO" dirty="0"/>
              <a:t>și</a:t>
            </a:r>
            <a:r>
              <a:rPr lang="en-US" dirty="0"/>
              <a:t> lag)</a:t>
            </a:r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Învățăm ce este</a:t>
            </a:r>
            <a:r>
              <a:rPr lang="en-US" dirty="0"/>
              <a:t> “drift</a:t>
            </a:r>
            <a:r>
              <a:rPr lang="ro-RO" dirty="0"/>
              <a:t>-ul</a:t>
            </a:r>
            <a:r>
              <a:rPr lang="en-US" dirty="0"/>
              <a:t>” </a:t>
            </a:r>
            <a:endParaRPr lang="ro-RO" dirty="0"/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Învățăm să corectăm ,,</a:t>
            </a:r>
            <a:r>
              <a:rPr lang="en-US" dirty="0"/>
              <a:t>drift</a:t>
            </a:r>
            <a:r>
              <a:rPr lang="ro-RO" dirty="0"/>
              <a:t>-ul</a:t>
            </a:r>
            <a:r>
              <a:rPr lang="en-US" dirty="0"/>
              <a:t>’’ cu </a:t>
            </a:r>
            <a:r>
              <a:rPr lang="en-US" dirty="0" err="1"/>
              <a:t>tehnica</a:t>
            </a:r>
            <a:r>
              <a:rPr lang="en-US" dirty="0"/>
              <a:t> de ,,</a:t>
            </a:r>
            <a:r>
              <a:rPr lang="en-US" dirty="0" err="1"/>
              <a:t>calibrare</a:t>
            </a:r>
            <a:r>
              <a:rPr lang="en-US" dirty="0"/>
              <a:t>’’ a </a:t>
            </a:r>
            <a:r>
              <a:rPr lang="en-US" dirty="0" err="1"/>
              <a:t>senzorului</a:t>
            </a:r>
            <a:r>
              <a:rPr lang="en-US" dirty="0"/>
              <a:t> </a:t>
            </a:r>
            <a:r>
              <a:rPr lang="ro-RO" dirty="0"/>
              <a:t>G</a:t>
            </a:r>
            <a:r>
              <a:rPr lang="en-US" dirty="0" err="1"/>
              <a:t>yro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Învățăm cum generațiile mai noi sau mai vechi de senzori Gyro afectează procesul de calibrare. 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o-RO" b="1" dirty="0"/>
              <a:t>Cerințe</a:t>
            </a:r>
            <a:r>
              <a:rPr lang="en-US" b="1" dirty="0"/>
              <a:t>: </a:t>
            </a:r>
            <a:endParaRPr lang="ro-RO" b="1" dirty="0"/>
          </a:p>
          <a:p>
            <a:pPr marL="0" indent="0">
              <a:buNone/>
            </a:pPr>
            <a:r>
              <a:rPr lang="ro-RO" dirty="0"/>
              <a:t>Fire de date, LOOOP-uri, Block-uri logice &amp; de comparație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2019 EV3Lessons.com, Last edit 12/30/2019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Senzorul Gyro detectează mișcarea de rotație.</a:t>
            </a:r>
            <a:endParaRPr lang="en-US" dirty="0"/>
          </a:p>
          <a:p>
            <a:r>
              <a:rPr lang="ro-RO" dirty="0"/>
              <a:t>Senzorul măsoară rata de rotație în grade/secunde (rata).</a:t>
            </a:r>
            <a:endParaRPr lang="en-US" dirty="0"/>
          </a:p>
          <a:p>
            <a:r>
              <a:rPr lang="ro-RO" dirty="0"/>
              <a:t>Poate evalua unghiul de rotație și de aceea poate măsura cât de mult a întors robotul (unghiul).</a:t>
            </a:r>
            <a:endParaRPr lang="en-US" dirty="0"/>
          </a:p>
          <a:p>
            <a:r>
              <a:rPr lang="ro-RO" dirty="0"/>
              <a:t>Acuratețea senzorului este</a:t>
            </a:r>
            <a:r>
              <a:rPr lang="en-US" dirty="0"/>
              <a:t> ±3 </a:t>
            </a:r>
            <a:r>
              <a:rPr lang="ro-RO" dirty="0"/>
              <a:t>grade la o întoarcere de 90 de grade.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2019 EV3Lessons.com, Last edit 12/30/2019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 este un senzor Gyro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1355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dirty="0"/>
              <a:t>Sunt </a:t>
            </a:r>
            <a:r>
              <a:rPr lang="ro-RO" dirty="0">
                <a:solidFill>
                  <a:srgbClr val="FF0000"/>
                </a:solidFill>
              </a:rPr>
              <a:t>2 probleme comune ale senzorului Gyro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</a:t>
            </a:r>
            <a:r>
              <a:rPr lang="en-US" dirty="0">
                <a:solidFill>
                  <a:srgbClr val="FF0000"/>
                </a:solidFill>
              </a:rPr>
              <a:t>drift</a:t>
            </a:r>
            <a:r>
              <a:rPr lang="ro-RO" dirty="0">
                <a:solidFill>
                  <a:srgbClr val="FF0000"/>
                </a:solidFill>
              </a:rPr>
              <a:t>-ul și</a:t>
            </a:r>
            <a:r>
              <a:rPr lang="en-US" dirty="0">
                <a:solidFill>
                  <a:srgbClr val="FF0000"/>
                </a:solidFill>
              </a:rPr>
              <a:t> lag</a:t>
            </a:r>
            <a:r>
              <a:rPr lang="ro-RO" dirty="0">
                <a:solidFill>
                  <a:srgbClr val="FF0000"/>
                </a:solidFill>
              </a:rPr>
              <a:t>-ul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Drift</a:t>
            </a:r>
            <a:r>
              <a:rPr lang="ro-RO" dirty="0"/>
              <a:t>-ul</a:t>
            </a:r>
            <a:r>
              <a:rPr lang="en-US" dirty="0"/>
              <a:t> – </a:t>
            </a:r>
            <a:r>
              <a:rPr lang="ro-RO" dirty="0"/>
              <a:t>citirile continuă să se schimbe chiar dacă robotul stă nemișcat</a:t>
            </a:r>
            <a:endParaRPr lang="en-US" dirty="0"/>
          </a:p>
          <a:p>
            <a:pPr lvl="1"/>
            <a:r>
              <a:rPr lang="en-US" dirty="0"/>
              <a:t>Lag</a:t>
            </a:r>
            <a:r>
              <a:rPr lang="ro-RO" dirty="0"/>
              <a:t>-ul</a:t>
            </a:r>
            <a:r>
              <a:rPr lang="en-US" dirty="0"/>
              <a:t> – </a:t>
            </a:r>
            <a:r>
              <a:rPr lang="ro-RO" dirty="0"/>
              <a:t>citirile sunt întârziate.</a:t>
            </a:r>
            <a:endParaRPr lang="en-US" dirty="0"/>
          </a:p>
          <a:p>
            <a:r>
              <a:rPr lang="ro-RO" dirty="0"/>
              <a:t>Î</a:t>
            </a:r>
            <a:r>
              <a:rPr lang="en-US" dirty="0"/>
              <a:t>n</a:t>
            </a:r>
            <a:r>
              <a:rPr lang="ro-RO" dirty="0"/>
              <a:t> această lecție, ne focusăm pe prima problemă</a:t>
            </a:r>
            <a:r>
              <a:rPr lang="en-US" dirty="0"/>
              <a:t>: drift</a:t>
            </a:r>
            <a:r>
              <a:rPr lang="ro-RO" dirty="0"/>
              <a:t>-ul</a:t>
            </a:r>
            <a:r>
              <a:rPr lang="en-US" dirty="0"/>
              <a:t>. </a:t>
            </a:r>
          </a:p>
          <a:p>
            <a:pPr lvl="1"/>
            <a:r>
              <a:rPr lang="ro-RO" dirty="0"/>
              <a:t>Vom acoperi ,,</a:t>
            </a:r>
            <a:r>
              <a:rPr lang="en-US" dirty="0"/>
              <a:t>lag</a:t>
            </a:r>
            <a:r>
              <a:rPr lang="ro-RO" dirty="0"/>
              <a:t>-ul</a:t>
            </a:r>
            <a:r>
              <a:rPr lang="en-US" dirty="0"/>
              <a:t>’’</a:t>
            </a:r>
            <a:r>
              <a:rPr lang="ro-RO" dirty="0"/>
              <a:t> în lecția</a:t>
            </a:r>
            <a:r>
              <a:rPr lang="en-US" dirty="0"/>
              <a:t> Gyro Turn</a:t>
            </a:r>
          </a:p>
          <a:p>
            <a:r>
              <a:rPr lang="en-US" dirty="0"/>
              <a:t>Solu</a:t>
            </a:r>
            <a:r>
              <a:rPr lang="ro-RO" dirty="0"/>
              <a:t>ția pentru</a:t>
            </a:r>
            <a:r>
              <a:rPr lang="en-US" dirty="0"/>
              <a:t> drift: </a:t>
            </a:r>
            <a:r>
              <a:rPr lang="ro-RO" dirty="0"/>
              <a:t>calibrarea G</a:t>
            </a:r>
            <a:r>
              <a:rPr lang="en-US" dirty="0" err="1"/>
              <a:t>yro</a:t>
            </a:r>
            <a:endParaRPr lang="en-US" dirty="0"/>
          </a:p>
          <a:p>
            <a:pPr lvl="1"/>
            <a:r>
              <a:rPr lang="ro-RO" dirty="0"/>
              <a:t>Sursa problemei ,,drift-ul</a:t>
            </a:r>
            <a:r>
              <a:rPr lang="en-US" dirty="0"/>
              <a:t>’’</a:t>
            </a:r>
            <a:r>
              <a:rPr lang="ro-RO" dirty="0"/>
              <a:t> este aceea că senzorul Gyro trebuie ,,să învețe</a:t>
            </a:r>
            <a:r>
              <a:rPr lang="en-US" dirty="0"/>
              <a:t>”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nseamn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nemi</a:t>
            </a:r>
            <a:r>
              <a:rPr lang="ro-RO" dirty="0"/>
              <a:t>ș</a:t>
            </a:r>
            <a:r>
              <a:rPr lang="en-US" dirty="0"/>
              <a:t>cat.</a:t>
            </a:r>
          </a:p>
          <a:p>
            <a:pPr lvl="1"/>
            <a:r>
              <a:rPr lang="ro-RO" dirty="0"/>
              <a:t>Pentru senzorul de culoare, trebuie să ,,înveț</a:t>
            </a:r>
            <a:r>
              <a:rPr lang="en-US" dirty="0" err="1"/>
              <a:t>i</a:t>
            </a:r>
            <a:r>
              <a:rPr lang="en-US" dirty="0"/>
              <a:t>’’</a:t>
            </a:r>
            <a:r>
              <a:rPr lang="ro-RO" dirty="0"/>
              <a:t> robotul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negru</a:t>
            </a:r>
            <a:r>
              <a:rPr lang="en-US" dirty="0"/>
              <a:t> </a:t>
            </a:r>
            <a:r>
              <a:rPr lang="ro-RO" dirty="0"/>
              <a:t>și</a:t>
            </a:r>
            <a:r>
              <a:rPr lang="en-US" dirty="0"/>
              <a:t> </a:t>
            </a:r>
            <a:r>
              <a:rPr lang="en-US" dirty="0" err="1"/>
              <a:t>alb</a:t>
            </a:r>
            <a:r>
              <a:rPr lang="en-US" dirty="0"/>
              <a:t> </a:t>
            </a:r>
          </a:p>
          <a:p>
            <a:pPr lvl="1"/>
            <a:r>
              <a:rPr lang="ro-RO" dirty="0"/>
              <a:t>Pentru senzorul tău G</a:t>
            </a:r>
            <a:r>
              <a:rPr lang="en-US" dirty="0" err="1"/>
              <a:t>yro</a:t>
            </a:r>
            <a:r>
              <a:rPr lang="en-US" dirty="0"/>
              <a:t>, </a:t>
            </a:r>
            <a:r>
              <a:rPr lang="ro-RO" dirty="0"/>
              <a:t>trebuie să calibrezi senzorul ca să înțeleagă ce înseamnă </a:t>
            </a:r>
            <a:r>
              <a:rPr lang="en-US" dirty="0"/>
              <a:t>“</a:t>
            </a:r>
            <a:r>
              <a:rPr lang="ro-RO" dirty="0"/>
              <a:t>nemișcat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2019 EV3Lessons.com, Last edit 12/30/2019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Problemele senzorului Gyro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30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37486"/>
            <a:ext cx="8245474" cy="4373563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ro-RO" sz="2800" dirty="0"/>
              <a:t>Senzorul de Gyro se auto-calibrează când este deschis robotul sau atunci când introducem cablu de la senzorul de Gyro în port.</a:t>
            </a:r>
            <a:r>
              <a:rPr lang="en-US" sz="2800" dirty="0"/>
              <a:t> </a:t>
            </a:r>
            <a:r>
              <a:rPr lang="ro-RO" sz="2800" dirty="0"/>
              <a:t>Dacă robotul se mișcă în timpul calibrării, Gyro ,,învață</a:t>
            </a:r>
            <a:r>
              <a:rPr lang="en-US" sz="2800" dirty="0"/>
              <a:t>”</a:t>
            </a:r>
            <a:r>
              <a:rPr lang="ro-RO" sz="2800" dirty="0"/>
              <a:t> o valoare greșită pentru ,,nemișcat</a:t>
            </a:r>
            <a:r>
              <a:rPr lang="en-US" sz="2800" dirty="0"/>
              <a:t>” – </a:t>
            </a:r>
            <a:r>
              <a:rPr lang="ro-RO" sz="2800" dirty="0"/>
              <a:t>iar </a:t>
            </a:r>
            <a:r>
              <a:rPr lang="en-US" sz="2800" dirty="0"/>
              <a:t>ace</a:t>
            </a:r>
            <a:r>
              <a:rPr lang="ro-RO" sz="2800" dirty="0"/>
              <a:t>a</a:t>
            </a:r>
            <a:r>
              <a:rPr lang="en-US" sz="2800" dirty="0" err="1"/>
              <a:t>sta</a:t>
            </a:r>
            <a:r>
              <a:rPr lang="en-US" sz="2800" dirty="0"/>
              <a:t> </a:t>
            </a:r>
            <a:r>
              <a:rPr lang="en-US" sz="2800" dirty="0" err="1"/>
              <a:t>cauzeaz</a:t>
            </a:r>
            <a:r>
              <a:rPr lang="ro-RO" sz="2800" dirty="0"/>
              <a:t>ă ,,</a:t>
            </a:r>
            <a:r>
              <a:rPr lang="en-US" sz="2800" dirty="0"/>
              <a:t>drift</a:t>
            </a:r>
            <a:r>
              <a:rPr lang="ro-RO" sz="2800" dirty="0"/>
              <a:t>-ul</a:t>
            </a:r>
            <a:r>
              <a:rPr lang="en-US" sz="2800" dirty="0"/>
              <a:t>”!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Din p</a:t>
            </a:r>
            <a:r>
              <a:rPr lang="ro-RO" sz="2800" dirty="0"/>
              <a:t>ăcate</a:t>
            </a:r>
            <a:r>
              <a:rPr lang="en-US" sz="2800" dirty="0"/>
              <a:t>, </a:t>
            </a:r>
            <a:r>
              <a:rPr lang="ro-RO" sz="2800" dirty="0"/>
              <a:t>nu există block de calibrare a Gyro. Sunt câteva moduri însă de a face senzorul să se recalibreze.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2019 EV3Lessons.com, Last edit 12/30/2019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Calibrarea senzorului Gyro pentru a </a:t>
            </a:r>
            <a:r>
              <a:rPr lang="ro-RO"/>
              <a:t>rezolva ,,drift-ul </a:t>
            </a:r>
            <a:r>
              <a:rPr lang="en-US" dirty="0"/>
              <a:t>‘’</a:t>
            </a:r>
          </a:p>
        </p:txBody>
      </p:sp>
    </p:spTree>
    <p:extLst>
      <p:ext uri="{BB962C8B-B14F-4D97-AF65-F5344CB8AC3E}">
        <p14:creationId xmlns:p14="http://schemas.microsoft.com/office/powerpoint/2010/main" val="272601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Reset</a:t>
            </a:r>
            <a:r>
              <a:rPr lang="ro-RO" dirty="0">
                <a:solidFill>
                  <a:srgbClr val="FF0000"/>
                </a:solidFill>
              </a:rPr>
              <a:t>are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ro-RO" dirty="0">
                <a:solidFill>
                  <a:schemeClr val="tx1"/>
                </a:solidFill>
              </a:rPr>
              <a:t>Valoarea curentă a unghiului senzorului Gyro este setat la </a:t>
            </a:r>
            <a:r>
              <a:rPr lang="en-US" dirty="0"/>
              <a:t>“0”. </a:t>
            </a:r>
            <a:r>
              <a:rPr lang="ro-RO" dirty="0"/>
              <a:t>Aceasta este ceea ce block-ul Gyro cu modul </a:t>
            </a:r>
            <a:r>
              <a:rPr lang="en-US" dirty="0"/>
              <a:t>“reset” </a:t>
            </a:r>
            <a:r>
              <a:rPr lang="ro-RO" dirty="0"/>
              <a:t>face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FF0000"/>
                </a:solidFill>
              </a:rPr>
              <a:t>Calibra</a:t>
            </a:r>
            <a:r>
              <a:rPr lang="ro-RO" dirty="0">
                <a:solidFill>
                  <a:srgbClr val="FF0000"/>
                </a:solidFill>
              </a:rPr>
              <a:t>re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ro-RO" dirty="0">
                <a:solidFill>
                  <a:schemeClr val="tx1"/>
                </a:solidFill>
              </a:rPr>
              <a:t>Gyro calibrează ceea ce consideră a fi ,,nemișcat</a:t>
            </a:r>
            <a:r>
              <a:rPr lang="en-US" dirty="0">
                <a:solidFill>
                  <a:schemeClr val="tx1"/>
                </a:solidFill>
              </a:rPr>
              <a:t>”</a:t>
            </a:r>
            <a:r>
              <a:rPr lang="en-US" dirty="0"/>
              <a:t>. </a:t>
            </a:r>
            <a:r>
              <a:rPr lang="en-US" dirty="0" err="1"/>
              <a:t>Aceast</a:t>
            </a:r>
            <a:r>
              <a:rPr lang="ro-RO" dirty="0"/>
              <a:t>a setează rata curentă a senzorului Gyro și unghiul la 0.</a:t>
            </a:r>
            <a:r>
              <a:rPr lang="en-US" dirty="0"/>
              <a:t> </a:t>
            </a:r>
            <a:r>
              <a:rPr lang="ro-RO" dirty="0"/>
              <a:t>Aceasta apare tipic atunci când gyro este conectat</a:t>
            </a:r>
            <a:r>
              <a:rPr lang="en-US" dirty="0"/>
              <a:t>. </a:t>
            </a:r>
          </a:p>
          <a:p>
            <a:r>
              <a:rPr lang="ro-RO" dirty="0"/>
              <a:t>Unele persoane se referă la calibrare ca </a:t>
            </a:r>
            <a:r>
              <a:rPr lang="en-US" dirty="0"/>
              <a:t>la </a:t>
            </a:r>
            <a:r>
              <a:rPr lang="ro-RO" dirty="0"/>
              <a:t>o ,,resetare dificilă</a:t>
            </a:r>
            <a:r>
              <a:rPr lang="en-US" dirty="0"/>
              <a:t>”.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numi</a:t>
            </a:r>
            <a:r>
              <a:rPr lang="en-US" dirty="0"/>
              <a:t> </a:t>
            </a:r>
            <a:r>
              <a:rPr lang="en-US" dirty="0" err="1"/>
              <a:t>asta</a:t>
            </a:r>
            <a:r>
              <a:rPr lang="en-US" dirty="0"/>
              <a:t> </a:t>
            </a:r>
            <a:r>
              <a:rPr lang="en-US" dirty="0" err="1"/>
              <a:t>calibrare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reduce </a:t>
            </a:r>
            <a:r>
              <a:rPr lang="en-US" dirty="0" err="1"/>
              <a:t>gradul</a:t>
            </a:r>
            <a:r>
              <a:rPr lang="en-US" dirty="0"/>
              <a:t> de </a:t>
            </a:r>
            <a:r>
              <a:rPr lang="en-US" dirty="0" err="1"/>
              <a:t>confuzie</a:t>
            </a:r>
            <a:r>
              <a:rPr lang="en-US" dirty="0"/>
              <a:t>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12/30/2019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Termeni pe care trebuie să-i cunoști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2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8CC891-3DDE-0D4C-A8A4-16B3C5A81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Am descoperit că există 2 generații diferite de senzori gyro,</a:t>
            </a:r>
            <a:r>
              <a:rPr lang="en-US" dirty="0"/>
              <a:t> </a:t>
            </a:r>
            <a:r>
              <a:rPr lang="ro-RO" dirty="0"/>
              <a:t>senzorii realizați înainte de 2013 și senzorii produși după.</a:t>
            </a:r>
            <a:r>
              <a:rPr lang="en-US" dirty="0"/>
              <a:t> </a:t>
            </a:r>
            <a:endParaRPr lang="ro-RO" dirty="0"/>
          </a:p>
          <a:p>
            <a:r>
              <a:rPr lang="ro-RO" dirty="0"/>
              <a:t>Am realizat teste extinse pe ambele tipuri de senzori cu ajutorul extins al comunității de </a:t>
            </a:r>
            <a:r>
              <a:rPr lang="en-US" dirty="0"/>
              <a:t>MINDSTORMS </a:t>
            </a:r>
            <a:r>
              <a:rPr lang="ro-RO" dirty="0"/>
              <a:t>și am descoperit că a existat o schimbare de hardware între</a:t>
            </a:r>
            <a:r>
              <a:rPr lang="en-US" dirty="0"/>
              <a:t> 2013 </a:t>
            </a:r>
            <a:r>
              <a:rPr lang="ro-RO" dirty="0"/>
              <a:t>și</a:t>
            </a:r>
            <a:r>
              <a:rPr lang="en-US" dirty="0"/>
              <a:t> 2014.</a:t>
            </a:r>
          </a:p>
          <a:p>
            <a:r>
              <a:rPr lang="ro-RO" dirty="0"/>
              <a:t>Ca rezultat</a:t>
            </a:r>
            <a:r>
              <a:rPr lang="en-US" dirty="0"/>
              <a:t>, </a:t>
            </a:r>
            <a:r>
              <a:rPr lang="ro-RO" dirty="0"/>
              <a:t>cele mai comune tehnici de calibrare a senzorului g</a:t>
            </a:r>
            <a:r>
              <a:rPr lang="en-US" dirty="0" err="1"/>
              <a:t>yro</a:t>
            </a:r>
            <a:r>
              <a:rPr lang="en-US" dirty="0"/>
              <a:t> </a:t>
            </a:r>
            <a:r>
              <a:rPr lang="ro-RO" dirty="0"/>
              <a:t>găsite </a:t>
            </a:r>
            <a:r>
              <a:rPr lang="ro-RO" dirty="0">
                <a:solidFill>
                  <a:srgbClr val="FF0000"/>
                </a:solidFill>
              </a:rPr>
              <a:t>nu funcționează </a:t>
            </a:r>
            <a:r>
              <a:rPr lang="ro-RO" dirty="0"/>
              <a:t>pe toți senzorii gyro. Fii atent la utilizarea oricărui cod găsit online pentru că se poate ca acesta să nu funcționeze cu senzorii mai noi de gyro.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2AF2C-D1AF-664B-8923-180E57D1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12/30/2019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624F6C3-C67A-CF4D-B64C-C609DF42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Diferite</a:t>
            </a:r>
            <a:r>
              <a:rPr lang="en-US" dirty="0"/>
              <a:t> genera</a:t>
            </a:r>
            <a:r>
              <a:rPr lang="ro-RO" dirty="0"/>
              <a:t>ții de senzori Gyro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6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Moduri de încredere de calibrare a Gyro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277947"/>
            <a:ext cx="3931920" cy="833250"/>
          </a:xfrm>
        </p:spPr>
        <p:txBody>
          <a:bodyPr/>
          <a:lstStyle/>
          <a:p>
            <a:r>
              <a:rPr lang="ro-RO" dirty="0"/>
              <a:t>Soluția hardware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378622"/>
            <a:ext cx="3931920" cy="2880852"/>
          </a:xfrm>
        </p:spPr>
        <p:txBody>
          <a:bodyPr>
            <a:normAutofit fontScale="92500" lnSpcReduction="10000"/>
          </a:bodyPr>
          <a:lstStyle/>
          <a:p>
            <a:r>
              <a:rPr lang="ro-RO" dirty="0"/>
              <a:t>Deconectează și reconectează senzorul Gyro în timp ce te asiguri că robotul rămâne nemișcat.</a:t>
            </a:r>
            <a:endParaRPr lang="en-US" dirty="0"/>
          </a:p>
          <a:p>
            <a:r>
              <a:rPr lang="ro-RO" dirty="0">
                <a:solidFill>
                  <a:srgbClr val="FF0000"/>
                </a:solidFill>
              </a:rPr>
              <a:t>Dar, aceste tehnici cer acces la porturile EV3 și ești predispus eșecului din moment ce poți mișca robotul la conectarea și deconectarea firelor.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277947"/>
            <a:ext cx="3931920" cy="833250"/>
          </a:xfrm>
        </p:spPr>
        <p:txBody>
          <a:bodyPr/>
          <a:lstStyle/>
          <a:p>
            <a:r>
              <a:rPr lang="ro-RO" dirty="0">
                <a:solidFill>
                  <a:schemeClr val="accent1"/>
                </a:solidFill>
              </a:rPr>
              <a:t>Soluția software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133608"/>
            <a:ext cx="3931920" cy="4183380"/>
          </a:xfrm>
        </p:spPr>
        <p:txBody>
          <a:bodyPr>
            <a:normAutofit fontScale="92500"/>
          </a:bodyPr>
          <a:lstStyle/>
          <a:p>
            <a:r>
              <a:rPr lang="ro-RO" dirty="0"/>
              <a:t>Dacă citești portul la care este conectat senzorul Gyro, ca un senzor infraroșu și apoi îl recitesc ca un senzor de Gyro se pare că aceasta forțează o recalibrare a senzorului</a:t>
            </a:r>
            <a:r>
              <a:rPr lang="en-US" dirty="0"/>
              <a:t>. </a:t>
            </a:r>
          </a:p>
          <a:p>
            <a:r>
              <a:rPr lang="ro-RO" dirty="0"/>
              <a:t>Această soluție funcționează în mod eficient pentru fiecare generație de senzori.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12/30/2019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7E2C85-2847-7F41-8D32-85EB2B95E6A0}"/>
              </a:ext>
            </a:extLst>
          </p:cNvPr>
          <p:cNvSpPr txBox="1"/>
          <p:nvPr/>
        </p:nvSpPr>
        <p:spPr>
          <a:xfrm>
            <a:off x="5197642" y="5553777"/>
            <a:ext cx="351377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EV3Lessons.com provides Gyro Drift Test code for EV3-G.</a:t>
            </a:r>
          </a:p>
        </p:txBody>
      </p:sp>
    </p:spTree>
    <p:extLst>
      <p:ext uri="{BB962C8B-B14F-4D97-AF65-F5344CB8AC3E}">
        <p14:creationId xmlns:p14="http://schemas.microsoft.com/office/powerpoint/2010/main" val="513848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ro-RO" u="sng" dirty="0">
                <a:solidFill>
                  <a:srgbClr val="FF0000"/>
                </a:solidFill>
              </a:rPr>
              <a:t>Ține robotul nemișcat</a:t>
            </a:r>
            <a:r>
              <a:rPr lang="ro-RO" dirty="0">
                <a:solidFill>
                  <a:schemeClr val="tx1"/>
                </a:solidFill>
              </a:rPr>
              <a:t> când calibrezi senzorul Gyro.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ro-RO" u="sng" dirty="0">
                <a:solidFill>
                  <a:srgbClr val="FF0000"/>
                </a:solidFill>
              </a:rPr>
              <a:t>Nu trebuie să faci asta de fiecare dată </a:t>
            </a:r>
            <a:r>
              <a:rPr lang="ro-RO" dirty="0"/>
              <a:t>când</a:t>
            </a:r>
            <a:r>
              <a:rPr lang="en-US" dirty="0"/>
              <a:t> </a:t>
            </a:r>
            <a:r>
              <a:rPr lang="ro-RO" dirty="0"/>
              <a:t>ai nevoie să citești senzorul Gyro.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ro-RO" dirty="0"/>
              <a:t>Ar trebui </a:t>
            </a:r>
            <a:r>
              <a:rPr lang="ro-RO" dirty="0">
                <a:solidFill>
                  <a:srgbClr val="FF0000"/>
                </a:solidFill>
              </a:rPr>
              <a:t>să calibrezi senzorul de Gyro într-un program separat </a:t>
            </a:r>
            <a:r>
              <a:rPr lang="ro-RO" dirty="0"/>
              <a:t>și să-l rulezi o singură dată înainte de a rula codul tău.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2019 EV3Lessons.com, Last edit 12/30/2019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Considerații importante pentru succes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19524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CC572205-1ED8-1642-A2A3-8041B0707F52}" vid="{A169B8F7-398B-1744-9BD5-555FA23565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5083</TotalTime>
  <Words>1279</Words>
  <Application>Microsoft Office PowerPoint</Application>
  <PresentationFormat>On-screen Show (4:3)</PresentationFormat>
  <Paragraphs>98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Helvetica Neue</vt:lpstr>
      <vt:lpstr>Wingdings</vt:lpstr>
      <vt:lpstr>advanced</vt:lpstr>
      <vt:lpstr>Introducere – senzorul Gyro și Drift-ul</vt:lpstr>
      <vt:lpstr>Obiectivele lecției</vt:lpstr>
      <vt:lpstr>Ce este un senzor Gyro?</vt:lpstr>
      <vt:lpstr>Problemele senzorului Gyro</vt:lpstr>
      <vt:lpstr>Calibrarea senzorului Gyro pentru a rezolva ,,drift-ul ‘’</vt:lpstr>
      <vt:lpstr>Termeni pe care trebuie să-i cunoști</vt:lpstr>
      <vt:lpstr>Diferite generații de senzori Gyro</vt:lpstr>
      <vt:lpstr>Moduri de încredere de calibrare a Gyro</vt:lpstr>
      <vt:lpstr>Considerații importante pentru succes</vt:lpstr>
      <vt:lpstr>COMPONENTE CHEIE ALE CODULUI</vt:lpstr>
      <vt:lpstr>Codul de calibrare a Senzorului Gyro</vt:lpstr>
      <vt:lpstr>Modurile Rata și Unghiul</vt:lpstr>
      <vt:lpstr>Ghid de discuții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Gyro Sensor and Dealing with Drift</dc:title>
  <dc:creator>Sanjay Seshan</dc:creator>
  <cp:lastModifiedBy>marinela buruiana</cp:lastModifiedBy>
  <cp:revision>194</cp:revision>
  <cp:lastPrinted>2017-08-12T12:33:52Z</cp:lastPrinted>
  <dcterms:created xsi:type="dcterms:W3CDTF">2014-10-28T21:59:38Z</dcterms:created>
  <dcterms:modified xsi:type="dcterms:W3CDTF">2023-09-18T12:36:34Z</dcterms:modified>
</cp:coreProperties>
</file>