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1"/>
  </p:notesMasterIdLst>
  <p:handoutMasterIdLst>
    <p:handoutMasterId r:id="rId12"/>
  </p:handoutMasterIdLst>
  <p:sldIdLst>
    <p:sldId id="258" r:id="rId2"/>
    <p:sldId id="283" r:id="rId3"/>
    <p:sldId id="275" r:id="rId4"/>
    <p:sldId id="287" r:id="rId5"/>
    <p:sldId id="278" r:id="rId6"/>
    <p:sldId id="286" r:id="rId7"/>
    <p:sldId id="285" r:id="rId8"/>
    <p:sldId id="284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94600"/>
  </p:normalViewPr>
  <p:slideViewPr>
    <p:cSldViewPr snapToGrid="0" snapToObjects="1">
      <p:cViewPr varScale="1">
        <p:scale>
          <a:sx n="80" d="100"/>
          <a:sy n="80" d="100"/>
        </p:scale>
        <p:origin x="14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0C8B-F33A-FD40-B37E-7B24447C69D2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2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07F2-3858-2A4A-B520-673BCC6C9517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308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82FC-F0DB-5741-91C3-1F9D4EDD190D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43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D41E-BD62-6741-8C73-493554640DA0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EBA5-14EF-BC4B-9CA5-C11342AF0626}" type="datetime1">
              <a:rPr lang="en-US" smtClean="0"/>
              <a:t>9/18/2023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316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2BFC-4F24-C645-BCD4-5094C3530B8D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C3C7-16B6-B347-8DAD-76E91A8AEB17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7465-DB5D-A547-8589-5145302E23D5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87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73363EDB-7797-3846-829B-70F2FADD957A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944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4531-4F14-6A4A-895D-A58525EB8B95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84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A0D9CDA-6735-8A4A-A532-BBE3CC6DD23A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2019 EV3Lessons.com, Last edit 1/28/2019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Mișcarea înainte cu </a:t>
            </a:r>
            <a:r>
              <a:rPr lang="en-US" dirty="0"/>
              <a:t>Gyro</a:t>
            </a: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Învățăm ce reprezintă controlul proporțional  și cum îl folosim</a:t>
            </a:r>
            <a:endParaRPr lang="en-US" dirty="0"/>
          </a:p>
          <a:p>
            <a:r>
              <a:rPr lang="ro-RO" dirty="0"/>
              <a:t>Învățăm cum să aplicăm controlul proporțional pentru a face robotul să meargă drept înainte</a:t>
            </a:r>
            <a:endParaRPr lang="en-US" dirty="0"/>
          </a:p>
          <a:p>
            <a:r>
              <a:rPr lang="ro-RO" dirty="0"/>
              <a:t>Învățăm să aplicăm controlul proporțional senzorului Gyro la mișcarea la un anumit unghi.</a:t>
            </a:r>
            <a:endParaRPr lang="en-US" dirty="0"/>
          </a:p>
          <a:p>
            <a:endParaRPr lang="en-US" dirty="0"/>
          </a:p>
          <a:p>
            <a:r>
              <a:rPr lang="ro-RO" b="1" i="1" dirty="0"/>
              <a:t>Cerințe</a:t>
            </a:r>
            <a:r>
              <a:rPr lang="en-US" b="1" i="1" dirty="0"/>
              <a:t>: </a:t>
            </a:r>
            <a:r>
              <a:rPr lang="ro-RO" dirty="0"/>
              <a:t>block-uri matematice, fire de date, control proporțional, lecțiile Gyro Sensor.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423419" cy="4307294"/>
          </a:xfrm>
        </p:spPr>
        <p:txBody>
          <a:bodyPr>
            <a:normAutofit/>
          </a:bodyPr>
          <a:lstStyle/>
          <a:p>
            <a:r>
              <a:rPr lang="ro-RO" dirty="0"/>
              <a:t>Trebuie să parcurgi lecția </a:t>
            </a:r>
            <a:r>
              <a:rPr lang="en-US" dirty="0"/>
              <a:t>Proportional Control Lesson </a:t>
            </a:r>
            <a:r>
              <a:rPr lang="ro-RO" dirty="0"/>
              <a:t>și lecția Proporti</a:t>
            </a:r>
            <a:r>
              <a:rPr lang="en-US" dirty="0" err="1"/>
              <a:t>onal</a:t>
            </a:r>
            <a:r>
              <a:rPr lang="en-US" dirty="0"/>
              <a:t> Line Follower </a:t>
            </a:r>
            <a:r>
              <a:rPr lang="ro-RO" dirty="0"/>
              <a:t>înainte de a urmări această lecție</a:t>
            </a:r>
            <a:endParaRPr lang="en-US" dirty="0"/>
          </a:p>
          <a:p>
            <a:r>
              <a:rPr lang="ro-RO" dirty="0"/>
              <a:t>Trebuie de asemenea să parcurgi și cele 3 lecții despre senzorul </a:t>
            </a:r>
            <a:r>
              <a:rPr lang="en-US" dirty="0"/>
              <a:t>Gyro</a:t>
            </a:r>
            <a:r>
              <a:rPr lang="ro-RO" dirty="0"/>
              <a:t> </a:t>
            </a:r>
            <a:r>
              <a:rPr lang="en-US" dirty="0"/>
              <a:t>(Introduction to Gyro Sensor, Gyro Turns and Gyro Revisited)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Sfaturi pentru succes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BCAE8-E5F2-C349-9303-A74EF515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18870"/>
            <a:ext cx="4374475" cy="430729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Imagi</a:t>
            </a:r>
            <a:r>
              <a:rPr lang="ro-RO" dirty="0"/>
              <a:t>nează-ți că vrei ca roborul să meargă în linie dreaptă </a:t>
            </a:r>
            <a:r>
              <a:rPr lang="en-US" dirty="0"/>
              <a:t>200 cm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Pe măsură ce robotul parcurge distanța, acesta este lovit de ceva.</a:t>
            </a:r>
            <a:endParaRPr lang="en-US" dirty="0"/>
          </a:p>
          <a:p>
            <a:r>
              <a:rPr lang="ro-RO" dirty="0"/>
              <a:t>Un program de mers în linie dreaptă pe senzorul Gyro ajută robotul să se corecteze înapoi la linia dreaptă</a:t>
            </a:r>
            <a:r>
              <a:rPr lang="en-US" dirty="0"/>
              <a:t>, </a:t>
            </a:r>
            <a:r>
              <a:rPr lang="ro-RO" dirty="0"/>
              <a:t>dar acesta rămâne decalat cu distanța cu care a fost împins.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96F4E-CA91-5545-960E-25252EB6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21D82-A388-6E48-8B08-58D9349E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Ce este mișcarea în linie dreaptă înainte cu senzorul Gyro</a:t>
            </a:r>
            <a:r>
              <a:rPr lang="en-US" dirty="0"/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53BD4-D7F0-6149-9DFD-A905821922E0}"/>
              </a:ext>
            </a:extLst>
          </p:cNvPr>
          <p:cNvGrpSpPr/>
          <p:nvPr/>
        </p:nvGrpSpPr>
        <p:grpSpPr>
          <a:xfrm rot="20926503">
            <a:off x="5515738" y="3387122"/>
            <a:ext cx="914400" cy="578070"/>
            <a:chOff x="5286703" y="3348858"/>
            <a:chExt cx="914400" cy="5780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F854238-F8EE-9544-B373-CA415F7F2D65}"/>
                </a:ext>
              </a:extLst>
            </p:cNvPr>
            <p:cNvSpPr/>
            <p:nvPr/>
          </p:nvSpPr>
          <p:spPr>
            <a:xfrm>
              <a:off x="5286703" y="3429000"/>
              <a:ext cx="914400" cy="41778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045CFA-7C08-9A40-901A-10ACA1B45ECE}"/>
                </a:ext>
              </a:extLst>
            </p:cNvPr>
            <p:cNvSpPr/>
            <p:nvPr/>
          </p:nvSpPr>
          <p:spPr>
            <a:xfrm>
              <a:off x="5449614" y="3846786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54C14C-D68F-874A-A36E-DCE331763FE9}"/>
                </a:ext>
              </a:extLst>
            </p:cNvPr>
            <p:cNvSpPr/>
            <p:nvPr/>
          </p:nvSpPr>
          <p:spPr>
            <a:xfrm>
              <a:off x="5449614" y="3348858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16B457-5D62-5F41-BD8F-5D3D9AB64D73}"/>
                </a:ext>
              </a:extLst>
            </p:cNvPr>
            <p:cNvSpPr/>
            <p:nvPr/>
          </p:nvSpPr>
          <p:spPr>
            <a:xfrm>
              <a:off x="5872654" y="3361995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6D80AE8-C52A-7B49-9859-3B731F4893FB}"/>
                </a:ext>
              </a:extLst>
            </p:cNvPr>
            <p:cNvSpPr/>
            <p:nvPr/>
          </p:nvSpPr>
          <p:spPr>
            <a:xfrm>
              <a:off x="5872654" y="3853355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297462-1F1E-FE47-82A5-78F2D953676B}"/>
              </a:ext>
            </a:extLst>
          </p:cNvPr>
          <p:cNvCxnSpPr>
            <a:cxnSpLocks/>
          </p:cNvCxnSpPr>
          <p:nvPr/>
        </p:nvCxnSpPr>
        <p:spPr>
          <a:xfrm flipV="1">
            <a:off x="6462056" y="3522104"/>
            <a:ext cx="2035723" cy="38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403BEA3C-D4F0-A744-AC22-6DD8F6D6F752}"/>
              </a:ext>
            </a:extLst>
          </p:cNvPr>
          <p:cNvSpPr/>
          <p:nvPr/>
        </p:nvSpPr>
        <p:spPr>
          <a:xfrm>
            <a:off x="6159719" y="3944769"/>
            <a:ext cx="350743" cy="356314"/>
          </a:xfrm>
          <a:prstGeom prst="snip2Same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4B89C-C337-C849-B698-5FB6037534E8}"/>
              </a:ext>
            </a:extLst>
          </p:cNvPr>
          <p:cNvCxnSpPr>
            <a:cxnSpLocks/>
          </p:cNvCxnSpPr>
          <p:nvPr/>
        </p:nvCxnSpPr>
        <p:spPr>
          <a:xfrm>
            <a:off x="4658638" y="3859746"/>
            <a:ext cx="7607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5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merge asta?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04812"/>
              </p:ext>
            </p:extLst>
          </p:nvPr>
        </p:nvGraphicFramePr>
        <p:xfrm>
          <a:off x="371475" y="3219945"/>
          <a:ext cx="8420097" cy="329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3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Applica</a:t>
                      </a:r>
                      <a:r>
                        <a:rPr lang="ro-RO" b="1" dirty="0"/>
                        <a:t>ție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</a:t>
                      </a:r>
                      <a:r>
                        <a:rPr lang="ro-RO" b="1" dirty="0"/>
                        <a:t>iective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</a:t>
                      </a:r>
                      <a:r>
                        <a:rPr lang="ro-RO" b="1" dirty="0"/>
                        <a:t>oare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Cor</a:t>
                      </a:r>
                      <a:r>
                        <a:rPr lang="ro-RO" b="1" dirty="0"/>
                        <a:t>ecție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Gyro 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Menține robotul la un anumit unghi 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Cât de departe este față de unghiul 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Întoarce mai strâns în funcție de cât de departe de unghi este.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Line Follower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tă pe marginea liniei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Cât de departe sunt citirile senzorului de lumină față de valorile considerate target.(cele de la marginea liniei)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baseline="0" dirty="0">
                          <a:solidFill>
                            <a:schemeClr val="tx1"/>
                          </a:solidFill>
                        </a:rPr>
                        <a:t>citirea curentă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ro-RO" baseline="0" dirty="0">
                          <a:solidFill>
                            <a:schemeClr val="tx1"/>
                          </a:solidFill>
                        </a:rPr>
                        <a:t>valoare target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Întoarce mai strâns în funcție de distanța față de marginea liniei.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28FB1A-7BC3-4643-A85C-C9D3447168A2}"/>
              </a:ext>
            </a:extLst>
          </p:cNvPr>
          <p:cNvSpPr/>
          <p:nvPr/>
        </p:nvSpPr>
        <p:spPr>
          <a:xfrm>
            <a:off x="562838" y="1542613"/>
            <a:ext cx="79493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Un cod P</a:t>
            </a:r>
            <a:r>
              <a:rPr lang="en-US" sz="2000" dirty="0" err="1"/>
              <a:t>roportional</a:t>
            </a:r>
            <a:r>
              <a:rPr lang="en-US" sz="2000" dirty="0"/>
              <a:t> line follower </a:t>
            </a:r>
            <a:r>
              <a:rPr lang="ro-RO" sz="2000" dirty="0"/>
              <a:t>și un cod de mers în linie dreaptă cu </a:t>
            </a:r>
            <a:r>
              <a:rPr lang="en-US" sz="2000" dirty="0"/>
              <a:t>gyro </a:t>
            </a:r>
            <a:r>
              <a:rPr lang="ro-RO" sz="2000" dirty="0"/>
              <a:t>au aceleași proprietăți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Pentru a scrie un program de mers în linie dreaptă cu gyro, trebuie mai întâi să te gândești care este eroarea și cum poți s-o corectezi.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A8CFB4-26F6-7342-80AF-B7FEA3A38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5" y="1687399"/>
            <a:ext cx="8574087" cy="4307294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Recalibrează senzorul </a:t>
            </a:r>
            <a:r>
              <a:rPr lang="en-US" dirty="0"/>
              <a:t>gyro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ro-RO" dirty="0"/>
              <a:t>dacă nu ai facut-o altundeva în cod</a:t>
            </a:r>
            <a:r>
              <a:rPr lang="en-US" dirty="0"/>
              <a:t>) </a:t>
            </a:r>
            <a:r>
              <a:rPr lang="ro-RO" dirty="0"/>
              <a:t>sau resetează senzorul tău gyro</a:t>
            </a:r>
            <a:r>
              <a:rPr lang="en-US" dirty="0"/>
              <a:t> (</a:t>
            </a:r>
            <a:r>
              <a:rPr lang="ro-RO" dirty="0"/>
              <a:t>block-ul galben g</a:t>
            </a:r>
            <a:r>
              <a:rPr lang="en-US" dirty="0" err="1"/>
              <a:t>yro</a:t>
            </a:r>
            <a:r>
              <a:rPr lang="en-US" dirty="0"/>
              <a:t> </a:t>
            </a:r>
            <a:r>
              <a:rPr lang="ro-RO" dirty="0"/>
              <a:t>setat pe modul </a:t>
            </a:r>
            <a:r>
              <a:rPr lang="en-US" dirty="0"/>
              <a:t>reset) </a:t>
            </a:r>
            <a:r>
              <a:rPr lang="ro-RO" dirty="0"/>
              <a:t>în așa fel încât valoarea să înceapă de la </a:t>
            </a:r>
            <a:r>
              <a:rPr lang="en-US" dirty="0"/>
              <a:t>“0” </a:t>
            </a:r>
            <a:r>
              <a:rPr lang="ro-RO" dirty="0"/>
              <a:t>și să nu existe drift</a:t>
            </a:r>
            <a:endParaRPr lang="en-US" dirty="0"/>
          </a:p>
          <a:p>
            <a:r>
              <a:rPr lang="ro-RO" dirty="0"/>
              <a:t>Într-un</a:t>
            </a:r>
            <a:r>
              <a:rPr lang="en-US" dirty="0"/>
              <a:t> loop, c</a:t>
            </a:r>
            <a:r>
              <a:rPr lang="ro-RO" dirty="0"/>
              <a:t>alculează eroarea și aplică </a:t>
            </a:r>
            <a:r>
              <a:rPr lang="en-US" dirty="0" err="1"/>
              <a:t>cor</a:t>
            </a:r>
            <a:r>
              <a:rPr lang="ro-RO" dirty="0"/>
              <a:t>ecția</a:t>
            </a:r>
            <a:endParaRPr lang="en-US" dirty="0"/>
          </a:p>
          <a:p>
            <a:pPr lvl="1"/>
            <a:r>
              <a:rPr lang="en-US" dirty="0"/>
              <a:t>Part</a:t>
            </a:r>
            <a:r>
              <a:rPr lang="ro-RO" dirty="0"/>
              <a:t>ea</a:t>
            </a:r>
            <a:r>
              <a:rPr lang="en-US" dirty="0"/>
              <a:t> 1: C</a:t>
            </a:r>
            <a:r>
              <a:rPr lang="ro-RO" dirty="0"/>
              <a:t>alculează eroarea</a:t>
            </a:r>
            <a:r>
              <a:rPr lang="en-US" dirty="0"/>
              <a:t> (</a:t>
            </a:r>
            <a:r>
              <a:rPr lang="ro-RO" dirty="0"/>
              <a:t>cât de departe față de unghiul target</a:t>
            </a:r>
            <a:r>
              <a:rPr lang="en-US" dirty="0"/>
              <a:t>)</a:t>
            </a:r>
          </a:p>
          <a:p>
            <a:pPr lvl="2"/>
            <a:r>
              <a:rPr lang="ro-RO" dirty="0"/>
              <a:t>Pentru a merge înainte</a:t>
            </a:r>
            <a:r>
              <a:rPr lang="en-US" dirty="0">
                <a:sym typeface="Wingdings" pitchFamily="2" charset="2"/>
              </a:rPr>
              <a:t> Target gyro angle=0 </a:t>
            </a:r>
          </a:p>
          <a:p>
            <a:pPr lvl="2"/>
            <a:r>
              <a:rPr lang="en-US" dirty="0" err="1">
                <a:sym typeface="Wingdings" pitchFamily="2" charset="2"/>
              </a:rPr>
              <a:t>Distan</a:t>
            </a:r>
            <a:r>
              <a:rPr lang="ro-RO" dirty="0">
                <a:sym typeface="Wingdings" pitchFamily="2" charset="2"/>
              </a:rPr>
              <a:t>ța față de unghiul target este de fapt citirea curentă a senzorului gyro.</a:t>
            </a:r>
            <a:endParaRPr lang="en-US" dirty="0"/>
          </a:p>
          <a:p>
            <a:pPr lvl="1"/>
            <a:r>
              <a:rPr lang="en-US" dirty="0"/>
              <a:t>Part</a:t>
            </a:r>
            <a:r>
              <a:rPr lang="ro-RO" dirty="0"/>
              <a:t>ea</a:t>
            </a:r>
            <a:r>
              <a:rPr lang="en-US" dirty="0"/>
              <a:t> 2: </a:t>
            </a:r>
            <a:r>
              <a:rPr lang="ro-RO" dirty="0"/>
              <a:t>calculează corecția care este proporțională cu eroarea </a:t>
            </a:r>
            <a:endParaRPr lang="en-US" dirty="0"/>
          </a:p>
          <a:p>
            <a:pPr lvl="2"/>
            <a:r>
              <a:rPr lang="en-US" dirty="0" err="1"/>
              <a:t>Multipl</a:t>
            </a:r>
            <a:r>
              <a:rPr lang="ro-RO" dirty="0"/>
              <a:t>icați eroarea din partea 1</a:t>
            </a:r>
            <a:r>
              <a:rPr lang="en-US" dirty="0"/>
              <a:t> </a:t>
            </a:r>
            <a:r>
              <a:rPr lang="ro-RO" dirty="0"/>
              <a:t>cu o constantă</a:t>
            </a:r>
            <a:r>
              <a:rPr lang="en-US" dirty="0"/>
              <a:t> (</a:t>
            </a:r>
            <a:r>
              <a:rPr lang="ro-RO" dirty="0"/>
              <a:t>aceasta trebuie să experimentezi și să descoperi pentru robotul tău)</a:t>
            </a:r>
            <a:endParaRPr lang="en-US" dirty="0"/>
          </a:p>
          <a:p>
            <a:pPr lvl="1"/>
            <a:r>
              <a:rPr lang="ro-RO" dirty="0"/>
              <a:t>Legați valoarea de la Partea 2 într-un block</a:t>
            </a:r>
            <a:r>
              <a:rPr lang="en-US" dirty="0"/>
              <a:t> Move Steering</a:t>
            </a:r>
          </a:p>
          <a:p>
            <a:r>
              <a:rPr lang="ro-RO" dirty="0"/>
              <a:t>Ieșirea din LOOP – condiție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B4AD6-FFB2-4E45-A960-DDF01ADF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51DB9D-FDB1-B241-800C-C8B0163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r>
              <a:rPr lang="ro-RO"/>
              <a:t>-ul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1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Soluția</a:t>
            </a:r>
            <a:r>
              <a:rPr lang="en-US" dirty="0"/>
              <a:t>: </a:t>
            </a:r>
            <a:r>
              <a:rPr lang="ro-RO" dirty="0"/>
              <a:t>Mișcarea în linie dreaptă cu </a:t>
            </a:r>
            <a:r>
              <a:rPr lang="en-US" dirty="0"/>
              <a:t>Gyro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8797"/>
            <a:ext cx="9012443" cy="40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0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516356"/>
            <a:ext cx="8702564" cy="3992563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Compar</a:t>
            </a:r>
            <a:r>
              <a:rPr lang="ro-RO" dirty="0">
                <a:solidFill>
                  <a:srgbClr val="FF0000"/>
                </a:solidFill>
              </a:rPr>
              <a:t>ați codul ,,</a:t>
            </a:r>
            <a:r>
              <a:rPr lang="en-US" dirty="0">
                <a:solidFill>
                  <a:srgbClr val="FF0000"/>
                </a:solidFill>
              </a:rPr>
              <a:t>proportional line follower’’</a:t>
            </a:r>
            <a:r>
              <a:rPr lang="ro-RO" dirty="0">
                <a:solidFill>
                  <a:srgbClr val="FF0000"/>
                </a:solidFill>
              </a:rPr>
              <a:t> cu codul ,,</a:t>
            </a:r>
            <a:r>
              <a:rPr lang="en-US" dirty="0">
                <a:solidFill>
                  <a:srgbClr val="FF0000"/>
                </a:solidFill>
              </a:rPr>
              <a:t>proportional move straight’’.  </a:t>
            </a:r>
            <a:r>
              <a:rPr lang="ro-RO" dirty="0">
                <a:solidFill>
                  <a:srgbClr val="FF0000"/>
                </a:solidFill>
              </a:rPr>
              <a:t>Ce similarități și diferențe observați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ro-RO" dirty="0">
                <a:solidFill>
                  <a:srgbClr val="FF0000"/>
                </a:solidFill>
              </a:rPr>
              <a:t>ăspuns</a:t>
            </a:r>
            <a:r>
              <a:rPr lang="en-US" dirty="0"/>
              <a:t>. </a:t>
            </a:r>
            <a:r>
              <a:rPr lang="ro-RO" dirty="0"/>
              <a:t>Codul este aproape la fel.</a:t>
            </a:r>
            <a:r>
              <a:rPr lang="en-US" dirty="0"/>
              <a:t> </a:t>
            </a:r>
            <a:r>
              <a:rPr lang="ro-RO" dirty="0"/>
              <a:t>Singura diferență este cum se calculează eroarea. Eroarea este calculată utilizând senzorul Gyro. Corecția este identică.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>
                <a:solidFill>
                  <a:srgbClr val="FF0000"/>
                </a:solidFill>
              </a:rPr>
              <a:t>Cum procedăm dacă dorim ca robotul să parcurgă distanța la un anumit unghi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ro-RO" dirty="0">
                <a:solidFill>
                  <a:srgbClr val="FF0000"/>
                </a:solidFill>
              </a:rPr>
              <a:t>nu neapărat drept</a:t>
            </a:r>
            <a:r>
              <a:rPr lang="en-US" dirty="0">
                <a:solidFill>
                  <a:srgbClr val="FF0000"/>
                </a:solidFill>
              </a:rPr>
              <a:t>)? </a:t>
            </a:r>
            <a:r>
              <a:rPr lang="ro-RO" dirty="0">
                <a:solidFill>
                  <a:srgbClr val="FF0000"/>
                </a:solidFill>
              </a:rPr>
              <a:t>Cum va arăta codul diferit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ro-RO" dirty="0"/>
              <a:t>Răspuns</a:t>
            </a:r>
            <a:r>
              <a:rPr lang="en-US" dirty="0"/>
              <a:t>. </a:t>
            </a:r>
            <a:r>
              <a:rPr lang="ro-RO" dirty="0"/>
              <a:t>Î</a:t>
            </a:r>
            <a:r>
              <a:rPr lang="en-US" dirty="0"/>
              <a:t>n Part</a:t>
            </a:r>
            <a:r>
              <a:rPr lang="ro-RO" dirty="0"/>
              <a:t>ea</a:t>
            </a:r>
            <a:r>
              <a:rPr lang="en-US" dirty="0"/>
              <a:t> 1 </a:t>
            </a:r>
            <a:r>
              <a:rPr lang="ro-RO" dirty="0"/>
              <a:t>codul soluție, nu există block de diferență din moment ce scădem </a:t>
            </a:r>
            <a:r>
              <a:rPr lang="en-US" dirty="0"/>
              <a:t>“0” </a:t>
            </a:r>
            <a:r>
              <a:rPr lang="ro-RO" dirty="0"/>
              <a:t>pentru că ținta noastră  se mișcă drept. Trebuie să scazi unghiul curent din unghiul pe care l-ai stabilit ca target dacă vrei ca robotul să se miște la un anumit unghi.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EV3Lessons.com, Last edit 1/28/2019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Ghid de discuții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5DF3B8-518E-FE47-9626-48CA6ED159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2" b="4881"/>
          <a:stretch/>
        </p:blipFill>
        <p:spPr>
          <a:xfrm>
            <a:off x="5297214" y="5181599"/>
            <a:ext cx="3444108" cy="1093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86150B-43E2-9E49-B844-E36B3B641029}"/>
              </a:ext>
            </a:extLst>
          </p:cNvPr>
          <p:cNvSpPr txBox="1"/>
          <p:nvPr/>
        </p:nvSpPr>
        <p:spPr>
          <a:xfrm>
            <a:off x="5864775" y="6232895"/>
            <a:ext cx="207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 angle= -5 degrees</a:t>
            </a:r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5133</TotalTime>
  <Words>761</Words>
  <Application>Microsoft Office PowerPoint</Application>
  <PresentationFormat>On-screen Show (4:3)</PresentationFormat>
  <Paragraphs>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</vt:lpstr>
      <vt:lpstr>Wingdings</vt:lpstr>
      <vt:lpstr>advanced</vt:lpstr>
      <vt:lpstr>Mișcarea înainte cu Gyro</vt:lpstr>
      <vt:lpstr>Obiectivele lecției</vt:lpstr>
      <vt:lpstr>Sfaturi pentru succes</vt:lpstr>
      <vt:lpstr>Ce este mișcarea în linie dreaptă înainte cu senzorul Gyro?</vt:lpstr>
      <vt:lpstr>Cum merge asta?</vt:lpstr>
      <vt:lpstr>Pseudocode-ul</vt:lpstr>
      <vt:lpstr>Soluția: Mișcarea în linie dreaptă cu Gyro</vt:lpstr>
      <vt:lpstr>Ghid de discuții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Adnim</cp:lastModifiedBy>
  <cp:revision>67</cp:revision>
  <dcterms:created xsi:type="dcterms:W3CDTF">2014-10-28T21:59:38Z</dcterms:created>
  <dcterms:modified xsi:type="dcterms:W3CDTF">2023-09-18T21:23:42Z</dcterms:modified>
</cp:coreProperties>
</file>