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7"/>
  </p:notesMasterIdLst>
  <p:handoutMasterIdLst>
    <p:handoutMasterId r:id="rId18"/>
  </p:handoutMasterIdLst>
  <p:sldIdLst>
    <p:sldId id="258" r:id="rId2"/>
    <p:sldId id="289" r:id="rId3"/>
    <p:sldId id="280" r:id="rId4"/>
    <p:sldId id="296" r:id="rId5"/>
    <p:sldId id="293" r:id="rId6"/>
    <p:sldId id="286" r:id="rId7"/>
    <p:sldId id="281" r:id="rId8"/>
    <p:sldId id="297" r:id="rId9"/>
    <p:sldId id="291" r:id="rId10"/>
    <p:sldId id="292" r:id="rId11"/>
    <p:sldId id="283" r:id="rId12"/>
    <p:sldId id="284" r:id="rId13"/>
    <p:sldId id="285" r:id="rId14"/>
    <p:sldId id="290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6" autoAdjust="0"/>
    <p:restoredTop sz="95718" autoAdjust="0"/>
  </p:normalViewPr>
  <p:slideViewPr>
    <p:cSldViewPr snapToGrid="0" snapToObjects="1">
      <p:cViewPr varScale="1">
        <p:scale>
          <a:sx n="80" d="100"/>
          <a:sy n="80" d="100"/>
        </p:scale>
        <p:origin x="108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8D4A-59CD-5F43-959C-F20F1FC8AAF6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5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AF74-7C5E-2B46-B27A-762C32A5A58F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486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4EBE-9881-CC4F-A3FE-D2B2D6EEA114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0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96BE-70FC-1347-8DEF-08C2981126DE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1C75-28F0-2946-9773-395202F18B93}" type="datetime1">
              <a:rPr lang="en-US" smtClean="0"/>
              <a:t>9/18/2023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826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E016-8E54-1245-AD96-C5B58B928DFF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DC25-D59E-FB49-86D9-449DBB5E0892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D635-1622-EE4F-95D4-798259B64C50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275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6AE596ED-4000-C549-A3DC-423B637A860A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538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E478-C82D-6F41-B4BF-9EEC34B386C1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927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970E8B9-D7DD-E94F-8AB4-4DDC341DFDDE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Întoarceri cu Gyro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3B: </a:t>
            </a:r>
            <a:r>
              <a:rPr lang="ro-RO" dirty="0"/>
              <a:t>Conectează </a:t>
            </a:r>
            <a:r>
              <a:rPr lang="en-US" dirty="0"/>
              <a:t>My Block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8"/>
          <a:stretch/>
        </p:blipFill>
        <p:spPr>
          <a:xfrm>
            <a:off x="112386" y="2760133"/>
            <a:ext cx="8824694" cy="1513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7668" y="3842012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dirty="0"/>
              <a:t>grade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057398" y="4087502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</a:t>
            </a:r>
            <a:r>
              <a:rPr lang="ro-RO" sz="1050" dirty="0"/>
              <a:t>utere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387791" y="4341418"/>
            <a:ext cx="807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</a:t>
            </a:r>
            <a:r>
              <a:rPr lang="ro-RO" dirty="0"/>
              <a:t>ectează valoarea gradelor în block-ul matematic și puterea in block-ul de move</a:t>
            </a:r>
            <a:r>
              <a:rPr lang="en-US" dirty="0"/>
              <a:t> steering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1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4: U</a:t>
            </a:r>
            <a:r>
              <a:rPr lang="ro-RO" dirty="0"/>
              <a:t>tilizarea </a:t>
            </a:r>
            <a:r>
              <a:rPr lang="en-US" dirty="0"/>
              <a:t>My Block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858793"/>
            <a:ext cx="8808946" cy="358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2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</a:t>
            </a:r>
            <a:r>
              <a:rPr lang="en-US" dirty="0"/>
              <a:t> 4: </a:t>
            </a:r>
            <a:r>
              <a:rPr lang="ro-RO" dirty="0"/>
              <a:t>Întoarcere dreapta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6" y="2591755"/>
            <a:ext cx="8986586" cy="20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</a:t>
            </a:r>
            <a:r>
              <a:rPr lang="en-US" dirty="0"/>
              <a:t> 4: </a:t>
            </a:r>
            <a:r>
              <a:rPr lang="ro-RO" dirty="0"/>
              <a:t>Întoarcere stânga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884825"/>
            <a:ext cx="8817788" cy="24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9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Ce este ,,lag-ul</a:t>
            </a:r>
            <a:r>
              <a:rPr lang="en-US" dirty="0"/>
              <a:t>’’</a:t>
            </a:r>
            <a:r>
              <a:rPr lang="ro-RO" dirty="0"/>
              <a:t> senzorul Gyro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en-US" dirty="0"/>
              <a:t>R</a:t>
            </a:r>
            <a:r>
              <a:rPr lang="ro-RO" dirty="0"/>
              <a:t>ăspuns</a:t>
            </a:r>
            <a:r>
              <a:rPr lang="en-US" dirty="0"/>
              <a:t>. </a:t>
            </a:r>
            <a:r>
              <a:rPr lang="ro-RO" dirty="0"/>
              <a:t>Citirile senzorului Gyro sunt întârziate în spatele unor citiri adevărate.</a:t>
            </a:r>
            <a:endParaRPr lang="en-US" dirty="0"/>
          </a:p>
          <a:p>
            <a:pPr lvl="1"/>
            <a:endParaRPr lang="en-US" dirty="0"/>
          </a:p>
          <a:p>
            <a:r>
              <a:rPr lang="ro-RO" dirty="0"/>
              <a:t>Care este singurul mod de compensa întârzierea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ro-RO" dirty="0"/>
              <a:t>Răspuns</a:t>
            </a:r>
            <a:r>
              <a:rPr lang="en-US" dirty="0"/>
              <a:t>: Reduce </a:t>
            </a:r>
            <a:r>
              <a:rPr lang="ro-RO" dirty="0"/>
              <a:t>numărul de grade până la care întoarce robotul.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</a:t>
            </a:r>
            <a:r>
              <a:rPr lang="ro-RO" dirty="0"/>
              <a:t>ții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0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400" dirty="0"/>
              <a:t>Această lecție de Mindstorms a fost realizată de </a:t>
            </a:r>
            <a:r>
              <a:rPr lang="en-US" sz="2400" dirty="0"/>
              <a:t>Sanjay </a:t>
            </a:r>
            <a:r>
              <a:rPr lang="en-US" sz="2400" dirty="0" err="1"/>
              <a:t>Seshan</a:t>
            </a:r>
            <a:r>
              <a:rPr lang="en-US" sz="2400" dirty="0"/>
              <a:t> </a:t>
            </a:r>
            <a:r>
              <a:rPr lang="ro-RO" sz="2400" dirty="0"/>
              <a:t>și</a:t>
            </a:r>
            <a:r>
              <a:rPr lang="en-US" sz="2400" dirty="0"/>
              <a:t> Arvind </a:t>
            </a:r>
            <a:r>
              <a:rPr lang="en-US" sz="2400" dirty="0" err="1"/>
              <a:t>Seshan</a:t>
            </a:r>
            <a:r>
              <a:rPr lang="ro-RO" sz="2400" dirty="0"/>
              <a:t>.</a:t>
            </a:r>
          </a:p>
          <a:p>
            <a:r>
              <a:rPr lang="ro-RO" sz="2400" dirty="0"/>
              <a:t>Mai multe lecții sunt disponibile pe ev3lessons.com</a:t>
            </a:r>
          </a:p>
          <a:p>
            <a:r>
              <a:rPr lang="ro-RO" sz="2400" dirty="0"/>
              <a:t>Această lecție a fost tradusă în limba română de echipa de robotică FTC – ROSOPHIA #21455 RO20.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287" y="444141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ce înseamnă ,,l</a:t>
            </a:r>
            <a:r>
              <a:rPr lang="en-US" dirty="0"/>
              <a:t>ag</a:t>
            </a:r>
            <a:r>
              <a:rPr lang="ro-RO" dirty="0"/>
              <a:t>-ul</a:t>
            </a:r>
            <a:r>
              <a:rPr lang="en-US" dirty="0"/>
              <a:t>’’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un mod de a corecta ,,</a:t>
            </a:r>
            <a:r>
              <a:rPr lang="en-US" dirty="0"/>
              <a:t>lag</a:t>
            </a:r>
            <a:r>
              <a:rPr lang="ro-RO" dirty="0"/>
              <a:t>-ul</a:t>
            </a:r>
            <a:r>
              <a:rPr lang="en-US" dirty="0"/>
              <a:t>’’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Să înțelegem de ce este important să explorăm soluții alternative la probleme.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o-RO" b="1" i="1" dirty="0"/>
              <a:t>Cerințe</a:t>
            </a:r>
            <a:r>
              <a:rPr lang="en-US" b="1" i="1" dirty="0"/>
              <a:t>: </a:t>
            </a:r>
            <a:endParaRPr lang="ro-RO" b="1" i="1" dirty="0"/>
          </a:p>
          <a:p>
            <a:pPr marL="0" indent="0">
              <a:buNone/>
            </a:pPr>
            <a:r>
              <a:rPr lang="en-US" dirty="0"/>
              <a:t>My Blocks </a:t>
            </a:r>
            <a:r>
              <a:rPr lang="ro-RO" dirty="0"/>
              <a:t>cu</a:t>
            </a:r>
            <a:r>
              <a:rPr lang="en-US" dirty="0"/>
              <a:t> Input</a:t>
            </a:r>
            <a:r>
              <a:rPr lang="ro-RO" dirty="0"/>
              <a:t>-uri și </a:t>
            </a:r>
            <a:r>
              <a:rPr lang="en-US" dirty="0"/>
              <a:t>Output</a:t>
            </a:r>
            <a:r>
              <a:rPr lang="ro-RO" dirty="0"/>
              <a:t>-uri</a:t>
            </a:r>
            <a:r>
              <a:rPr lang="en-US" dirty="0"/>
              <a:t>, </a:t>
            </a:r>
            <a:r>
              <a:rPr lang="ro-RO" dirty="0"/>
              <a:t>Fire de date</a:t>
            </a:r>
            <a:r>
              <a:rPr lang="en-US" dirty="0"/>
              <a:t>, </a:t>
            </a:r>
            <a:r>
              <a:rPr lang="ro-RO" dirty="0"/>
              <a:t>Block-uri de Matematică</a:t>
            </a:r>
            <a:r>
              <a:rPr lang="en-US" dirty="0"/>
              <a:t>, Loop</a:t>
            </a:r>
            <a:r>
              <a:rPr lang="ro-RO" dirty="0"/>
              <a:t>-uri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Ce este </a:t>
            </a:r>
            <a:r>
              <a:rPr lang="en-US" dirty="0"/>
              <a:t>lag</a:t>
            </a:r>
            <a:r>
              <a:rPr lang="ro-RO" dirty="0"/>
              <a:t>-ul</a:t>
            </a:r>
            <a:r>
              <a:rPr lang="en-US" dirty="0"/>
              <a:t>?</a:t>
            </a:r>
          </a:p>
          <a:p>
            <a:pPr lvl="1"/>
            <a:r>
              <a:rPr lang="ro-RO" dirty="0"/>
              <a:t>Citirile senzorul Gyro sunt întârziate uneori.</a:t>
            </a:r>
            <a:endParaRPr lang="en-US" dirty="0"/>
          </a:p>
          <a:p>
            <a:r>
              <a:rPr lang="ro-RO" dirty="0"/>
              <a:t>Când începe întoarcerea, e nevoie de ceva timp ca senzorul Gyro să înceapă să se schimbe.</a:t>
            </a:r>
            <a:endParaRPr lang="en-US" dirty="0"/>
          </a:p>
          <a:p>
            <a:r>
              <a:rPr lang="ro-RO" dirty="0"/>
              <a:t>Această lecție prezintă un mod de a rezolva ,,lag-ul</a:t>
            </a:r>
            <a:r>
              <a:rPr lang="en-US" dirty="0"/>
              <a:t>”</a:t>
            </a:r>
            <a:r>
              <a:rPr lang="ro-RO" dirty="0"/>
              <a:t> la întoarcere</a:t>
            </a:r>
            <a:r>
              <a:rPr lang="en-US" dirty="0"/>
              <a:t>: reduce </a:t>
            </a:r>
            <a:r>
              <a:rPr lang="ro-RO" dirty="0"/>
              <a:t>mărimea unghiului de întoarcere pentru a compensa întârzierea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Gyro </a:t>
            </a:r>
            <a:r>
              <a:rPr lang="en-US" dirty="0"/>
              <a:t>2: Lag</a:t>
            </a:r>
            <a:r>
              <a:rPr lang="ro-RO" dirty="0"/>
              <a:t>-ul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5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79" t="47657" r="13121" b="29760"/>
          <a:stretch/>
        </p:blipFill>
        <p:spPr>
          <a:xfrm>
            <a:off x="5801360" y="1778001"/>
            <a:ext cx="2682240" cy="17068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Modul </a:t>
            </a:r>
            <a:r>
              <a:rPr lang="en-US" dirty="0"/>
              <a:t>Change </a:t>
            </a:r>
            <a:r>
              <a:rPr lang="ro-RO" dirty="0"/>
              <a:t>în block-ul ,,</a:t>
            </a:r>
            <a:r>
              <a:rPr lang="en-US" dirty="0"/>
              <a:t>Wait’’</a:t>
            </a:r>
          </a:p>
        </p:txBody>
      </p:sp>
      <p:pic>
        <p:nvPicPr>
          <p:cNvPr id="8" name="Picture 7" descr="LEGO MINDSTORMS Education EV3 Teacher Edition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4" t="34320" r="46111" b="29987"/>
          <a:stretch/>
        </p:blipFill>
        <p:spPr>
          <a:xfrm>
            <a:off x="5801360" y="3484881"/>
            <a:ext cx="3342640" cy="31358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9698" y="1912717"/>
            <a:ext cx="5445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În acestă lecție, vom utiliza block-ul ,,</a:t>
            </a:r>
            <a:r>
              <a:rPr lang="en-US" dirty="0"/>
              <a:t>Wait’’(</a:t>
            </a:r>
            <a:r>
              <a:rPr lang="en-US" dirty="0" err="1"/>
              <a:t>senzorul</a:t>
            </a:r>
            <a:r>
              <a:rPr lang="en-US" dirty="0"/>
              <a:t> Gyro)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modul ,,</a:t>
            </a:r>
            <a:r>
              <a:rPr lang="en-US" dirty="0"/>
              <a:t>Change’’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Avantajele în comparație cu modul </a:t>
            </a:r>
            <a:r>
              <a:rPr lang="en-US" dirty="0"/>
              <a:t>Compare: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dirty="0"/>
              <a:t>Nu trebuie să resetați senzorul Gyro dinainte.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dirty="0"/>
              <a:t>Poți măsura dacă valoarea a schimbat gradele target-ul atât prin creștere cât și descreștere ( nu e nevoie să schimbi block-ul wait pentru o întoarcere stânga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Direc</a:t>
            </a:r>
            <a:r>
              <a:rPr lang="ro-RO" dirty="0"/>
              <a:t>ția </a:t>
            </a:r>
            <a:r>
              <a:rPr lang="en-US" dirty="0"/>
              <a:t>(</a:t>
            </a:r>
            <a:r>
              <a:rPr lang="ro-RO" dirty="0"/>
              <a:t>primul input</a:t>
            </a:r>
            <a:r>
              <a:rPr lang="en-US" dirty="0"/>
              <a:t>) define</a:t>
            </a:r>
            <a:r>
              <a:rPr lang="ro-RO" dirty="0"/>
              <a:t>ște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0 – </a:t>
            </a:r>
            <a:r>
              <a:rPr lang="ro-RO" dirty="0"/>
              <a:t>verifică dacă valoarea a crescut numărul de grade dorite.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 –</a:t>
            </a:r>
            <a:r>
              <a:rPr lang="ro-RO" dirty="0"/>
              <a:t>verifică dacă valorea a scăzut numărul de grade dorit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2 – </a:t>
            </a:r>
            <a:r>
              <a:rPr lang="ro-RO" dirty="0"/>
              <a:t>verifică dacă valoarea a crescut sau a scăzut numărul de grade dorite.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1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863570" cy="430729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o-RO" dirty="0"/>
              <a:t>Pasul</a:t>
            </a:r>
            <a:r>
              <a:rPr lang="en-US" dirty="0"/>
              <a:t> 1: C</a:t>
            </a:r>
            <a:r>
              <a:rPr lang="ro-RO" dirty="0"/>
              <a:t>reează un program simplu de întoarcere cu senzorul Gyro care întoarce 90 de grade utilizând block-ul Wait cu Gyro în modul Change</a:t>
            </a:r>
            <a:endParaRPr lang="en-US" dirty="0"/>
          </a:p>
          <a:p>
            <a:pPr marL="457200" lvl="1" indent="0">
              <a:buNone/>
            </a:pPr>
            <a:r>
              <a:rPr lang="ro-RO" dirty="0"/>
              <a:t>Amintește-ți să calibrezi senzorul Gyro înainte de block-ul </a:t>
            </a:r>
            <a:r>
              <a:rPr lang="en-US" dirty="0"/>
              <a:t> Wait For (</a:t>
            </a:r>
            <a:r>
              <a:rPr lang="ro-RO" dirty="0"/>
              <a:t>vezi lecția</a:t>
            </a:r>
            <a:r>
              <a:rPr lang="en-US" dirty="0"/>
              <a:t> Gyro </a:t>
            </a:r>
            <a:r>
              <a:rPr lang="ro-RO" dirty="0"/>
              <a:t>pentru ajutor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o-RO" dirty="0"/>
              <a:t>Pasul</a:t>
            </a:r>
            <a:r>
              <a:rPr lang="en-US" dirty="0"/>
              <a:t> 2: </a:t>
            </a:r>
            <a:r>
              <a:rPr lang="en-US" dirty="0" err="1"/>
              <a:t>Compens</a:t>
            </a:r>
            <a:r>
              <a:rPr lang="ro-RO" dirty="0"/>
              <a:t>ează lag-ul</a:t>
            </a:r>
            <a:endParaRPr lang="en-US" dirty="0"/>
          </a:p>
          <a:p>
            <a:pPr marL="576263" indent="-228600">
              <a:buAutoNum type="alphaUcPeriod"/>
            </a:pPr>
            <a:r>
              <a:rPr lang="en-US" dirty="0" err="1"/>
              <a:t>Compens</a:t>
            </a:r>
            <a:r>
              <a:rPr lang="ro-RO" dirty="0"/>
              <a:t>ează lag-ul prin reducerea numărului de grade a unghiului de întoarcere pe baza robotului tău.</a:t>
            </a:r>
            <a:r>
              <a:rPr lang="en-US" dirty="0"/>
              <a:t> (</a:t>
            </a:r>
            <a:r>
              <a:rPr lang="en-US" dirty="0" err="1"/>
              <a:t>e.g</a:t>
            </a:r>
            <a:r>
              <a:rPr lang="en-US" dirty="0"/>
              <a:t> 86 de</a:t>
            </a:r>
            <a:r>
              <a:rPr lang="ro-RO" dirty="0"/>
              <a:t>grade în loc de </a:t>
            </a:r>
            <a:r>
              <a:rPr lang="en-US" dirty="0"/>
              <a:t>90 de</a:t>
            </a:r>
            <a:r>
              <a:rPr lang="ro-RO" dirty="0"/>
              <a:t> </a:t>
            </a:r>
            <a:r>
              <a:rPr lang="en-US" dirty="0"/>
              <a:t>gr</a:t>
            </a:r>
            <a:r>
              <a:rPr lang="ro-RO" dirty="0"/>
              <a:t>ade</a:t>
            </a:r>
            <a:r>
              <a:rPr lang="en-US" dirty="0"/>
              <a:t>)</a:t>
            </a:r>
          </a:p>
          <a:p>
            <a:pPr marL="576263" indent="-228600">
              <a:buAutoNum type="alphaUcPeriod"/>
            </a:pPr>
            <a:r>
              <a:rPr lang="en-US" dirty="0"/>
              <a:t>U</a:t>
            </a:r>
            <a:r>
              <a:rPr lang="ro-RO" dirty="0"/>
              <a:t>tilizează block-ul matematic pentru a creea un calculator automat pentru a compensa întârzierea.</a:t>
            </a:r>
            <a:endParaRPr lang="en-US" dirty="0"/>
          </a:p>
          <a:p>
            <a:pPr marL="0" indent="0">
              <a:buNone/>
            </a:pPr>
            <a:r>
              <a:rPr lang="ro-RO" dirty="0"/>
              <a:t>Pasul</a:t>
            </a:r>
            <a:r>
              <a:rPr lang="en-US" dirty="0"/>
              <a:t> 3: Cr</a:t>
            </a:r>
            <a:r>
              <a:rPr lang="ro-RO" dirty="0"/>
              <a:t>eează și leagă firele într-un </a:t>
            </a:r>
            <a:r>
              <a:rPr lang="en-US" dirty="0"/>
              <a:t>My Block</a:t>
            </a:r>
          </a:p>
          <a:p>
            <a:pPr marL="0" indent="0">
              <a:buNone/>
            </a:pPr>
            <a:r>
              <a:rPr lang="ro-RO" dirty="0"/>
              <a:t>Pasul</a:t>
            </a:r>
            <a:r>
              <a:rPr lang="en-US" dirty="0"/>
              <a:t> 4: </a:t>
            </a:r>
            <a:r>
              <a:rPr lang="en-US" dirty="0" err="1"/>
              <a:t>Repe</a:t>
            </a:r>
            <a:r>
              <a:rPr lang="ro-RO" dirty="0"/>
              <a:t>tă pașii pentru a face unul pentru întoarcerea stânga și unul pentru întoarcerea dreapta.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Întoarcerea cu senzorul Gyro în 4 pași simpli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2" t="42861" r="10210" b="38856"/>
          <a:stretch/>
        </p:blipFill>
        <p:spPr>
          <a:xfrm>
            <a:off x="5245613" y="1979508"/>
            <a:ext cx="3691467" cy="82973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t="41947" r="59668" b="38576"/>
          <a:stretch/>
        </p:blipFill>
        <p:spPr>
          <a:xfrm>
            <a:off x="5245613" y="2809240"/>
            <a:ext cx="2641087" cy="883920"/>
          </a:xfrm>
          <a:prstGeom prst="rect">
            <a:avLst/>
          </a:prstGeom>
        </p:spPr>
      </p:pic>
      <p:pic>
        <p:nvPicPr>
          <p:cNvPr id="10" name="Content Placeholder 7" descr="Screen Clippi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38761" r="11955" b="34613"/>
          <a:stretch/>
        </p:blipFill>
        <p:spPr>
          <a:xfrm>
            <a:off x="5245613" y="4261641"/>
            <a:ext cx="298026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Pasul</a:t>
            </a:r>
            <a:r>
              <a:rPr lang="en-US" dirty="0"/>
              <a:t> 1: </a:t>
            </a:r>
            <a:r>
              <a:rPr lang="ro-RO" dirty="0"/>
              <a:t>Întoarcere simplă cu senzorul </a:t>
            </a:r>
            <a:r>
              <a:rPr lang="en-US" dirty="0"/>
              <a:t>Gyro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4" y="1771650"/>
            <a:ext cx="7708364" cy="452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3" y="1826956"/>
            <a:ext cx="8198607" cy="47685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2A: </a:t>
            </a:r>
            <a:r>
              <a:rPr lang="ro-RO" dirty="0"/>
              <a:t>Cum procedăm cu ,,lag-ul</a:t>
            </a:r>
            <a:r>
              <a:rPr lang="en-US" dirty="0"/>
              <a:t>’’</a:t>
            </a:r>
          </a:p>
        </p:txBody>
      </p:sp>
    </p:spTree>
    <p:extLst>
      <p:ext uri="{BB962C8B-B14F-4D97-AF65-F5344CB8AC3E}">
        <p14:creationId xmlns:p14="http://schemas.microsoft.com/office/powerpoint/2010/main" val="31773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05959"/>
            <a:ext cx="8572228" cy="38159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Pasul</a:t>
            </a:r>
            <a:r>
              <a:rPr lang="en-US" dirty="0"/>
              <a:t> 2B: </a:t>
            </a:r>
            <a:r>
              <a:rPr lang="ro-RO" dirty="0"/>
              <a:t>Corectare automată pentru ,,</a:t>
            </a:r>
            <a:r>
              <a:rPr lang="en-US" dirty="0"/>
              <a:t>Lag’’</a:t>
            </a:r>
          </a:p>
        </p:txBody>
      </p:sp>
    </p:spTree>
    <p:extLst>
      <p:ext uri="{BB962C8B-B14F-4D97-AF65-F5344CB8AC3E}">
        <p14:creationId xmlns:p14="http://schemas.microsoft.com/office/powerpoint/2010/main" val="66817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7/19/2016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Pasul 3A: </a:t>
            </a:r>
            <a:r>
              <a:rPr lang="en-US" dirty="0" err="1"/>
              <a:t>Creeaz</a:t>
            </a:r>
            <a:r>
              <a:rPr lang="ro-RO" dirty="0"/>
              <a:t>ă un</a:t>
            </a:r>
            <a:r>
              <a:rPr lang="en-US" dirty="0"/>
              <a:t> My Block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418" y="1717333"/>
            <a:ext cx="3518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ro-RO" sz="2400" dirty="0">
                <a:solidFill>
                  <a:srgbClr val="00B0F0"/>
                </a:solidFill>
              </a:rPr>
              <a:t>Evidențiază </a:t>
            </a:r>
            <a:r>
              <a:rPr lang="en-US" sz="2400" dirty="0">
                <a:solidFill>
                  <a:srgbClr val="00B0F0"/>
                </a:solidFill>
              </a:rPr>
              <a:t>block</a:t>
            </a:r>
            <a:r>
              <a:rPr lang="ro-RO" sz="2400" dirty="0">
                <a:solidFill>
                  <a:srgbClr val="00B0F0"/>
                </a:solidFill>
              </a:rPr>
              <a:t>-urile și apoi mergi la </a:t>
            </a:r>
            <a:r>
              <a:rPr lang="en-US" sz="2400" dirty="0">
                <a:solidFill>
                  <a:srgbClr val="00B0F0"/>
                </a:solidFill>
              </a:rPr>
              <a:t>My Block Builder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2400" dirty="0">
                <a:solidFill>
                  <a:srgbClr val="FF0000"/>
                </a:solidFill>
              </a:rPr>
              <a:t>Ad</a:t>
            </a:r>
            <a:r>
              <a:rPr lang="ro-RO" sz="2400" dirty="0">
                <a:solidFill>
                  <a:srgbClr val="FF0000"/>
                </a:solidFill>
              </a:rPr>
              <a:t>augă</a:t>
            </a:r>
            <a:r>
              <a:rPr lang="en-US" sz="2400" dirty="0">
                <a:solidFill>
                  <a:srgbClr val="FF0000"/>
                </a:solidFill>
              </a:rPr>
              <a:t> 2 input</a:t>
            </a:r>
            <a:r>
              <a:rPr lang="ro-RO" sz="2400" dirty="0">
                <a:solidFill>
                  <a:srgbClr val="FF0000"/>
                </a:solidFill>
              </a:rPr>
              <a:t>-uri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ro-RO" sz="2400" dirty="0">
                <a:solidFill>
                  <a:srgbClr val="FF0000"/>
                </a:solidFill>
              </a:rPr>
              <a:t>unul pentru putere și al doilea pentru grade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</a:p>
          <a:p>
            <a:pPr marL="342900" indent="-342900">
              <a:buFont typeface="+mj-lt"/>
              <a:buAutoNum type="alphaUcPeriod"/>
            </a:pPr>
            <a:endParaRPr lang="en-US" sz="2400" dirty="0">
              <a:solidFill>
                <a:srgbClr val="00B050"/>
              </a:solidFill>
            </a:endParaRPr>
          </a:p>
          <a:p>
            <a:r>
              <a:rPr lang="ro-RO" sz="2400" dirty="0"/>
              <a:t>Studiază lecția </a:t>
            </a:r>
            <a:r>
              <a:rPr lang="en-US" sz="2400" dirty="0"/>
              <a:t>My Blocks with Inputs &amp; Outputs </a:t>
            </a:r>
            <a:r>
              <a:rPr lang="ro-RO" sz="2400" dirty="0"/>
              <a:t>dacă ai nevoie de ajutor să creezi un</a:t>
            </a:r>
            <a:r>
              <a:rPr lang="en-US" sz="2400" dirty="0"/>
              <a:t> My Block</a:t>
            </a:r>
            <a:r>
              <a:rPr lang="ro-RO" sz="2400" dirty="0"/>
              <a:t>.0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2657" y="4245161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</a:t>
            </a: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51" b="29228"/>
          <a:stretch/>
        </p:blipFill>
        <p:spPr>
          <a:xfrm>
            <a:off x="4059166" y="2308594"/>
            <a:ext cx="5084834" cy="6435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33847" y="2308593"/>
            <a:ext cx="4475242" cy="73529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05" y="3324766"/>
            <a:ext cx="3778315" cy="34336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5212" y="1785373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0652271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3615</TotalTime>
  <Words>771</Words>
  <Application>Microsoft Office PowerPoint</Application>
  <PresentationFormat>On-screen Show (4:3)</PresentationFormat>
  <Paragraphs>93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 Neue</vt:lpstr>
      <vt:lpstr>Wingdings</vt:lpstr>
      <vt:lpstr>advanced</vt:lpstr>
      <vt:lpstr>Întoarceri cu Gyro</vt:lpstr>
      <vt:lpstr>Obiectivele lecției</vt:lpstr>
      <vt:lpstr>Problema Gyro 2: Lag-ul</vt:lpstr>
      <vt:lpstr>Modul Change în block-ul ,,Wait’’</vt:lpstr>
      <vt:lpstr>Întoarcerea cu senzorul Gyro în 4 pași simpli</vt:lpstr>
      <vt:lpstr>Pasul 1: Întoarcere simplă cu senzorul Gyro</vt:lpstr>
      <vt:lpstr>Pasul 2A: Cum procedăm cu ,,lag-ul’’</vt:lpstr>
      <vt:lpstr>Pasul 2B: Corectare automată pentru ,,Lag’’</vt:lpstr>
      <vt:lpstr>Pasul 3A: Creează un My Block</vt:lpstr>
      <vt:lpstr>Pasul 3B: Conectează My Block</vt:lpstr>
      <vt:lpstr>Pasul 4: Utilizarea My Block</vt:lpstr>
      <vt:lpstr>Pasul 4: Întoarcere dreapta</vt:lpstr>
      <vt:lpstr>Pasul 4: Întoarcere stânga</vt:lpstr>
      <vt:lpstr>Discuții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Adnim</cp:lastModifiedBy>
  <cp:revision>75</cp:revision>
  <cp:lastPrinted>2015-12-20T02:25:48Z</cp:lastPrinted>
  <dcterms:created xsi:type="dcterms:W3CDTF">2014-10-28T21:59:38Z</dcterms:created>
  <dcterms:modified xsi:type="dcterms:W3CDTF">2023-09-18T18:58:46Z</dcterms:modified>
</cp:coreProperties>
</file>