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1"/>
  </p:notesMasterIdLst>
  <p:handoutMasterIdLst>
    <p:handoutMasterId r:id="rId12"/>
  </p:handoutMasterIdLst>
  <p:sldIdLst>
    <p:sldId id="288" r:id="rId2"/>
    <p:sldId id="283" r:id="rId3"/>
    <p:sldId id="276" r:id="rId4"/>
    <p:sldId id="285" r:id="rId5"/>
    <p:sldId id="289" r:id="rId6"/>
    <p:sldId id="292" r:id="rId7"/>
    <p:sldId id="293" r:id="rId8"/>
    <p:sldId id="284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3" autoAdjust="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6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8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80FA-70F7-D94A-AF2F-8E3C52C5808B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1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02E8-C4D4-CE41-9BC2-E003A92CED90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84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ACEB-55D0-164D-8578-7FA225E40B37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3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4097-DA6F-A843-9103-155E7706F56A}" type="datetime1">
              <a:rPr lang="en-US" smtClean="0"/>
              <a:t>9/15/2023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489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5554-D3D0-2B4E-9847-37E947868E38}" type="datetime1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8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D96D-FEC7-D045-A113-E4FEE3B67A85}" type="datetime1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683-3B02-594B-95A0-6E4895A9A33B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57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B4BB6969-4429-4A48-9DBB-58B3B0205F01}" type="datetime1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245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2E01-782F-134C-A04F-55BA026F576D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4B914B6-2EC6-EC4F-9E19-02D2A0EBE57F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2020 EV3Lessons.com, Last edit 12/27/2019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EV3 Classroom:</a:t>
            </a:r>
            <a:br>
              <a:rPr lang="en-US" dirty="0"/>
            </a:br>
            <a:r>
              <a:rPr lang="en-US" dirty="0"/>
              <a:t>Control</a:t>
            </a:r>
            <a:r>
              <a:rPr lang="ro-RO" dirty="0"/>
              <a:t>ul</a:t>
            </a:r>
            <a:r>
              <a:rPr lang="en-US" dirty="0"/>
              <a:t> </a:t>
            </a:r>
            <a:r>
              <a:rPr lang="en-US" dirty="0" err="1"/>
              <a:t>Propor</a:t>
            </a:r>
            <a:r>
              <a:rPr lang="ro-RO" dirty="0"/>
              <a:t>ț</a:t>
            </a:r>
            <a:r>
              <a:rPr lang="en-US" dirty="0" err="1"/>
              <a:t>ional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2D21F1-3922-924A-9B11-CB018B5577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1FE783-E422-5545-A3AB-F3C74AC4D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" t="7277" r="2818" b="5432"/>
          <a:stretch/>
        </p:blipFill>
        <p:spPr>
          <a:xfrm>
            <a:off x="5294149" y="268395"/>
            <a:ext cx="3603295" cy="1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</a:t>
            </a:r>
            <a:r>
              <a:rPr lang="en-US" dirty="0" err="1"/>
              <a:t>nv</a:t>
            </a:r>
            <a:r>
              <a:rPr lang="ro-RO" dirty="0"/>
              <a:t>ățăm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propor</a:t>
            </a:r>
            <a:r>
              <a:rPr lang="ro-RO" dirty="0"/>
              <a:t>ț</a:t>
            </a:r>
            <a:r>
              <a:rPr lang="en-US" dirty="0" err="1"/>
              <a:t>ional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endParaRPr lang="en-US" dirty="0"/>
          </a:p>
          <a:p>
            <a:r>
              <a:rPr lang="ro-RO" dirty="0"/>
              <a:t>Î</a:t>
            </a:r>
            <a:r>
              <a:rPr lang="en-US" dirty="0" err="1"/>
              <a:t>nv</a:t>
            </a:r>
            <a:r>
              <a:rPr lang="ro-RO" dirty="0"/>
              <a:t>ățăm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aplic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propor</a:t>
            </a:r>
            <a:r>
              <a:rPr lang="ro-RO" dirty="0"/>
              <a:t>ț</a:t>
            </a:r>
            <a:r>
              <a:rPr lang="en-US" dirty="0" err="1"/>
              <a:t>ional</a:t>
            </a:r>
            <a:r>
              <a:rPr lang="en-US" dirty="0"/>
              <a:t> </a:t>
            </a:r>
            <a:r>
              <a:rPr lang="en-US" dirty="0" err="1"/>
              <a:t>senzorilor</a:t>
            </a:r>
            <a:endParaRPr lang="en-US" dirty="0"/>
          </a:p>
          <a:p>
            <a:endParaRPr lang="ro-RO" dirty="0"/>
          </a:p>
          <a:p>
            <a:pPr marL="0" indent="0">
              <a:buNone/>
            </a:pPr>
            <a:r>
              <a:rPr lang="en-US" b="1" i="1" dirty="0"/>
              <a:t>Condi</a:t>
            </a:r>
            <a:r>
              <a:rPr lang="ro-RO" b="1" i="1" dirty="0"/>
              <a:t>ț</a:t>
            </a:r>
            <a:r>
              <a:rPr lang="en-US" b="1" i="1" dirty="0"/>
              <a:t>ii </a:t>
            </a:r>
            <a:r>
              <a:rPr lang="en-US" b="1" i="1" dirty="0" err="1"/>
              <a:t>prealabile</a:t>
            </a:r>
            <a:r>
              <a:rPr lang="en-US" b="1" i="1" dirty="0"/>
              <a:t>: </a:t>
            </a:r>
            <a:endParaRPr lang="ro-RO" b="1" i="1" dirty="0"/>
          </a:p>
          <a:p>
            <a:pPr marL="0" indent="0">
              <a:buNone/>
            </a:pPr>
            <a:r>
              <a:rPr lang="en-US" dirty="0" err="1"/>
              <a:t>Blockuri</a:t>
            </a:r>
            <a:r>
              <a:rPr lang="en-US" dirty="0"/>
              <a:t> de tip Mat</a:t>
            </a:r>
            <a:r>
              <a:rPr lang="ro-RO" dirty="0"/>
              <a:t>ematică</a:t>
            </a:r>
            <a:r>
              <a:rPr lang="en-US" dirty="0"/>
              <a:t>, </a:t>
            </a:r>
            <a:r>
              <a:rPr lang="en-US" dirty="0" err="1"/>
              <a:t>Calibrarea</a:t>
            </a:r>
            <a:r>
              <a:rPr lang="en-US" dirty="0"/>
              <a:t> </a:t>
            </a:r>
            <a:r>
              <a:rPr lang="en-US" dirty="0" err="1"/>
              <a:t>Senzorului</a:t>
            </a:r>
            <a:r>
              <a:rPr lang="en-US" dirty="0"/>
              <a:t> de </a:t>
            </a:r>
            <a:r>
              <a:rPr lang="en-US" dirty="0" err="1"/>
              <a:t>cul</a:t>
            </a:r>
            <a:r>
              <a:rPr lang="ro-RO" dirty="0"/>
              <a:t>oa</a:t>
            </a:r>
            <a:r>
              <a:rPr lang="en-US" dirty="0"/>
              <a:t>re, Data Wires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ro-RO" dirty="0"/>
              <a:t>l</a:t>
            </a:r>
            <a:r>
              <a:rPr lang="en-US" dirty="0" err="1"/>
              <a:t>ec</a:t>
            </a:r>
            <a:r>
              <a:rPr lang="ro-RO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3136"/>
            <a:ext cx="8574088" cy="3232921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/>
              <a:t>Hai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ro-RO" sz="2800" dirty="0"/>
              <a:t>î</a:t>
            </a:r>
            <a:r>
              <a:rPr lang="en-US" sz="2800" dirty="0" err="1"/>
              <a:t>ncepem</a:t>
            </a:r>
            <a:r>
              <a:rPr lang="en-US" sz="2800" dirty="0"/>
              <a:t> cu un </a:t>
            </a:r>
            <a:r>
              <a:rPr lang="en-US" sz="2800" dirty="0" err="1"/>
              <a:t>joc</a:t>
            </a:r>
            <a:endParaRPr lang="en-US" sz="2800" dirty="0"/>
          </a:p>
          <a:p>
            <a:r>
              <a:rPr lang="en-US" sz="2800" dirty="0" err="1"/>
              <a:t>Imagineaz</a:t>
            </a:r>
            <a:r>
              <a:rPr lang="ro-RO" sz="2800" dirty="0"/>
              <a:t>ă</a:t>
            </a:r>
            <a:r>
              <a:rPr lang="en-US" sz="2800" dirty="0"/>
              <a:t>-</a:t>
            </a:r>
            <a:r>
              <a:rPr lang="ro-RO" sz="2800" dirty="0"/>
              <a:t>ț</a:t>
            </a:r>
            <a:r>
              <a:rPr lang="en-US" sz="2800" dirty="0" err="1"/>
              <a:t>i</a:t>
            </a:r>
            <a:r>
              <a:rPr lang="en-US" sz="2800" dirty="0"/>
              <a:t> c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legi</a:t>
            </a:r>
            <a:r>
              <a:rPr lang="en-US" sz="2800" dirty="0"/>
              <a:t> la </a:t>
            </a:r>
            <a:r>
              <a:rPr lang="en-US" sz="2800" dirty="0" err="1"/>
              <a:t>ochi</a:t>
            </a:r>
            <a:r>
              <a:rPr lang="en-US" sz="2800" dirty="0"/>
              <a:t> un </a:t>
            </a:r>
            <a:r>
              <a:rPr lang="en-US" sz="2800" dirty="0" err="1"/>
              <a:t>coleg</a:t>
            </a:r>
            <a:r>
              <a:rPr lang="en-US" sz="2800" dirty="0"/>
              <a:t>.  El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Ea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s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mearg</a:t>
            </a:r>
            <a:r>
              <a:rPr lang="ro-RO" sz="2800" dirty="0"/>
              <a:t>ă</a:t>
            </a:r>
            <a:r>
              <a:rPr lang="en-US" sz="2800" dirty="0"/>
              <a:t> de-a </a:t>
            </a:r>
            <a:r>
              <a:rPr lang="en-US" sz="2800" dirty="0" err="1"/>
              <a:t>lungul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camere</a:t>
            </a:r>
            <a:r>
              <a:rPr lang="en-US" sz="2800" dirty="0"/>
              <a:t> c</a:t>
            </a:r>
            <a:r>
              <a:rPr lang="ro-RO" sz="2800" dirty="0"/>
              <a:t>â</a:t>
            </a:r>
            <a:r>
              <a:rPr lang="en-US" sz="2800" dirty="0"/>
              <a:t>t de </a:t>
            </a:r>
            <a:r>
              <a:rPr lang="en-US" sz="2800" dirty="0" err="1"/>
              <a:t>repede</a:t>
            </a:r>
            <a:r>
              <a:rPr lang="en-US" sz="2800" dirty="0"/>
              <a:t> pot </a:t>
            </a:r>
            <a:r>
              <a:rPr lang="ro-RO" sz="2800" dirty="0"/>
              <a:t>ș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s</a:t>
            </a:r>
            <a:r>
              <a:rPr lang="ro-RO" sz="2800" dirty="0"/>
              <a:t>ă</a:t>
            </a:r>
            <a:r>
              <a:rPr lang="en-US" sz="2800" dirty="0"/>
              <a:t> se </a:t>
            </a:r>
            <a:r>
              <a:rPr lang="en-US" sz="2800" dirty="0" err="1"/>
              <a:t>opreasc</a:t>
            </a:r>
            <a:r>
              <a:rPr lang="ro-RO" sz="2800" dirty="0"/>
              <a:t>ă</a:t>
            </a:r>
            <a:r>
              <a:rPr lang="en-US" sz="2800" dirty="0"/>
              <a:t> exact pe o </a:t>
            </a:r>
            <a:r>
              <a:rPr lang="en-US" sz="2800" dirty="0" err="1"/>
              <a:t>linie</a:t>
            </a:r>
            <a:r>
              <a:rPr lang="en-US" sz="2800" dirty="0"/>
              <a:t> </a:t>
            </a:r>
            <a:r>
              <a:rPr lang="en-US" sz="2800" dirty="0" err="1"/>
              <a:t>desenat</a:t>
            </a:r>
            <a:r>
              <a:rPr lang="ro-RO" sz="2800" dirty="0"/>
              <a:t>ă</a:t>
            </a:r>
            <a:r>
              <a:rPr lang="en-US" sz="2800" dirty="0"/>
              <a:t> pe </a:t>
            </a:r>
            <a:r>
              <a:rPr lang="en-US" sz="2800" dirty="0" err="1"/>
              <a:t>podea</a:t>
            </a:r>
            <a:endParaRPr lang="en-US" sz="2800" dirty="0"/>
          </a:p>
          <a:p>
            <a:r>
              <a:rPr lang="en-US" sz="2800" dirty="0" err="1"/>
              <a:t>Restul</a:t>
            </a:r>
            <a:r>
              <a:rPr lang="en-US" sz="2800" dirty="0"/>
              <a:t> </a:t>
            </a:r>
            <a:r>
              <a:rPr lang="en-US" sz="2800" dirty="0" err="1"/>
              <a:t>echipei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s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dea</a:t>
            </a:r>
            <a:r>
              <a:rPr lang="en-US" sz="2800" dirty="0"/>
              <a:t> </a:t>
            </a:r>
            <a:r>
              <a:rPr lang="en-US" sz="2800" dirty="0" err="1"/>
              <a:t>instruc</a:t>
            </a:r>
            <a:r>
              <a:rPr lang="ro-RO" sz="2800" dirty="0"/>
              <a:t>ț</a:t>
            </a:r>
            <a:r>
              <a:rPr lang="en-US" sz="2800" dirty="0" err="1"/>
              <a:t>iuni</a:t>
            </a:r>
            <a:endParaRPr lang="en-US" sz="2800" dirty="0"/>
          </a:p>
          <a:p>
            <a:r>
              <a:rPr lang="en-US" sz="2800" dirty="0"/>
              <a:t>C</a:t>
            </a:r>
            <a:r>
              <a:rPr lang="ro-RO" sz="2800" dirty="0"/>
              <a:t>â</a:t>
            </a:r>
            <a:r>
              <a:rPr lang="en-US" sz="2800" dirty="0" err="1"/>
              <a:t>nd</a:t>
            </a:r>
            <a:r>
              <a:rPr lang="en-US" sz="2800" dirty="0"/>
              <a:t> </a:t>
            </a:r>
            <a:r>
              <a:rPr lang="en-US" sz="2800" dirty="0" err="1"/>
              <a:t>colegul</a:t>
            </a:r>
            <a:r>
              <a:rPr lang="en-US" sz="2800" dirty="0"/>
              <a:t> t</a:t>
            </a:r>
            <a:r>
              <a:rPr lang="ro-RO" sz="2800" dirty="0"/>
              <a:t>ă</a:t>
            </a:r>
            <a:r>
              <a:rPr lang="en-US" sz="2800" dirty="0"/>
              <a:t>u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departe</a:t>
            </a:r>
            <a:r>
              <a:rPr lang="en-US" sz="2800" dirty="0"/>
              <a:t>, </a:t>
            </a:r>
            <a:r>
              <a:rPr lang="en-US" sz="2800" dirty="0" err="1"/>
              <a:t>persoana</a:t>
            </a:r>
            <a:r>
              <a:rPr lang="en-US" sz="2800" dirty="0"/>
              <a:t> </a:t>
            </a:r>
            <a:r>
              <a:rPr lang="en-US" sz="2800" dirty="0" err="1"/>
              <a:t>legat</a:t>
            </a:r>
            <a:r>
              <a:rPr lang="ro-RO" sz="2800" dirty="0"/>
              <a:t>ă</a:t>
            </a:r>
            <a:r>
              <a:rPr lang="en-US" sz="2800" dirty="0"/>
              <a:t> la </a:t>
            </a:r>
            <a:r>
              <a:rPr lang="en-US" sz="2800" dirty="0" err="1"/>
              <a:t>ochi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s</a:t>
            </a:r>
            <a:r>
              <a:rPr lang="ro-RO" sz="2800" dirty="0"/>
              <a:t>ă</a:t>
            </a:r>
            <a:r>
              <a:rPr lang="en-US" sz="2800" dirty="0"/>
              <a:t> se mi</a:t>
            </a:r>
            <a:r>
              <a:rPr lang="ro-RO" sz="2800" dirty="0"/>
              <a:t>ș</a:t>
            </a:r>
            <a:r>
              <a:rPr lang="en-US" sz="2800" dirty="0" err="1"/>
              <a:t>te</a:t>
            </a:r>
            <a:r>
              <a:rPr lang="en-US" sz="2800" dirty="0"/>
              <a:t> rapid cu pa</a:t>
            </a:r>
            <a:r>
              <a:rPr lang="ro-RO" sz="2800" dirty="0"/>
              <a:t>ș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mari</a:t>
            </a:r>
            <a:r>
              <a:rPr lang="en-US" sz="2800" dirty="0"/>
              <a:t>. Dar cu c</a:t>
            </a:r>
            <a:r>
              <a:rPr lang="ro-RO" sz="2800" dirty="0"/>
              <a:t>â</a:t>
            </a:r>
            <a:r>
              <a:rPr lang="en-US" sz="2800" dirty="0"/>
              <a:t>t se </a:t>
            </a:r>
            <a:r>
              <a:rPr lang="en-US" sz="2800" dirty="0" err="1"/>
              <a:t>aproprie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</a:t>
            </a:r>
            <a:r>
              <a:rPr lang="en-US" sz="2800" dirty="0"/>
              <a:t> de </a:t>
            </a:r>
            <a:r>
              <a:rPr lang="en-US" sz="2800" dirty="0" err="1"/>
              <a:t>linie</a:t>
            </a:r>
            <a:r>
              <a:rPr lang="en-US" sz="2800" dirty="0"/>
              <a:t>, </a:t>
            </a:r>
            <a:r>
              <a:rPr lang="en-US" sz="2800" dirty="0" err="1"/>
              <a:t>dac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continu</a:t>
            </a:r>
            <a:r>
              <a:rPr lang="ro-RO" sz="2800" dirty="0"/>
              <a:t>ă</a:t>
            </a:r>
            <a:r>
              <a:rPr lang="en-US" sz="2800" dirty="0"/>
              <a:t> s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alerge</a:t>
            </a:r>
            <a:r>
              <a:rPr lang="en-US" sz="2800" dirty="0"/>
              <a:t>, o s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mearg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prea</a:t>
            </a:r>
            <a:r>
              <a:rPr lang="en-US" sz="2800" dirty="0"/>
              <a:t> </a:t>
            </a:r>
            <a:r>
              <a:rPr lang="en-US" sz="2800" dirty="0" err="1"/>
              <a:t>mult</a:t>
            </a:r>
            <a:r>
              <a:rPr lang="en-US" sz="2800" dirty="0"/>
              <a:t>. A</a:t>
            </a:r>
            <a:r>
              <a:rPr lang="ro-RO" sz="2800" dirty="0"/>
              <a:t>ș</a:t>
            </a:r>
            <a:r>
              <a:rPr lang="en-US" sz="2800" dirty="0" err="1"/>
              <a:t>adar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s</a:t>
            </a:r>
            <a:r>
              <a:rPr lang="ro-RO" sz="2800" dirty="0"/>
              <a:t>ă</a:t>
            </a:r>
            <a:r>
              <a:rPr lang="en-US" sz="2800" dirty="0"/>
              <a:t>-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spui</a:t>
            </a:r>
            <a:r>
              <a:rPr lang="en-US" sz="2800" dirty="0"/>
              <a:t> s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mearg</a:t>
            </a:r>
            <a:r>
              <a:rPr lang="ro-RO" sz="2800" dirty="0"/>
              <a:t>ă</a:t>
            </a:r>
            <a:r>
              <a:rPr lang="en-US" sz="2800" dirty="0"/>
              <a:t> din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ro-RO" sz="2800" dirty="0"/>
              <a:t>î</a:t>
            </a:r>
            <a:r>
              <a:rPr lang="en-US" sz="2800" dirty="0"/>
              <a:t>n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ro-RO" sz="2800" dirty="0"/>
              <a:t>î</a:t>
            </a:r>
            <a:r>
              <a:rPr lang="en-US" sz="2800" dirty="0" err="1"/>
              <a:t>ncet</a:t>
            </a:r>
            <a:r>
              <a:rPr lang="en-US" sz="2800" dirty="0"/>
              <a:t> </a:t>
            </a:r>
            <a:r>
              <a:rPr lang="ro-RO" sz="2800" dirty="0"/>
              <a:t>ș</a:t>
            </a:r>
            <a:r>
              <a:rPr lang="en-US" sz="2800" dirty="0" err="1"/>
              <a:t>i</a:t>
            </a:r>
            <a:r>
              <a:rPr lang="en-US" sz="2800" dirty="0"/>
              <a:t> cu pa</a:t>
            </a:r>
            <a:r>
              <a:rPr lang="ro-RO" sz="2800" dirty="0"/>
              <a:t>ș</a:t>
            </a:r>
            <a:r>
              <a:rPr lang="en-US" sz="2800" dirty="0" err="1"/>
              <a:t>i</a:t>
            </a:r>
            <a:r>
              <a:rPr lang="en-US" sz="2800" dirty="0"/>
              <a:t> din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ro-RO" sz="2800" dirty="0"/>
              <a:t>î</a:t>
            </a:r>
            <a:r>
              <a:rPr lang="en-US" sz="2800" dirty="0"/>
              <a:t>n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mici</a:t>
            </a:r>
            <a:endParaRPr lang="en-US" sz="2800" dirty="0"/>
          </a:p>
          <a:p>
            <a:r>
              <a:rPr lang="en-US" sz="2800" dirty="0" err="1"/>
              <a:t>Trebuie</a:t>
            </a:r>
            <a:r>
              <a:rPr lang="en-US" sz="2800" dirty="0"/>
              <a:t> s</a:t>
            </a:r>
            <a:r>
              <a:rPr lang="ro-RO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programezi</a:t>
            </a:r>
            <a:r>
              <a:rPr lang="en-US" sz="2800" dirty="0"/>
              <a:t> </a:t>
            </a:r>
            <a:r>
              <a:rPr lang="en-US" sz="2800" dirty="0" err="1"/>
              <a:t>robotul</a:t>
            </a:r>
            <a:r>
              <a:rPr lang="en-US" sz="2800" dirty="0"/>
              <a:t> </a:t>
            </a:r>
            <a:r>
              <a:rPr lang="ro-RO" sz="2800" dirty="0"/>
              <a:t>î</a:t>
            </a:r>
            <a:r>
              <a:rPr lang="en-US" sz="2800" dirty="0"/>
              <a:t>n </a:t>
            </a:r>
            <a:r>
              <a:rPr lang="en-US" sz="2800" dirty="0" err="1"/>
              <a:t>acela</a:t>
            </a:r>
            <a:r>
              <a:rPr lang="ro-RO" sz="2800" dirty="0"/>
              <a:t>ș</a:t>
            </a:r>
            <a:r>
              <a:rPr lang="en-US" sz="2800" dirty="0" err="1"/>
              <a:t>i</a:t>
            </a:r>
            <a:r>
              <a:rPr lang="en-US" sz="2800" dirty="0"/>
              <a:t> mod!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Î</a:t>
            </a:r>
            <a:r>
              <a:rPr lang="en-US" dirty="0" err="1"/>
              <a:t>nv</a:t>
            </a:r>
            <a:r>
              <a:rPr lang="ro-RO" dirty="0"/>
              <a:t>ățăm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d</a:t>
            </a:r>
            <a:r>
              <a:rPr lang="en-US" dirty="0" err="1"/>
              <a:t>iscut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propor</a:t>
            </a:r>
            <a:r>
              <a:rPr lang="ro-RO" dirty="0"/>
              <a:t>ț</a:t>
            </a:r>
            <a:r>
              <a:rPr lang="en-US" dirty="0" err="1"/>
              <a:t>ional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13833" y="5284005"/>
            <a:ext cx="0" cy="1350204"/>
          </a:xfrm>
          <a:prstGeom prst="line">
            <a:avLst/>
          </a:prstGeom>
          <a:ln w="762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nimation-147431_640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t="49424"/>
          <a:stretch/>
        </p:blipFill>
        <p:spPr>
          <a:xfrm>
            <a:off x="4309496" y="4999091"/>
            <a:ext cx="4363152" cy="16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5" y="1680035"/>
            <a:ext cx="8574087" cy="4307294"/>
          </a:xfrm>
        </p:spPr>
        <p:txBody>
          <a:bodyPr/>
          <a:lstStyle/>
          <a:p>
            <a:r>
              <a:rPr lang="en-US" dirty="0" err="1"/>
              <a:t>Pseudocodul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program </a:t>
            </a:r>
            <a:r>
              <a:rPr lang="en-US" dirty="0" err="1"/>
              <a:t>ce</a:t>
            </a:r>
            <a:r>
              <a:rPr lang="en-US" dirty="0"/>
              <a:t> con</a:t>
            </a:r>
            <a:r>
              <a:rPr lang="ro-RO" dirty="0"/>
              <a:t>ț</a:t>
            </a:r>
            <a:r>
              <a:rPr lang="en-US" dirty="0" err="1"/>
              <a:t>ine</a:t>
            </a:r>
            <a:r>
              <a:rPr lang="en-US" dirty="0"/>
              <a:t> control </a:t>
            </a:r>
            <a:r>
              <a:rPr lang="en-US" dirty="0" err="1"/>
              <a:t>propor</a:t>
            </a:r>
            <a:r>
              <a:rPr lang="ro-RO" dirty="0"/>
              <a:t>ț</a:t>
            </a:r>
            <a:r>
              <a:rPr lang="en-US" dirty="0" err="1"/>
              <a:t>ional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alc</a:t>
            </a:r>
            <a:r>
              <a:rPr lang="ro-RO" dirty="0"/>
              <a:t>ă</a:t>
            </a:r>
            <a:r>
              <a:rPr lang="en-US" dirty="0" err="1"/>
              <a:t>tuit</a:t>
            </a:r>
            <a:r>
              <a:rPr lang="en-US" dirty="0"/>
              <a:t> din </a:t>
            </a:r>
            <a:r>
              <a:rPr lang="en-US" dirty="0" err="1"/>
              <a:t>doi</a:t>
            </a:r>
            <a:r>
              <a:rPr lang="en-US" dirty="0"/>
              <a:t> pa</a:t>
            </a:r>
            <a:r>
              <a:rPr lang="ro-RO" dirty="0"/>
              <a:t>ș</a:t>
            </a:r>
            <a:r>
              <a:rPr lang="en-US" dirty="0"/>
              <a:t>i:</a:t>
            </a:r>
          </a:p>
          <a:p>
            <a:pPr lvl="1"/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erorii</a:t>
            </a:r>
            <a:r>
              <a:rPr lang="en-US" dirty="0">
                <a:sym typeface="Wingdings"/>
              </a:rPr>
              <a:t> c</a:t>
            </a:r>
            <a:r>
              <a:rPr lang="ro-RO" dirty="0">
                <a:sym typeface="Wingdings"/>
              </a:rPr>
              <a:t>â</a:t>
            </a:r>
            <a:r>
              <a:rPr lang="en-US" dirty="0">
                <a:sym typeface="Wingdings"/>
              </a:rPr>
              <a:t>t de </a:t>
            </a:r>
            <a:r>
              <a:rPr lang="en-US" dirty="0" err="1">
                <a:sym typeface="Wingdings"/>
              </a:rPr>
              <a:t>departe</a:t>
            </a:r>
            <a:r>
              <a:rPr lang="en-US" dirty="0">
                <a:sym typeface="Wingdings"/>
              </a:rPr>
              <a:t> e </a:t>
            </a:r>
            <a:r>
              <a:rPr lang="en-US" dirty="0" err="1">
                <a:sym typeface="Wingdings"/>
              </a:rPr>
              <a:t>robotul</a:t>
            </a:r>
            <a:r>
              <a:rPr lang="en-US" dirty="0">
                <a:sym typeface="Wingdings"/>
              </a:rPr>
              <a:t> de </a:t>
            </a:r>
            <a:r>
              <a:rPr lang="en-US" dirty="0" err="1">
                <a:sym typeface="Wingdings"/>
              </a:rPr>
              <a:t>reperul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dorit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Corectarea</a:t>
            </a:r>
            <a:r>
              <a:rPr lang="en-US" dirty="0">
                <a:sym typeface="Wingdings"/>
              </a:rPr>
              <a:t> mi</a:t>
            </a:r>
            <a:r>
              <a:rPr lang="ro-RO" dirty="0">
                <a:sym typeface="Wingdings"/>
              </a:rPr>
              <a:t>ș</a:t>
            </a:r>
            <a:r>
              <a:rPr lang="en-US" dirty="0">
                <a:sym typeface="Wingdings"/>
              </a:rPr>
              <a:t>c</a:t>
            </a:r>
            <a:r>
              <a:rPr lang="ro-RO" dirty="0">
                <a:sym typeface="Wingdings"/>
              </a:rPr>
              <a:t>ă</a:t>
            </a:r>
            <a:r>
              <a:rPr lang="en-US" dirty="0" err="1">
                <a:sym typeface="Wingdings"/>
              </a:rPr>
              <a:t>ri</a:t>
            </a:r>
            <a:r>
              <a:rPr lang="ro-RO" dirty="0">
                <a:sym typeface="Wingdings"/>
              </a:rPr>
              <a:t>i</a:t>
            </a:r>
            <a:r>
              <a:rPr lang="en-US" dirty="0">
                <a:sym typeface="Wingdings"/>
              </a:rPr>
              <a:t> s</a:t>
            </a:r>
            <a:r>
              <a:rPr lang="ro-RO" dirty="0">
                <a:sym typeface="Wingdings"/>
              </a:rPr>
              <a:t>ă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faci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robotul</a:t>
            </a:r>
            <a:r>
              <a:rPr lang="en-US" dirty="0">
                <a:sym typeface="Wingdings"/>
              </a:rPr>
              <a:t> s</a:t>
            </a:r>
            <a:r>
              <a:rPr lang="ro-RO" dirty="0">
                <a:sym typeface="Wingdings"/>
              </a:rPr>
              <a:t>ă</a:t>
            </a:r>
            <a:r>
              <a:rPr lang="en-US" dirty="0">
                <a:sym typeface="Wingdings"/>
              </a:rPr>
              <a:t> fac</a:t>
            </a:r>
            <a:r>
              <a:rPr lang="ro-RO" dirty="0">
                <a:sym typeface="Wingdings"/>
              </a:rPr>
              <a:t>ă</a:t>
            </a:r>
            <a:r>
              <a:rPr lang="en-US" dirty="0">
                <a:sym typeface="Wingdings"/>
              </a:rPr>
              <a:t> o mi</a:t>
            </a:r>
            <a:r>
              <a:rPr lang="ro-RO" dirty="0">
                <a:sym typeface="Wingdings"/>
              </a:rPr>
              <a:t>ș</a:t>
            </a:r>
            <a:r>
              <a:rPr lang="en-US" dirty="0">
                <a:sym typeface="Wingdings"/>
              </a:rPr>
              <a:t>care </a:t>
            </a:r>
            <a:r>
              <a:rPr lang="en-US" dirty="0" err="1">
                <a:sym typeface="Wingdings"/>
              </a:rPr>
              <a:t>propor</a:t>
            </a:r>
            <a:r>
              <a:rPr lang="ro-RO" dirty="0">
                <a:sym typeface="Wingdings"/>
              </a:rPr>
              <a:t>ț</a:t>
            </a:r>
            <a:r>
              <a:rPr lang="en-US" dirty="0" err="1">
                <a:sym typeface="Wingdings"/>
              </a:rPr>
              <a:t>ional</a:t>
            </a:r>
            <a:r>
              <a:rPr lang="ro-RO" dirty="0">
                <a:sym typeface="Wingdings"/>
              </a:rPr>
              <a:t>ă</a:t>
            </a:r>
            <a:r>
              <a:rPr lang="en-US" dirty="0">
                <a:sym typeface="Wingdings"/>
              </a:rPr>
              <a:t> cu </a:t>
            </a:r>
            <a:r>
              <a:rPr lang="en-US" dirty="0" err="1">
                <a:sym typeface="Wingdings"/>
              </a:rPr>
              <a:t>eroarea</a:t>
            </a:r>
            <a:r>
              <a:rPr lang="en-US" dirty="0">
                <a:sym typeface="Wingdings"/>
              </a:rPr>
              <a:t> (de </a:t>
            </a:r>
            <a:r>
              <a:rPr lang="en-US" dirty="0" err="1">
                <a:sym typeface="Wingdings"/>
              </a:rPr>
              <a:t>aceea</a:t>
            </a:r>
            <a:r>
              <a:rPr lang="en-US" dirty="0">
                <a:sym typeface="Wingdings"/>
              </a:rPr>
              <a:t> </a:t>
            </a:r>
            <a:r>
              <a:rPr lang="ro-RO" dirty="0">
                <a:sym typeface="Wingdings"/>
              </a:rPr>
              <a:t>s</a:t>
            </a:r>
            <a:r>
              <a:rPr lang="en-US" dirty="0">
                <a:sym typeface="Wingdings"/>
              </a:rPr>
              <a:t>e </a:t>
            </a:r>
            <a:r>
              <a:rPr lang="en-US" dirty="0" err="1">
                <a:sym typeface="Wingdings"/>
              </a:rPr>
              <a:t>nume</a:t>
            </a:r>
            <a:r>
              <a:rPr lang="ro-RO" dirty="0">
                <a:sym typeface="Wingdings"/>
              </a:rPr>
              <a:t>ș</a:t>
            </a:r>
            <a:r>
              <a:rPr lang="en-US" dirty="0" err="1">
                <a:sym typeface="Wingdings"/>
              </a:rPr>
              <a:t>te</a:t>
            </a:r>
            <a:r>
              <a:rPr lang="en-US" dirty="0">
                <a:sym typeface="Wingdings"/>
              </a:rPr>
              <a:t> control </a:t>
            </a:r>
            <a:r>
              <a:rPr lang="en-US" dirty="0" err="1">
                <a:sym typeface="Wingdings"/>
              </a:rPr>
              <a:t>propor</a:t>
            </a:r>
            <a:r>
              <a:rPr lang="ro-RO" dirty="0">
                <a:sym typeface="Wingdings"/>
              </a:rPr>
              <a:t>ț</a:t>
            </a:r>
            <a:r>
              <a:rPr lang="en-US" dirty="0" err="1">
                <a:sym typeface="Wingdings"/>
              </a:rPr>
              <a:t>ional</a:t>
            </a:r>
            <a:r>
              <a:rPr lang="en-US" dirty="0">
                <a:sym typeface="Wingdings"/>
              </a:rPr>
              <a:t>).  </a:t>
            </a:r>
            <a:r>
              <a:rPr lang="en-US" dirty="0" err="1">
                <a:sym typeface="Wingdings"/>
              </a:rPr>
              <a:t>Trebuie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sa</a:t>
            </a:r>
            <a:r>
              <a:rPr lang="en-US" dirty="0">
                <a:sym typeface="Wingdings"/>
              </a:rPr>
              <a:t> </a:t>
            </a:r>
            <a:r>
              <a:rPr lang="ro-RO" dirty="0">
                <a:sym typeface="Wingdings"/>
              </a:rPr>
              <a:t>î</a:t>
            </a:r>
            <a:r>
              <a:rPr lang="en-US" dirty="0" err="1">
                <a:sym typeface="Wingdings"/>
              </a:rPr>
              <a:t>nmulte</a:t>
            </a:r>
            <a:r>
              <a:rPr lang="ro-RO" dirty="0">
                <a:sym typeface="Wingdings"/>
              </a:rPr>
              <a:t>ș</a:t>
            </a:r>
            <a:r>
              <a:rPr lang="en-US" dirty="0" err="1">
                <a:sym typeface="Wingdings"/>
              </a:rPr>
              <a:t>ti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eroarea</a:t>
            </a:r>
            <a:r>
              <a:rPr lang="en-US" dirty="0">
                <a:sym typeface="Wingdings"/>
              </a:rPr>
              <a:t> cu un factor </a:t>
            </a:r>
            <a:r>
              <a:rPr lang="en-US" dirty="0" err="1">
                <a:sym typeface="Wingdings"/>
              </a:rPr>
              <a:t>ce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scaleaz</a:t>
            </a:r>
            <a:r>
              <a:rPr lang="ro-RO" dirty="0">
                <a:sym typeface="Wingdings"/>
              </a:rPr>
              <a:t>ă</a:t>
            </a:r>
            <a:r>
              <a:rPr lang="en-US" dirty="0">
                <a:sym typeface="Wingdings"/>
              </a:rPr>
              <a:t> ca s</a:t>
            </a:r>
            <a:r>
              <a:rPr lang="ro-RO" dirty="0">
                <a:sym typeface="Wingdings"/>
              </a:rPr>
              <a:t>ă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determini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corec</a:t>
            </a:r>
            <a:r>
              <a:rPr lang="ro-RO" dirty="0">
                <a:sym typeface="Wingdings"/>
              </a:rPr>
              <a:t>ț</a:t>
            </a:r>
            <a:r>
              <a:rPr lang="en-US" dirty="0" err="1">
                <a:sym typeface="Wingdings"/>
              </a:rPr>
              <a:t>ia.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ro-RO" dirty="0"/>
              <a:t>a</a:t>
            </a:r>
            <a:r>
              <a:rPr lang="en-US" dirty="0"/>
              <a:t>rat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Propor</a:t>
            </a:r>
            <a:r>
              <a:rPr lang="ro-RO" dirty="0"/>
              <a:t>ț</a:t>
            </a:r>
            <a:r>
              <a:rPr lang="en-US" dirty="0" err="1"/>
              <a:t>ional</a:t>
            </a:r>
            <a:r>
              <a:rPr lang="en-US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1716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5268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8820" y="5264460"/>
            <a:ext cx="671152" cy="5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3545" y="5264460"/>
            <a:ext cx="671152" cy="53266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97097" y="5264460"/>
            <a:ext cx="671152" cy="53266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20649" y="5264460"/>
            <a:ext cx="671152" cy="53266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1716" y="6134471"/>
            <a:ext cx="231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Calcularea</a:t>
            </a:r>
            <a:r>
              <a:rPr lang="en-US" dirty="0"/>
              <a:t> </a:t>
            </a:r>
            <a:r>
              <a:rPr lang="en-US" dirty="0" err="1"/>
              <a:t>erorii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3545" y="6102205"/>
            <a:ext cx="231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corectiei</a:t>
            </a:r>
            <a:endParaRPr lang="en-US" dirty="0"/>
          </a:p>
        </p:txBody>
      </p:sp>
      <p:cxnSp>
        <p:nvCxnSpPr>
          <p:cNvPr id="15" name="Elbow Connector 14"/>
          <p:cNvCxnSpPr>
            <a:stCxn id="11" idx="3"/>
            <a:endCxn id="6" idx="1"/>
          </p:cNvCxnSpPr>
          <p:nvPr/>
        </p:nvCxnSpPr>
        <p:spPr>
          <a:xfrm flipH="1">
            <a:off x="1631716" y="5530790"/>
            <a:ext cx="5560085" cy="12700"/>
          </a:xfrm>
          <a:prstGeom prst="bentConnector5">
            <a:avLst>
              <a:gd name="adj1" fmla="val -4111"/>
              <a:gd name="adj2" fmla="val -4631071"/>
              <a:gd name="adj3" fmla="val 104111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  <a:endCxn id="7" idx="1"/>
          </p:cNvCxnSpPr>
          <p:nvPr/>
        </p:nvCxnSpPr>
        <p:spPr>
          <a:xfrm>
            <a:off x="2302868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8" idx="1"/>
          </p:cNvCxnSpPr>
          <p:nvPr/>
        </p:nvCxnSpPr>
        <p:spPr>
          <a:xfrm>
            <a:off x="3126420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9" idx="1"/>
          </p:cNvCxnSpPr>
          <p:nvPr/>
        </p:nvCxnSpPr>
        <p:spPr>
          <a:xfrm>
            <a:off x="3949972" y="5530790"/>
            <a:ext cx="9235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0" idx="1"/>
          </p:cNvCxnSpPr>
          <p:nvPr/>
        </p:nvCxnSpPr>
        <p:spPr>
          <a:xfrm>
            <a:off x="5544697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1" idx="1"/>
          </p:cNvCxnSpPr>
          <p:nvPr/>
        </p:nvCxnSpPr>
        <p:spPr>
          <a:xfrm>
            <a:off x="6368249" y="553079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8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propor</a:t>
            </a:r>
            <a:r>
              <a:rPr lang="ro-RO" dirty="0"/>
              <a:t>ț</a:t>
            </a:r>
            <a:r>
              <a:rPr lang="en-US" dirty="0" err="1"/>
              <a:t>ional</a:t>
            </a:r>
            <a:r>
              <a:rPr lang="en-US" dirty="0"/>
              <a:t>, </a:t>
            </a:r>
            <a:r>
              <a:rPr lang="ro-RO" dirty="0"/>
              <a:t>realizează</a:t>
            </a:r>
            <a:r>
              <a:rPr lang="en-US" dirty="0"/>
              <a:t> un program de Robot Follower</a:t>
            </a:r>
          </a:p>
          <a:p>
            <a:pPr lvl="1"/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propor</a:t>
            </a:r>
            <a:r>
              <a:rPr lang="ro-RO" dirty="0"/>
              <a:t>ț</a:t>
            </a:r>
            <a:r>
              <a:rPr lang="en-US" dirty="0" err="1"/>
              <a:t>ional</a:t>
            </a:r>
            <a:r>
              <a:rPr lang="en-US" dirty="0"/>
              <a:t> pe un sensor ultrasonic ca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stea</a:t>
            </a:r>
            <a:r>
              <a:rPr lang="en-US" dirty="0"/>
              <a:t> la 15 cm </a:t>
            </a:r>
            <a:r>
              <a:rPr lang="en-US" dirty="0" err="1"/>
              <a:t>distan</a:t>
            </a:r>
            <a:r>
              <a:rPr lang="ro-RO" dirty="0"/>
              <a:t>ță</a:t>
            </a:r>
            <a:r>
              <a:rPr lang="en-US" dirty="0"/>
              <a:t> fa</a:t>
            </a:r>
            <a:r>
              <a:rPr lang="ro-RO" dirty="0"/>
              <a:t>ță</a:t>
            </a:r>
            <a:r>
              <a:rPr lang="en-US" dirty="0"/>
              <a:t> de un om tot </a:t>
            </a:r>
            <a:r>
              <a:rPr lang="en-US" dirty="0" err="1"/>
              <a:t>timpul</a:t>
            </a:r>
            <a:r>
              <a:rPr lang="en-US" dirty="0"/>
              <a:t> (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se mi</a:t>
            </a:r>
            <a:r>
              <a:rPr lang="ro-RO" dirty="0"/>
              <a:t>ș</a:t>
            </a:r>
            <a:r>
              <a:rPr lang="en-US" dirty="0"/>
              <a:t>c</a:t>
            </a:r>
            <a:r>
              <a:rPr lang="ro-RO" dirty="0"/>
              <a:t>ă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C701E1-B716-8DE6-37DD-E41DC8AD5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23074"/>
              </p:ext>
            </p:extLst>
          </p:nvPr>
        </p:nvGraphicFramePr>
        <p:xfrm>
          <a:off x="509780" y="4616818"/>
          <a:ext cx="8122852" cy="77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2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Obiectiv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Eroare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Corec</a:t>
                      </a:r>
                      <a:r>
                        <a:rPr lang="ro-RO" sz="1400" b="1" dirty="0"/>
                        <a:t>ț</a:t>
                      </a:r>
                      <a:r>
                        <a:rPr lang="en-US" sz="1400" b="1" dirty="0" err="1"/>
                        <a:t>ie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Mergi</a:t>
                      </a:r>
                      <a:r>
                        <a:rPr lang="en-US" sz="1400" dirty="0"/>
                        <a:t> la o </a:t>
                      </a:r>
                      <a:r>
                        <a:rPr lang="en-US" sz="1400" dirty="0" err="1"/>
                        <a:t>distan</a:t>
                      </a:r>
                      <a:r>
                        <a:rPr lang="ro-RO" sz="1400" dirty="0"/>
                        <a:t>ță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anume</a:t>
                      </a:r>
                      <a:r>
                        <a:rPr lang="en-US" sz="1400" dirty="0"/>
                        <a:t> fa</a:t>
                      </a:r>
                      <a:r>
                        <a:rPr lang="ro-RO" sz="1400" dirty="0"/>
                        <a:t>ță</a:t>
                      </a:r>
                      <a:r>
                        <a:rPr lang="en-US" sz="1400" dirty="0"/>
                        <a:t> de om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r>
                        <a:rPr lang="ro-RO" sz="1400" dirty="0"/>
                        <a:t>âț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cm fa</a:t>
                      </a:r>
                      <a:r>
                        <a:rPr lang="ro-RO" sz="1400" dirty="0"/>
                        <a:t>ță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distan</a:t>
                      </a:r>
                      <a:r>
                        <a:rPr lang="ro-RO" sz="1400" dirty="0"/>
                        <a:t>ță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dorit</a:t>
                      </a:r>
                      <a:r>
                        <a:rPr lang="ro-RO" sz="1400" dirty="0"/>
                        <a:t>ă 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distan</a:t>
                      </a:r>
                      <a:r>
                        <a:rPr lang="ro-RO" sz="1400" dirty="0"/>
                        <a:t>ța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curent</a:t>
                      </a:r>
                      <a:r>
                        <a:rPr lang="ro-RO" sz="1400" dirty="0"/>
                        <a:t>ă</a:t>
                      </a:r>
                      <a:r>
                        <a:rPr lang="en-US" sz="1400" baseline="0" dirty="0"/>
                        <a:t> – </a:t>
                      </a:r>
                      <a:r>
                        <a:rPr lang="en-US" sz="1400" baseline="0" dirty="0" err="1"/>
                        <a:t>distan</a:t>
                      </a:r>
                      <a:r>
                        <a:rPr lang="ro-RO" sz="1400" baseline="0" dirty="0"/>
                        <a:t>ța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dorit</a:t>
                      </a:r>
                      <a:r>
                        <a:rPr lang="ro-RO" sz="1400" baseline="0" dirty="0"/>
                        <a:t>ă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</a:t>
                      </a:r>
                      <a:r>
                        <a:rPr lang="ro-RO" sz="1400" dirty="0"/>
                        <a:t>ș</a:t>
                      </a:r>
                      <a:r>
                        <a:rPr lang="en-US" sz="1400" dirty="0"/>
                        <a:t>c</a:t>
                      </a:r>
                      <a:r>
                        <a:rPr lang="ro-RO" sz="1400" dirty="0"/>
                        <a:t>ă</a:t>
                      </a: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mai</a:t>
                      </a:r>
                      <a:r>
                        <a:rPr lang="en-US" sz="1400" dirty="0"/>
                        <a:t> rapid </a:t>
                      </a:r>
                      <a:r>
                        <a:rPr lang="ro-RO" sz="1400" dirty="0"/>
                        <a:t>î</a:t>
                      </a:r>
                      <a:r>
                        <a:rPr lang="en-US" sz="1400" dirty="0"/>
                        <a:t>n fu</a:t>
                      </a:r>
                      <a:r>
                        <a:rPr lang="ro-RO" sz="1400" dirty="0"/>
                        <a:t>n</a:t>
                      </a:r>
                      <a:r>
                        <a:rPr lang="en-US" sz="1400" dirty="0"/>
                        <a:t>c</a:t>
                      </a:r>
                      <a:r>
                        <a:rPr lang="ro-RO" sz="1400" dirty="0"/>
                        <a:t>ț</a:t>
                      </a:r>
                      <a:r>
                        <a:rPr lang="en-US" sz="1400" dirty="0" err="1"/>
                        <a:t>ie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distan</a:t>
                      </a:r>
                      <a:r>
                        <a:rPr lang="ro-RO" sz="1400" dirty="0"/>
                        <a:t>ță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6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92734"/>
              </p:ext>
            </p:extLst>
          </p:nvPr>
        </p:nvGraphicFramePr>
        <p:xfrm>
          <a:off x="581192" y="1986437"/>
          <a:ext cx="8114716" cy="3498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7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7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Calculeaz</a:t>
                      </a:r>
                      <a:r>
                        <a:rPr lang="ro-RO" sz="1400" b="1" dirty="0"/>
                        <a:t>ă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eroarea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267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r>
                        <a:rPr lang="ro-RO" sz="1400" dirty="0"/>
                        <a:t>âț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cm de la </a:t>
                      </a:r>
                      <a:r>
                        <a:rPr lang="en-US" sz="1400" dirty="0" err="1"/>
                        <a:t>distan</a:t>
                      </a:r>
                      <a:r>
                        <a:rPr lang="ro-RO" sz="1400" dirty="0"/>
                        <a:t>ța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dorit</a:t>
                      </a:r>
                      <a:r>
                        <a:rPr lang="ro-RO" sz="1400" dirty="0"/>
                        <a:t>ă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distan</a:t>
                      </a:r>
                      <a:r>
                        <a:rPr lang="ro-RO" sz="1400" dirty="0"/>
                        <a:t>ța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curent</a:t>
                      </a:r>
                      <a:r>
                        <a:rPr lang="ro-RO" sz="1400" dirty="0"/>
                        <a:t>ă </a:t>
                      </a:r>
                      <a:r>
                        <a:rPr lang="en-US" sz="1400" baseline="0" dirty="0"/>
                        <a:t>– </a:t>
                      </a:r>
                      <a:r>
                        <a:rPr lang="en-US" sz="1400" baseline="0" dirty="0" err="1"/>
                        <a:t>distan</a:t>
                      </a:r>
                      <a:r>
                        <a:rPr lang="ro-RO" sz="1400" baseline="0" dirty="0"/>
                        <a:t>ța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dorit</a:t>
                      </a:r>
                      <a:r>
                        <a:rPr lang="ro-RO" sz="1400" baseline="0" dirty="0"/>
                        <a:t>ă</a:t>
                      </a:r>
                      <a:r>
                        <a:rPr lang="en-US" sz="1400" baseline="0" dirty="0"/>
                        <a:t>)</a:t>
                      </a:r>
                    </a:p>
                    <a:p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Calculeaz</a:t>
                      </a:r>
                      <a:r>
                        <a:rPr lang="ro-RO" sz="1400" b="1" dirty="0"/>
                        <a:t>ă</a:t>
                      </a:r>
                      <a:r>
                        <a:rPr lang="en-US" sz="1400" b="1" dirty="0"/>
                        <a:t>/</a:t>
                      </a:r>
                      <a:r>
                        <a:rPr lang="en-US" sz="1400" b="1" dirty="0" err="1"/>
                        <a:t>Aplica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b="1" dirty="0" err="1"/>
                        <a:t>corec</a:t>
                      </a:r>
                      <a:r>
                        <a:rPr lang="ro-RO" sz="1400" b="1" dirty="0"/>
                        <a:t>ț</a:t>
                      </a:r>
                      <a:r>
                        <a:rPr lang="en-US" sz="1400" b="1" dirty="0" err="1"/>
                        <a:t>ia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074227"/>
                  </a:ext>
                </a:extLst>
              </a:tr>
              <a:tr h="1076221">
                <a:tc>
                  <a:txBody>
                    <a:bodyPr/>
                    <a:lstStyle/>
                    <a:p>
                      <a:r>
                        <a:rPr lang="ro-RO" sz="1400" dirty="0"/>
                        <a:t>Î</a:t>
                      </a:r>
                      <a:r>
                        <a:rPr lang="en-US" sz="1400" dirty="0" err="1"/>
                        <a:t>nmul</a:t>
                      </a:r>
                      <a:r>
                        <a:rPr lang="ro-RO" sz="1400" dirty="0"/>
                        <a:t>ț</a:t>
                      </a:r>
                      <a:r>
                        <a:rPr lang="en-US" sz="1400" dirty="0" err="1"/>
                        <a:t>ind</a:t>
                      </a:r>
                      <a:r>
                        <a:rPr lang="en-US" sz="1400" dirty="0"/>
                        <a:t> cu un factor </a:t>
                      </a:r>
                      <a:r>
                        <a:rPr lang="en-US" sz="1400" dirty="0" err="1"/>
                        <a:t>ce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scaleaz</a:t>
                      </a:r>
                      <a:r>
                        <a:rPr lang="ro-RO" sz="1400" dirty="0"/>
                        <a:t>ă</a:t>
                      </a:r>
                      <a:r>
                        <a:rPr lang="en-US" sz="1400" dirty="0"/>
                        <a:t> </a:t>
                      </a:r>
                      <a:r>
                        <a:rPr lang="ro-RO" sz="1400" dirty="0"/>
                        <a:t>ș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ajust</a:t>
                      </a:r>
                      <a:r>
                        <a:rPr lang="ro-RO" sz="1400" dirty="0"/>
                        <a:t>â</a:t>
                      </a:r>
                      <a:r>
                        <a:rPr lang="en-US" sz="1400" dirty="0" err="1"/>
                        <a:t>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viteza</a:t>
                      </a:r>
                      <a:r>
                        <a:rPr lang="en-US" sz="1400" dirty="0"/>
                        <a:t> </a:t>
                      </a:r>
                      <a:r>
                        <a:rPr lang="ro-RO" sz="1400" dirty="0"/>
                        <a:t>î</a:t>
                      </a:r>
                      <a:r>
                        <a:rPr lang="en-US" sz="1400" dirty="0"/>
                        <a:t>n </a:t>
                      </a:r>
                      <a:r>
                        <a:rPr lang="en-US" sz="1400" dirty="0" err="1"/>
                        <a:t>func</a:t>
                      </a:r>
                      <a:r>
                        <a:rPr lang="ro-RO" sz="1400" dirty="0"/>
                        <a:t>ț</a:t>
                      </a:r>
                      <a:r>
                        <a:rPr lang="en-US" sz="1400" dirty="0" err="1"/>
                        <a:t>ie</a:t>
                      </a:r>
                      <a:r>
                        <a:rPr lang="en-US" sz="1400" dirty="0"/>
                        <a:t> de </a:t>
                      </a:r>
                      <a:r>
                        <a:rPr lang="en-US" sz="1400" dirty="0" err="1"/>
                        <a:t>distan</a:t>
                      </a:r>
                      <a:r>
                        <a:rPr lang="ro-RO" sz="1400" dirty="0"/>
                        <a:t>ță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2938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5B40E0-8DC4-B849-9433-11500B9C9CE4}"/>
              </a:ext>
            </a:extLst>
          </p:cNvPr>
          <p:cNvSpPr txBox="1"/>
          <p:nvPr/>
        </p:nvSpPr>
        <p:spPr>
          <a:xfrm>
            <a:off x="6882987" y="4899274"/>
            <a:ext cx="963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eroare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60DDD-6098-D84C-AEED-52935B3A8107}"/>
              </a:ext>
            </a:extLst>
          </p:cNvPr>
          <p:cNvSpPr txBox="1"/>
          <p:nvPr/>
        </p:nvSpPr>
        <p:spPr>
          <a:xfrm>
            <a:off x="6390697" y="2100293"/>
            <a:ext cx="96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eroare</a:t>
            </a:r>
            <a:endParaRPr lang="en-US" sz="2000" dirty="0"/>
          </a:p>
        </p:txBody>
      </p:sp>
      <p:pic>
        <p:nvPicPr>
          <p:cNvPr id="8" name="Picture 7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4EBB2217-7BD0-8541-A4DA-674704B2B8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01" y="2633892"/>
            <a:ext cx="3332761" cy="636023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9C4993-088F-9245-854C-48CCA5B48D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08" y="4429702"/>
            <a:ext cx="3683637" cy="5792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6C4913-0F7B-384B-B864-F368E5EE7210}"/>
              </a:ext>
            </a:extLst>
          </p:cNvPr>
          <p:cNvCxnSpPr>
            <a:cxnSpLocks/>
          </p:cNvCxnSpPr>
          <p:nvPr/>
        </p:nvCxnSpPr>
        <p:spPr>
          <a:xfrm flipV="1">
            <a:off x="7356105" y="4668253"/>
            <a:ext cx="0" cy="3406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1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Pun</a:t>
            </a:r>
            <a:r>
              <a:rPr lang="ro-RO" dirty="0"/>
              <a:t>e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cap la cap: Ultrasonic Robot Follower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2086B9BC-F93E-7347-86E8-B65CD5E278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2197100"/>
            <a:ext cx="8928100" cy="2463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D1F9AE-3057-3149-9821-E7713F66BEFF}"/>
              </a:ext>
            </a:extLst>
          </p:cNvPr>
          <p:cNvSpPr txBox="1"/>
          <p:nvPr/>
        </p:nvSpPr>
        <p:spPr>
          <a:xfrm>
            <a:off x="2717800" y="2548989"/>
            <a:ext cx="489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Loop ca </a:t>
            </a:r>
            <a:r>
              <a:rPr lang="en-US" dirty="0" err="1"/>
              <a:t>robotul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continue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aplice</a:t>
            </a:r>
            <a:r>
              <a:rPr lang="en-US" dirty="0"/>
              <a:t> </a:t>
            </a:r>
            <a:r>
              <a:rPr lang="en-US" dirty="0" err="1"/>
              <a:t>corec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actualizată î</a:t>
            </a:r>
            <a:r>
              <a:rPr lang="en-US" dirty="0"/>
              <a:t>n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</a:t>
            </a:r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senzorului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8CDDC-7C26-6241-8520-9DF2FEB8AD5D}"/>
              </a:ext>
            </a:extLst>
          </p:cNvPr>
          <p:cNvSpPr txBox="1"/>
          <p:nvPr/>
        </p:nvSpPr>
        <p:spPr>
          <a:xfrm>
            <a:off x="2717800" y="4203700"/>
            <a:ext cx="489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Calculeaz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, </a:t>
            </a:r>
            <a:r>
              <a:rPr lang="en-US" dirty="0" err="1"/>
              <a:t>multiplic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cu </a:t>
            </a:r>
            <a:r>
              <a:rPr lang="en-US" dirty="0" err="1"/>
              <a:t>factorul</a:t>
            </a:r>
            <a:r>
              <a:rPr lang="en-US" dirty="0"/>
              <a:t> scalar,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aplic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corec</a:t>
            </a:r>
            <a:r>
              <a:rPr lang="ro-RO" dirty="0"/>
              <a:t>ț</a:t>
            </a:r>
            <a:r>
              <a:rPr lang="en-US" dirty="0" err="1"/>
              <a:t>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0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Ce </a:t>
            </a:r>
            <a:r>
              <a:rPr lang="ro-RO" dirty="0">
                <a:solidFill>
                  <a:srgbClr val="FF0000"/>
                </a:solidFill>
              </a:rPr>
              <a:t>î</a:t>
            </a:r>
            <a:r>
              <a:rPr lang="en-US" dirty="0" err="1">
                <a:solidFill>
                  <a:srgbClr val="FF0000"/>
                </a:solidFill>
              </a:rPr>
              <a:t>nseamn</a:t>
            </a:r>
            <a:r>
              <a:rPr lang="ro-RO" dirty="0">
                <a:solidFill>
                  <a:srgbClr val="FF0000"/>
                </a:solidFill>
              </a:rPr>
              <a:t>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controlul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propor</a:t>
            </a:r>
            <a:r>
              <a:rPr lang="ro-RO" dirty="0">
                <a:solidFill>
                  <a:srgbClr val="FF0000"/>
                </a:solidFill>
              </a:rPr>
              <a:t>ț</a:t>
            </a:r>
            <a:r>
              <a:rPr lang="en-US" dirty="0" err="1">
                <a:solidFill>
                  <a:srgbClr val="FF0000"/>
                </a:solidFill>
              </a:rPr>
              <a:t>ional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Mi</a:t>
            </a:r>
            <a:r>
              <a:rPr lang="ro-RO" dirty="0"/>
              <a:t>ș</a:t>
            </a:r>
            <a:r>
              <a:rPr lang="en-US" dirty="0" err="1"/>
              <a:t>carea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ro-RO" dirty="0"/>
              <a:t>ț</a:t>
            </a:r>
            <a:r>
              <a:rPr lang="en-US" dirty="0"/>
              <a:t>in </a:t>
            </a:r>
            <a:r>
              <a:rPr lang="en-US" dirty="0" err="1"/>
              <a:t>bazat</a:t>
            </a:r>
            <a:r>
              <a:rPr lang="ro-RO" dirty="0"/>
              <a:t>ă</a:t>
            </a:r>
            <a:r>
              <a:rPr lang="en-US" dirty="0"/>
              <a:t> pe c</a:t>
            </a:r>
            <a:r>
              <a:rPr lang="ro-RO" dirty="0"/>
              <a:t>â</a:t>
            </a:r>
            <a:r>
              <a:rPr lang="en-US" dirty="0"/>
              <a:t>t de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de </a:t>
            </a:r>
            <a:r>
              <a:rPr lang="en-US" dirty="0" err="1"/>
              <a:t>distan</a:t>
            </a:r>
            <a:r>
              <a:rPr lang="ro-RO" dirty="0"/>
              <a:t>ța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ro-RO" dirty="0"/>
              <a:t>ă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Ce au </a:t>
            </a:r>
            <a:r>
              <a:rPr lang="en-US" dirty="0" err="1">
                <a:solidFill>
                  <a:srgbClr val="FF0000"/>
                </a:solidFill>
              </a:rPr>
              <a:t>toate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programele</a:t>
            </a:r>
            <a:r>
              <a:rPr lang="en-US" dirty="0">
                <a:solidFill>
                  <a:srgbClr val="FF0000"/>
                </a:solidFill>
              </a:rPr>
              <a:t> de control </a:t>
            </a:r>
            <a:r>
              <a:rPr lang="en-US" dirty="0" err="1">
                <a:solidFill>
                  <a:srgbClr val="FF0000"/>
                </a:solidFill>
              </a:rPr>
              <a:t>propor</a:t>
            </a:r>
            <a:r>
              <a:rPr lang="ro-RO" dirty="0">
                <a:solidFill>
                  <a:srgbClr val="FF0000"/>
                </a:solidFill>
              </a:rPr>
              <a:t>ț</a:t>
            </a:r>
            <a:r>
              <a:rPr lang="en-US" dirty="0" err="1">
                <a:solidFill>
                  <a:srgbClr val="FF0000"/>
                </a:solidFill>
              </a:rPr>
              <a:t>ional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o-RO" dirty="0">
                <a:solidFill>
                  <a:srgbClr val="FF0000"/>
                </a:solidFill>
              </a:rPr>
              <a:t>î</a:t>
            </a:r>
            <a:r>
              <a:rPr lang="en-US" dirty="0">
                <a:solidFill>
                  <a:srgbClr val="FF0000"/>
                </a:solidFill>
              </a:rPr>
              <a:t>n </a:t>
            </a:r>
            <a:r>
              <a:rPr lang="en-US" dirty="0" err="1">
                <a:solidFill>
                  <a:srgbClr val="FF0000"/>
                </a:solidFill>
              </a:rPr>
              <a:t>comun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o-RO" dirty="0"/>
              <a:t>Răspuns</a:t>
            </a:r>
            <a:r>
              <a:rPr lang="en-US" dirty="0"/>
              <a:t>. </a:t>
            </a:r>
            <a:r>
              <a:rPr lang="en-US" dirty="0" err="1"/>
              <a:t>Calculul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corec</a:t>
            </a:r>
            <a:r>
              <a:rPr lang="ro-RO" dirty="0"/>
              <a:t>ț</a:t>
            </a:r>
            <a:r>
              <a:rPr lang="en-US" dirty="0"/>
              <a:t>ii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</a:t>
            </a:r>
            <a:r>
              <a:rPr lang="en-US" dirty="0"/>
              <a:t> de </a:t>
            </a:r>
            <a:r>
              <a:rPr lang="en-US" dirty="0" err="1"/>
              <a:t>discu</a:t>
            </a:r>
            <a:r>
              <a:rPr lang="ro-RO" dirty="0"/>
              <a:t>ț</a:t>
            </a:r>
            <a:r>
              <a:rPr lang="en-US" dirty="0" err="1"/>
              <a:t>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14" y="1453745"/>
            <a:ext cx="8574087" cy="4307294"/>
          </a:xfrm>
        </p:spPr>
        <p:txBody>
          <a:bodyPr>
            <a:normAutofit/>
          </a:bodyPr>
          <a:lstStyle/>
          <a:p>
            <a:r>
              <a:rPr lang="ro-RO" sz="2600" dirty="0"/>
              <a:t>Această lecție de Mindstorms a fost realizată de </a:t>
            </a:r>
            <a:r>
              <a:rPr lang="en-US" sz="2600" dirty="0"/>
              <a:t>Sanjay </a:t>
            </a:r>
            <a:r>
              <a:rPr lang="en-US" sz="2600" dirty="0" err="1"/>
              <a:t>Seshan</a:t>
            </a:r>
            <a:r>
              <a:rPr lang="en-US" sz="2600" dirty="0"/>
              <a:t> </a:t>
            </a:r>
            <a:r>
              <a:rPr lang="ro-RO" sz="2600" dirty="0"/>
              <a:t>și</a:t>
            </a:r>
            <a:r>
              <a:rPr lang="en-US" sz="2600" dirty="0"/>
              <a:t> Arvind </a:t>
            </a:r>
            <a:r>
              <a:rPr lang="en-US" sz="2600" dirty="0" err="1"/>
              <a:t>Seshan</a:t>
            </a:r>
            <a:r>
              <a:rPr lang="ro-RO" sz="2600" dirty="0"/>
              <a:t>.</a:t>
            </a:r>
          </a:p>
          <a:p>
            <a:r>
              <a:rPr lang="ro-RO" sz="2600" dirty="0"/>
              <a:t>Mai multe lecții sunt disponibile pe ev3lessons.com</a:t>
            </a:r>
          </a:p>
          <a:p>
            <a:r>
              <a:rPr lang="ro-RO" sz="2600" dirty="0"/>
              <a:t>Această lecție a fost tradusă în limba română de echipa de robotică FTC – ROSOPHIA #21455 RO20.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EV3Lessons.com, Last edit 12/27/2019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81" y="4288835"/>
            <a:ext cx="2785835" cy="98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3622</TotalTime>
  <Words>785</Words>
  <Application>Microsoft Office PowerPoint</Application>
  <PresentationFormat>On-screen Show (4:3)</PresentationFormat>
  <Paragraphs>58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Wingdings</vt:lpstr>
      <vt:lpstr>advanced</vt:lpstr>
      <vt:lpstr>EV3 Classroom: Controlul Proporțional</vt:lpstr>
      <vt:lpstr>Obiectivele lecției</vt:lpstr>
      <vt:lpstr>Învățăm și discutăm despre controlul proporțional</vt:lpstr>
      <vt:lpstr>Cum arată Controlul Proporțional?</vt:lpstr>
      <vt:lpstr>Provocare</vt:lpstr>
      <vt:lpstr>Provocare</vt:lpstr>
      <vt:lpstr>Pune totul cap la cap: Ultrasonic Robot Follower</vt:lpstr>
      <vt:lpstr>Ghid de discuție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marinela buruiana</cp:lastModifiedBy>
  <cp:revision>52</cp:revision>
  <cp:lastPrinted>2015-12-20T02:26:09Z</cp:lastPrinted>
  <dcterms:created xsi:type="dcterms:W3CDTF">2014-10-28T21:59:38Z</dcterms:created>
  <dcterms:modified xsi:type="dcterms:W3CDTF">2023-09-15T11:34:21Z</dcterms:modified>
</cp:coreProperties>
</file>