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notesMasterIdLst>
    <p:notesMasterId r:id="rId16"/>
  </p:notesMasterIdLst>
  <p:handoutMasterIdLst>
    <p:handoutMasterId r:id="rId17"/>
  </p:handoutMasterIdLst>
  <p:sldIdLst>
    <p:sldId id="258" r:id="rId2"/>
    <p:sldId id="289" r:id="rId3"/>
    <p:sldId id="280" r:id="rId4"/>
    <p:sldId id="296" r:id="rId5"/>
    <p:sldId id="293" r:id="rId6"/>
    <p:sldId id="286" r:id="rId7"/>
    <p:sldId id="281" r:id="rId8"/>
    <p:sldId id="297" r:id="rId9"/>
    <p:sldId id="291" r:id="rId10"/>
    <p:sldId id="292" r:id="rId11"/>
    <p:sldId id="298" r:id="rId12"/>
    <p:sldId id="283" r:id="rId13"/>
    <p:sldId id="290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12" autoAdjust="0"/>
    <p:restoredTop sz="95714" autoAdjust="0"/>
  </p:normalViewPr>
  <p:slideViewPr>
    <p:cSldViewPr snapToGrid="0" snapToObjects="1">
      <p:cViewPr varScale="1">
        <p:scale>
          <a:sx n="80" d="100"/>
          <a:sy n="80" d="100"/>
        </p:scale>
        <p:origin x="179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39B0-29F8-BF48-86CF-7137D5849439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12/28/2019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ADVANCED EV3 PROGRAMMING LESSON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5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AC6C-A279-A34E-82FB-70D35899BCA2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12/28/2019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486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22C7-1305-924C-9FB9-52DB3060C98A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12/28/2019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0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C63E-BE41-4E45-B270-DA0F160EFD29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12/28/2019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3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8059-E3C2-474B-B5F7-A89FDD4A05EE}" type="datetime1">
              <a:rPr lang="en-US" smtClean="0"/>
              <a:t>9/18/2023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98265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B510-7F09-CE4B-939C-63E881E7544C}" type="datetime1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12/28/2019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0B04-C9AA-B641-BD71-E5CC52EC622E}" type="datetime1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12/28/2019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B89B-D980-AD42-915B-05FA56B1FD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12/28/2019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275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91AF27FB-20E6-9149-9DC3-EEB35AD1B9F2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12/28/2019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538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E9D5-6409-0D49-946D-5625CE1023D5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12/28/2019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927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043E5CD-3CEB-CD49-8E2B-BE8963795FAD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/>
              <a:t>© 2020 EV3Lessons.com, Last edit 12/28/2019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</p:sldLayoutIdLst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EV3 Classroom: </a:t>
            </a:r>
            <a:r>
              <a:rPr lang="ro-RO" dirty="0"/>
              <a:t>Întoarceri cu Gyro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392B3078-99BD-0D4F-A712-46A32037159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51" y="4560307"/>
            <a:ext cx="1444298" cy="1444298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49AE97C-E9AA-7645-B40C-C920C1EF49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5" t="7277" r="2818" b="5432"/>
          <a:stretch/>
        </p:blipFill>
        <p:spPr>
          <a:xfrm>
            <a:off x="5294149" y="268395"/>
            <a:ext cx="3603295" cy="138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12/28/2019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Pasul</a:t>
            </a:r>
            <a:r>
              <a:rPr lang="en-US" dirty="0"/>
              <a:t> 3B: Ad</a:t>
            </a:r>
            <a:r>
              <a:rPr lang="ro-RO" dirty="0"/>
              <a:t>augă </a:t>
            </a:r>
            <a:r>
              <a:rPr lang="en-US" dirty="0"/>
              <a:t>Block</a:t>
            </a:r>
            <a:r>
              <a:rPr lang="ro-RO" dirty="0"/>
              <a:t>-uri sub D</a:t>
            </a:r>
            <a:r>
              <a:rPr lang="en-US" dirty="0" err="1"/>
              <a:t>efine</a:t>
            </a:r>
            <a:r>
              <a:rPr lang="ro-RO" dirty="0"/>
              <a:t> block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2816" y="4817316"/>
            <a:ext cx="8070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Pla</a:t>
            </a:r>
            <a:r>
              <a:rPr lang="ro-RO" dirty="0"/>
              <a:t>sează block-urile necesare sub </a:t>
            </a:r>
            <a:r>
              <a:rPr lang="en-US" dirty="0"/>
              <a:t>Define Block </a:t>
            </a:r>
            <a:r>
              <a:rPr lang="ro-RO" dirty="0"/>
              <a:t>și plasează </a:t>
            </a:r>
            <a:r>
              <a:rPr lang="en-US" dirty="0"/>
              <a:t>input</a:t>
            </a:r>
            <a:r>
              <a:rPr lang="ro-RO" dirty="0"/>
              <a:t>-uri în locurile corespunzătoare așa cum arătăm mai sus.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153306-B75E-4341-97AB-1041A8967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82" y="1777468"/>
            <a:ext cx="57023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1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12/28/2019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Pasul </a:t>
            </a:r>
            <a:r>
              <a:rPr lang="en-US" dirty="0"/>
              <a:t>4: Cre</a:t>
            </a:r>
            <a:r>
              <a:rPr lang="ro-RO" dirty="0"/>
              <a:t>ează un My Block cu întoarcerea stânga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2816" y="4817316"/>
            <a:ext cx="8070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Singurele diferențe față de block-ul </a:t>
            </a:r>
            <a:r>
              <a:rPr lang="en-US" dirty="0" err="1"/>
              <a:t>TurnDegreesRight</a:t>
            </a:r>
            <a:r>
              <a:rPr lang="en-US" dirty="0"/>
              <a:t> </a:t>
            </a:r>
            <a:r>
              <a:rPr lang="ro-RO" dirty="0"/>
              <a:t>este că block-ul de Start Moving întoarce stânga dar input-ul din block-ul </a:t>
            </a:r>
            <a:r>
              <a:rPr lang="en-US" dirty="0"/>
              <a:t>Wait Until Angle </a:t>
            </a:r>
            <a:r>
              <a:rPr lang="ro-RO" dirty="0"/>
              <a:t>este negativă, din moment ce gyro va fi negativ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64077-F3FE-394B-9E32-3326C2A94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61" y="1771118"/>
            <a:ext cx="62611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8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12/28/2019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Utilizarea </a:t>
            </a:r>
            <a:r>
              <a:rPr lang="en-US" dirty="0"/>
              <a:t>My Block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290EF-74AD-F24C-AF60-9031E30074BC}"/>
              </a:ext>
            </a:extLst>
          </p:cNvPr>
          <p:cNvSpPr txBox="1"/>
          <p:nvPr/>
        </p:nvSpPr>
        <p:spPr>
          <a:xfrm>
            <a:off x="5318235" y="2784250"/>
            <a:ext cx="35367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Block</a:t>
            </a:r>
            <a:r>
              <a:rPr lang="ro-RO" dirty="0"/>
              <a:t>-urile tale pot fi găsite în tab-ul </a:t>
            </a:r>
            <a:r>
              <a:rPr lang="en-US" dirty="0"/>
              <a:t>My Blocks tab.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Programul de stânga, va întoarce 90 de grade la stânga iar programul dreapta întoarce 90 de grade dreapta.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Amintește-ți să rulezi codul de recalibrare înainte de a rula acest cod în cazul în care senzorul gyro are ,,drift</a:t>
            </a:r>
            <a:r>
              <a:rPr lang="en-US" dirty="0"/>
              <a:t>’’.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604F5B-C578-CA4C-81F1-662D81F7A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8" y="2959061"/>
            <a:ext cx="4901342" cy="2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20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Ce este ,,lag-ul</a:t>
            </a:r>
            <a:r>
              <a:rPr lang="en-US" dirty="0"/>
              <a:t>’’</a:t>
            </a:r>
            <a:r>
              <a:rPr lang="ro-RO" dirty="0"/>
              <a:t> senzorul Gyro</a:t>
            </a:r>
            <a:r>
              <a:rPr lang="en-US" dirty="0"/>
              <a:t>?</a:t>
            </a:r>
          </a:p>
          <a:p>
            <a:pPr marL="457200" lvl="1" indent="0">
              <a:buNone/>
            </a:pPr>
            <a:r>
              <a:rPr lang="en-US" dirty="0"/>
              <a:t>R</a:t>
            </a:r>
            <a:r>
              <a:rPr lang="ro-RO" dirty="0"/>
              <a:t>ăspuns</a:t>
            </a:r>
            <a:r>
              <a:rPr lang="en-US" dirty="0"/>
              <a:t>. </a:t>
            </a:r>
            <a:r>
              <a:rPr lang="ro-RO" dirty="0"/>
              <a:t>Citirile senzorului Gyro sunt întârziate în spatele unor citiri adevărate.</a:t>
            </a:r>
            <a:endParaRPr lang="en-US" dirty="0"/>
          </a:p>
          <a:p>
            <a:pPr lvl="1"/>
            <a:endParaRPr lang="en-US" dirty="0"/>
          </a:p>
          <a:p>
            <a:r>
              <a:rPr lang="ro-RO" dirty="0"/>
              <a:t>Care este singurul mod de compensa întârzierea</a:t>
            </a:r>
            <a:r>
              <a:rPr lang="en-US" dirty="0"/>
              <a:t>?</a:t>
            </a:r>
          </a:p>
          <a:p>
            <a:pPr marL="457200" lvl="1" indent="0">
              <a:buNone/>
            </a:pPr>
            <a:r>
              <a:rPr lang="ro-RO" dirty="0"/>
              <a:t>Răspuns</a:t>
            </a:r>
            <a:r>
              <a:rPr lang="en-US" dirty="0"/>
              <a:t>: Reduce </a:t>
            </a:r>
            <a:r>
              <a:rPr lang="ro-RO" dirty="0"/>
              <a:t>numărul de grade până la care întoarce robotul.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12/28/2019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Discu</a:t>
            </a:r>
            <a:r>
              <a:rPr lang="ro-RO" dirty="0"/>
              <a:t>ții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09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14" y="1657888"/>
            <a:ext cx="8574087" cy="4307294"/>
          </a:xfrm>
        </p:spPr>
        <p:txBody>
          <a:bodyPr/>
          <a:lstStyle/>
          <a:p>
            <a:r>
              <a:rPr lang="ro-RO" sz="2400" dirty="0"/>
              <a:t>Această lecție de Mindstorms a fost realizată de </a:t>
            </a:r>
            <a:r>
              <a:rPr lang="en-US" sz="2400" dirty="0"/>
              <a:t>Sanjay </a:t>
            </a:r>
            <a:r>
              <a:rPr lang="en-US" sz="2400" dirty="0" err="1"/>
              <a:t>Seshan</a:t>
            </a:r>
            <a:r>
              <a:rPr lang="en-US" sz="2400" dirty="0"/>
              <a:t> </a:t>
            </a:r>
            <a:r>
              <a:rPr lang="ro-RO" sz="2400" dirty="0"/>
              <a:t>și</a:t>
            </a:r>
            <a:r>
              <a:rPr lang="en-US" sz="2400" dirty="0"/>
              <a:t> Arvind </a:t>
            </a:r>
            <a:r>
              <a:rPr lang="en-US" sz="2400" dirty="0" err="1"/>
              <a:t>Seshan</a:t>
            </a:r>
            <a:r>
              <a:rPr lang="ro-RO" sz="2400" dirty="0"/>
              <a:t>.</a:t>
            </a:r>
          </a:p>
          <a:p>
            <a:r>
              <a:rPr lang="ro-RO" sz="2400" dirty="0"/>
              <a:t>Mai multe lecții sunt disponibile pe ev3lessons.com</a:t>
            </a:r>
          </a:p>
          <a:p>
            <a:r>
              <a:rPr lang="ro-RO" sz="2400" dirty="0"/>
              <a:t>Această lecție a fost tradusă în limba română de echipa de robotică FTC – ROSOPHIA #21455 RO20.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12/28/2019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35830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Învățăm ce înseamnă ,,l</a:t>
            </a:r>
            <a:r>
              <a:rPr lang="en-US" dirty="0"/>
              <a:t>ag</a:t>
            </a:r>
            <a:r>
              <a:rPr lang="ro-RO" dirty="0"/>
              <a:t>-ul</a:t>
            </a:r>
            <a:r>
              <a:rPr lang="en-US" dirty="0"/>
              <a:t>’’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un mod de a corecta ,,</a:t>
            </a:r>
            <a:r>
              <a:rPr lang="en-US" dirty="0"/>
              <a:t>lag</a:t>
            </a:r>
            <a:r>
              <a:rPr lang="ro-RO" dirty="0"/>
              <a:t>-ul</a:t>
            </a:r>
            <a:r>
              <a:rPr lang="en-US" dirty="0"/>
              <a:t>’’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Să înțelegem de ce este important să explorăm soluții alternative la probleme.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o-RO" b="1" i="1" dirty="0"/>
              <a:t>Cerințe</a:t>
            </a:r>
            <a:r>
              <a:rPr lang="en-US" b="1" i="1" dirty="0"/>
              <a:t>: </a:t>
            </a:r>
            <a:endParaRPr lang="ro-RO" b="1" i="1" dirty="0"/>
          </a:p>
          <a:p>
            <a:pPr marL="0" indent="0">
              <a:buNone/>
            </a:pPr>
            <a:r>
              <a:rPr lang="en-US" dirty="0"/>
              <a:t>My Blocks </a:t>
            </a:r>
            <a:r>
              <a:rPr lang="ro-RO" dirty="0"/>
              <a:t>cu</a:t>
            </a:r>
            <a:r>
              <a:rPr lang="en-US" dirty="0"/>
              <a:t> Input</a:t>
            </a:r>
            <a:r>
              <a:rPr lang="ro-RO" dirty="0"/>
              <a:t>-uri și </a:t>
            </a:r>
            <a:r>
              <a:rPr lang="en-US" dirty="0"/>
              <a:t>Output</a:t>
            </a:r>
            <a:r>
              <a:rPr lang="ro-RO" dirty="0"/>
              <a:t>-uri</a:t>
            </a:r>
            <a:r>
              <a:rPr lang="en-US" dirty="0"/>
              <a:t>, </a:t>
            </a:r>
            <a:r>
              <a:rPr lang="ro-RO" dirty="0"/>
              <a:t>Fire de date</a:t>
            </a:r>
            <a:r>
              <a:rPr lang="en-US" dirty="0"/>
              <a:t>, </a:t>
            </a:r>
            <a:r>
              <a:rPr lang="ro-RO" dirty="0"/>
              <a:t>Block-uri de Matematică</a:t>
            </a:r>
            <a:r>
              <a:rPr lang="en-US" dirty="0"/>
              <a:t>, Loop</a:t>
            </a:r>
            <a:r>
              <a:rPr lang="ro-RO" dirty="0"/>
              <a:t>-uri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2020 EV3Lessons.com, </a:t>
            </a:r>
            <a:r>
              <a:rPr lang="sk-SK" dirty="0" err="1"/>
              <a:t>Last</a:t>
            </a:r>
            <a:r>
              <a:rPr lang="sk-SK" dirty="0"/>
              <a:t> </a:t>
            </a:r>
            <a:r>
              <a:rPr lang="sk-SK" dirty="0" err="1"/>
              <a:t>edit</a:t>
            </a:r>
            <a:r>
              <a:rPr lang="sk-SK" dirty="0"/>
              <a:t> 12/28/2019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5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Ce este </a:t>
            </a:r>
            <a:r>
              <a:rPr lang="en-US" dirty="0"/>
              <a:t>lag</a:t>
            </a:r>
            <a:r>
              <a:rPr lang="ro-RO" dirty="0"/>
              <a:t>-ul</a:t>
            </a:r>
            <a:r>
              <a:rPr lang="en-US" dirty="0"/>
              <a:t>?</a:t>
            </a:r>
          </a:p>
          <a:p>
            <a:pPr lvl="1"/>
            <a:r>
              <a:rPr lang="ro-RO" dirty="0"/>
              <a:t>Citirile senzorul Gyro sunt întârziate uneori.</a:t>
            </a:r>
            <a:endParaRPr lang="en-US" dirty="0"/>
          </a:p>
          <a:p>
            <a:r>
              <a:rPr lang="ro-RO" dirty="0"/>
              <a:t>Când începe întoarcerea, e nevoie de ceva timp ca senzorul Gyro să înceapă să se schimbe.</a:t>
            </a:r>
            <a:endParaRPr lang="en-US" dirty="0"/>
          </a:p>
          <a:p>
            <a:r>
              <a:rPr lang="ro-RO" dirty="0"/>
              <a:t>Această lecție prezintă un mod de a rezolva ,,lag-ul</a:t>
            </a:r>
            <a:r>
              <a:rPr lang="en-US" dirty="0"/>
              <a:t>”</a:t>
            </a:r>
            <a:r>
              <a:rPr lang="ro-RO" dirty="0"/>
              <a:t> la întoarcere</a:t>
            </a:r>
            <a:r>
              <a:rPr lang="en-US" dirty="0"/>
              <a:t>: reduce </a:t>
            </a:r>
            <a:r>
              <a:rPr lang="ro-RO" dirty="0"/>
              <a:t>mărimea unghiului de întoarcere pentru a compensa întârzierea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12/28/2019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Gyro </a:t>
            </a:r>
            <a:r>
              <a:rPr lang="en-US" dirty="0"/>
              <a:t>2: Lag</a:t>
            </a:r>
            <a:r>
              <a:rPr lang="ro-RO" dirty="0"/>
              <a:t>-ul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5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12/28/2019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Modul </a:t>
            </a:r>
            <a:r>
              <a:rPr lang="en-US" dirty="0"/>
              <a:t>Change </a:t>
            </a:r>
            <a:r>
              <a:rPr lang="ro-RO" dirty="0"/>
              <a:t>în block-ul ,,</a:t>
            </a:r>
            <a:r>
              <a:rPr lang="en-US" dirty="0"/>
              <a:t>Wait’’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9696" y="1912716"/>
            <a:ext cx="8506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o-RO" dirty="0"/>
              <a:t>În acestă lecție, vom utiliza block-ul ,,</a:t>
            </a:r>
            <a:r>
              <a:rPr lang="en-US" dirty="0"/>
              <a:t>Wait’’(</a:t>
            </a:r>
            <a:r>
              <a:rPr lang="en-US" dirty="0" err="1"/>
              <a:t>senzorul</a:t>
            </a:r>
            <a:r>
              <a:rPr lang="en-US" dirty="0"/>
              <a:t> Gyro)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ro-RO" dirty="0"/>
              <a:t>modul ,,</a:t>
            </a:r>
            <a:r>
              <a:rPr lang="en-US" dirty="0"/>
              <a:t>Change’’</a:t>
            </a:r>
          </a:p>
          <a:p>
            <a:pPr marL="342900" indent="-342900">
              <a:buFont typeface="+mj-lt"/>
              <a:buAutoNum type="arabicPeriod"/>
            </a:pPr>
            <a:r>
              <a:rPr lang="ro-RO" dirty="0"/>
              <a:t>Avantajele în comparație cu modul </a:t>
            </a:r>
            <a:r>
              <a:rPr lang="en-US" dirty="0"/>
              <a:t>Compare: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dirty="0"/>
              <a:t>Nu trebuie să resetați senzorul Gyro dinainte.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dirty="0"/>
              <a:t>Poți măsura dacă valoarea a schimbat gradele target-ul atât prin creștere cât și descreștere ( nu e nevoie să schimbi block-ul wait pentru o întoarcere stânga</a:t>
            </a:r>
            <a:r>
              <a:rPr lang="en-US" dirty="0"/>
              <a:t>)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650C67-EA42-7847-84DA-F0137E36FAD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833" y="4093368"/>
            <a:ext cx="4674331" cy="219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1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18870"/>
            <a:ext cx="4863570" cy="430729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o-RO" dirty="0"/>
              <a:t>Pasul</a:t>
            </a:r>
            <a:r>
              <a:rPr lang="en-US" dirty="0"/>
              <a:t> 1: C</a:t>
            </a:r>
            <a:r>
              <a:rPr lang="ro-RO" dirty="0"/>
              <a:t>reează un program simplu de întoarcere cu senzorul Gyro care întoarce 90 de grade utilizând block-ul Wait cu Gyro în modul Change</a:t>
            </a:r>
            <a:endParaRPr lang="en-US" dirty="0"/>
          </a:p>
          <a:p>
            <a:pPr marL="457200" lvl="1" indent="0">
              <a:buNone/>
            </a:pPr>
            <a:r>
              <a:rPr lang="ro-RO" dirty="0"/>
              <a:t>Amintește-ți să calibrezi senzorul Gyro înainte de block-ul </a:t>
            </a:r>
            <a:r>
              <a:rPr lang="en-US" dirty="0"/>
              <a:t> Wait For (</a:t>
            </a:r>
            <a:r>
              <a:rPr lang="ro-RO" dirty="0"/>
              <a:t>vezi lecția</a:t>
            </a:r>
            <a:r>
              <a:rPr lang="en-US" dirty="0"/>
              <a:t> Gyro </a:t>
            </a:r>
            <a:r>
              <a:rPr lang="ro-RO" dirty="0"/>
              <a:t>pentru ajutor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o-RO" dirty="0"/>
              <a:t>Pasul</a:t>
            </a:r>
            <a:r>
              <a:rPr lang="en-US" dirty="0"/>
              <a:t> 2: </a:t>
            </a:r>
            <a:r>
              <a:rPr lang="en-US" dirty="0" err="1"/>
              <a:t>Compens</a:t>
            </a:r>
            <a:r>
              <a:rPr lang="ro-RO" dirty="0"/>
              <a:t>ează lag-ul</a:t>
            </a:r>
            <a:endParaRPr lang="en-US" dirty="0"/>
          </a:p>
          <a:p>
            <a:pPr marL="576263" indent="-228600">
              <a:buAutoNum type="alphaUcPeriod"/>
            </a:pPr>
            <a:r>
              <a:rPr lang="en-US" dirty="0" err="1"/>
              <a:t>Compens</a:t>
            </a:r>
            <a:r>
              <a:rPr lang="ro-RO" dirty="0"/>
              <a:t>ează lag-ul prin reducerea numărului de grade a unghiului de întoarcere pe baza robotului tău.</a:t>
            </a:r>
            <a:r>
              <a:rPr lang="en-US" dirty="0"/>
              <a:t> (</a:t>
            </a:r>
            <a:r>
              <a:rPr lang="en-US" dirty="0" err="1"/>
              <a:t>e.g</a:t>
            </a:r>
            <a:r>
              <a:rPr lang="en-US" dirty="0"/>
              <a:t> 86 de</a:t>
            </a:r>
            <a:r>
              <a:rPr lang="ro-RO" dirty="0"/>
              <a:t>grade în loc de </a:t>
            </a:r>
            <a:r>
              <a:rPr lang="en-US" dirty="0"/>
              <a:t>90 de</a:t>
            </a:r>
            <a:r>
              <a:rPr lang="ro-RO" dirty="0"/>
              <a:t> </a:t>
            </a:r>
            <a:r>
              <a:rPr lang="en-US" dirty="0"/>
              <a:t>gr</a:t>
            </a:r>
            <a:r>
              <a:rPr lang="ro-RO" dirty="0"/>
              <a:t>ade</a:t>
            </a:r>
            <a:r>
              <a:rPr lang="en-US" dirty="0"/>
              <a:t>)</a:t>
            </a:r>
          </a:p>
          <a:p>
            <a:pPr marL="576263" indent="-228600">
              <a:buAutoNum type="alphaUcPeriod"/>
            </a:pPr>
            <a:r>
              <a:rPr lang="en-US" dirty="0"/>
              <a:t>U</a:t>
            </a:r>
            <a:r>
              <a:rPr lang="ro-RO" dirty="0"/>
              <a:t>tilizează block-ul matematic pentru a creea un calculator automat pentru a compensa întârzierea.</a:t>
            </a:r>
            <a:endParaRPr lang="en-US" dirty="0"/>
          </a:p>
          <a:p>
            <a:pPr marL="0" indent="0">
              <a:buNone/>
            </a:pPr>
            <a:r>
              <a:rPr lang="ro-RO" dirty="0"/>
              <a:t>Pasul</a:t>
            </a:r>
            <a:r>
              <a:rPr lang="en-US" dirty="0"/>
              <a:t> 3: Cr</a:t>
            </a:r>
            <a:r>
              <a:rPr lang="ro-RO" dirty="0"/>
              <a:t>eează și leagă firele într-un </a:t>
            </a:r>
            <a:r>
              <a:rPr lang="en-US" dirty="0"/>
              <a:t>My Block</a:t>
            </a:r>
          </a:p>
          <a:p>
            <a:pPr marL="0" indent="0">
              <a:buNone/>
            </a:pPr>
            <a:r>
              <a:rPr lang="ro-RO" dirty="0"/>
              <a:t>Pasul</a:t>
            </a:r>
            <a:r>
              <a:rPr lang="en-US" dirty="0"/>
              <a:t> 4: </a:t>
            </a:r>
            <a:r>
              <a:rPr lang="en-US" dirty="0" err="1"/>
              <a:t>Repe</a:t>
            </a:r>
            <a:r>
              <a:rPr lang="ro-RO" dirty="0"/>
              <a:t>tă pașii pentru a face unul pentru întoarcerea stânga și unul pentru întoarcerea dreapta.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12/28/2019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 Turn in Four Easy Steps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EDBDE5-A97E-E04F-BCA9-C4FE463A1C54}"/>
              </a:ext>
            </a:extLst>
          </p:cNvPr>
          <p:cNvSpPr txBox="1"/>
          <p:nvPr/>
        </p:nvSpPr>
        <p:spPr>
          <a:xfrm>
            <a:off x="5889171" y="6226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05D749-AB6D-9F45-B415-05ABED4CA62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774" y="4731491"/>
            <a:ext cx="4642362" cy="663195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5EA711-3031-AC4D-804B-2D0BF6B717C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775" y="1818870"/>
            <a:ext cx="4041225" cy="145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6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2E1561-F550-F34E-8512-4FF4DF716C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7" y="2738248"/>
            <a:ext cx="5681196" cy="275499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12/28/2019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Pasul</a:t>
            </a:r>
            <a:r>
              <a:rPr lang="en-US" dirty="0"/>
              <a:t> 1: </a:t>
            </a:r>
            <a:r>
              <a:rPr lang="ro-RO" dirty="0"/>
              <a:t>Întoarcere simplă cu </a:t>
            </a:r>
            <a:r>
              <a:rPr lang="en-US" dirty="0"/>
              <a:t>Gyro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2D838-C1CC-974B-9B9A-F402AF2C8E1C}"/>
              </a:ext>
            </a:extLst>
          </p:cNvPr>
          <p:cNvSpPr txBox="1"/>
          <p:nvPr/>
        </p:nvSpPr>
        <p:spPr>
          <a:xfrm>
            <a:off x="4508043" y="3628210"/>
            <a:ext cx="194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Începe întoarcerea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5DCC7C-B95E-1843-BD59-A0FDF86EC109}"/>
              </a:ext>
            </a:extLst>
          </p:cNvPr>
          <p:cNvSpPr txBox="1"/>
          <p:nvPr/>
        </p:nvSpPr>
        <p:spPr>
          <a:xfrm>
            <a:off x="5877713" y="4115743"/>
            <a:ext cx="3168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Așteaptă până când unghiul s-a schimbat mai mult </a:t>
            </a:r>
            <a:r>
              <a:rPr lang="en-US" dirty="0"/>
              <a:t>de</a:t>
            </a:r>
            <a:r>
              <a:rPr lang="ro-RO" dirty="0"/>
              <a:t> 90 de grade.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4E8C29-12B7-A341-AAA4-8E5A2340E4E9}"/>
              </a:ext>
            </a:extLst>
          </p:cNvPr>
          <p:cNvSpPr txBox="1"/>
          <p:nvPr/>
        </p:nvSpPr>
        <p:spPr>
          <a:xfrm>
            <a:off x="2015086" y="4800213"/>
            <a:ext cx="181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Oprește mișcarea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12/28/2019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Pasul</a:t>
            </a:r>
            <a:r>
              <a:rPr lang="en-US" dirty="0"/>
              <a:t> 2A: </a:t>
            </a:r>
            <a:r>
              <a:rPr lang="ro-RO" dirty="0"/>
              <a:t>Cum procedăm ,,lag</a:t>
            </a:r>
            <a:r>
              <a:rPr lang="en-US" dirty="0"/>
              <a:t>’’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B13E3-9EE2-F643-8D74-CC5629426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40" y="2764971"/>
            <a:ext cx="5749871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5B68E1-DF3F-364B-AAB8-A96106E8989C}"/>
              </a:ext>
            </a:extLst>
          </p:cNvPr>
          <p:cNvSpPr txBox="1"/>
          <p:nvPr/>
        </p:nvSpPr>
        <p:spPr>
          <a:xfrm>
            <a:off x="4547241" y="3624637"/>
            <a:ext cx="194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Începe întoarcerea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495114-B606-2A47-A7C2-8BE39210A817}"/>
              </a:ext>
            </a:extLst>
          </p:cNvPr>
          <p:cNvSpPr txBox="1"/>
          <p:nvPr/>
        </p:nvSpPr>
        <p:spPr>
          <a:xfrm>
            <a:off x="5975790" y="4045667"/>
            <a:ext cx="3168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Așteaptă până când unghiul s-a schimbat mai mult de 86 de grade.</a:t>
            </a:r>
            <a:r>
              <a:rPr lang="en-US" dirty="0"/>
              <a:t> </a:t>
            </a:r>
            <a:r>
              <a:rPr lang="ro-RO" dirty="0"/>
              <a:t>Robotul va întoarce de fapt </a:t>
            </a:r>
            <a:r>
              <a:rPr lang="en-US" dirty="0"/>
              <a:t>90 de</a:t>
            </a:r>
            <a:r>
              <a:rPr lang="ro-RO" dirty="0"/>
              <a:t> </a:t>
            </a:r>
            <a:r>
              <a:rPr lang="en-US" dirty="0"/>
              <a:t>gr</a:t>
            </a:r>
            <a:r>
              <a:rPr lang="ro-RO" dirty="0"/>
              <a:t>ade</a:t>
            </a:r>
            <a:r>
              <a:rPr lang="en-US" dirty="0"/>
              <a:t>, </a:t>
            </a:r>
            <a:r>
              <a:rPr lang="ro-RO" dirty="0"/>
              <a:t>dar din cauza ,,</a:t>
            </a:r>
            <a:r>
              <a:rPr lang="en-US" dirty="0"/>
              <a:t>lag</a:t>
            </a:r>
            <a:r>
              <a:rPr lang="ro-RO" dirty="0"/>
              <a:t>-ului</a:t>
            </a:r>
            <a:r>
              <a:rPr lang="en-US" dirty="0"/>
              <a:t>’’,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citi</a:t>
            </a:r>
            <a:r>
              <a:rPr lang="en-US" dirty="0"/>
              <a:t> 86 c</a:t>
            </a:r>
            <a:r>
              <a:rPr lang="ro-RO" dirty="0"/>
              <a:t>ând de fapt a întors 90 de grade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0F84C4-D950-6A4B-9EB8-18975A3FA62C}"/>
              </a:ext>
            </a:extLst>
          </p:cNvPr>
          <p:cNvSpPr txBox="1"/>
          <p:nvPr/>
        </p:nvSpPr>
        <p:spPr>
          <a:xfrm>
            <a:off x="2133008" y="4846169"/>
            <a:ext cx="181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Oprește mișcarea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12/28/2019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Pasul </a:t>
            </a:r>
            <a:r>
              <a:rPr lang="en-US" dirty="0"/>
              <a:t>2B: </a:t>
            </a:r>
            <a:r>
              <a:rPr lang="ro-RO" dirty="0"/>
              <a:t>Corecție automată a ,,</a:t>
            </a:r>
            <a:r>
              <a:rPr lang="en-US" dirty="0"/>
              <a:t>Lag</a:t>
            </a:r>
            <a:r>
              <a:rPr lang="ro-RO" dirty="0"/>
              <a:t>-ului</a:t>
            </a:r>
            <a:r>
              <a:rPr lang="en-US" dirty="0"/>
              <a:t>’’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D8354-449D-3743-A8BF-0AF2F7FAF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8" y="2917674"/>
            <a:ext cx="6183410" cy="2660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8CCDDD-572D-C343-879E-4F24887B5551}"/>
              </a:ext>
            </a:extLst>
          </p:cNvPr>
          <p:cNvSpPr txBox="1"/>
          <p:nvPr/>
        </p:nvSpPr>
        <p:spPr>
          <a:xfrm>
            <a:off x="6324600" y="2539839"/>
            <a:ext cx="26561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Block-ul matematic a fost adăugat automat pentru a corecta ,,lag-ul</a:t>
            </a:r>
            <a:r>
              <a:rPr lang="en-US" dirty="0"/>
              <a:t>’’.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tasta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 err="1"/>
              <a:t>te</a:t>
            </a:r>
            <a:r>
              <a:rPr lang="en-US" dirty="0"/>
              <a:t> grade</a:t>
            </a:r>
            <a:r>
              <a:rPr lang="ro-RO" dirty="0"/>
              <a:t> vrea ca robotul să meargă și se va calcula eroarea pentru a corecta numărul de grade pentru a rezolva ,,lag-ul</a:t>
            </a:r>
            <a:r>
              <a:rPr lang="en-US" dirty="0"/>
              <a:t>’’ (</a:t>
            </a:r>
            <a:r>
              <a:rPr lang="ro-RO" dirty="0"/>
              <a:t>în acest de caz</a:t>
            </a:r>
            <a:r>
              <a:rPr lang="en-US" dirty="0"/>
              <a:t> 86)</a:t>
            </a:r>
          </a:p>
        </p:txBody>
      </p:sp>
    </p:spTree>
    <p:extLst>
      <p:ext uri="{BB962C8B-B14F-4D97-AF65-F5344CB8AC3E}">
        <p14:creationId xmlns:p14="http://schemas.microsoft.com/office/powerpoint/2010/main" val="66817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12/28/2019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Pasul</a:t>
            </a:r>
            <a:r>
              <a:rPr lang="en-US" dirty="0"/>
              <a:t> 3A: Cre</a:t>
            </a:r>
            <a:r>
              <a:rPr lang="ro-RO" dirty="0"/>
              <a:t>ează un</a:t>
            </a:r>
            <a:r>
              <a:rPr lang="en-US" dirty="0"/>
              <a:t> My Block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0329" y="1875281"/>
            <a:ext cx="31782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</a:t>
            </a:r>
            <a:r>
              <a:rPr lang="ro-RO" sz="2400" dirty="0"/>
              <a:t>augă </a:t>
            </a:r>
            <a:r>
              <a:rPr lang="en-US" sz="2400" dirty="0"/>
              <a:t>2 input</a:t>
            </a:r>
            <a:r>
              <a:rPr lang="ro-RO" sz="2400" dirty="0"/>
              <a:t>-uri pentru grade și unul pentru viteză și utilizează etichetele corespunzătoare.</a:t>
            </a:r>
            <a:endParaRPr lang="en-US" sz="2400" dirty="0"/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ro-RO" sz="2400" dirty="0"/>
              <a:t>Studiază lecția </a:t>
            </a:r>
            <a:r>
              <a:rPr lang="en-US" sz="2400" dirty="0"/>
              <a:t>My Blocks </a:t>
            </a:r>
            <a:r>
              <a:rPr lang="en-US" sz="2400" dirty="0" err="1"/>
              <a:t>wi</a:t>
            </a:r>
            <a:r>
              <a:rPr lang="ro-RO" sz="2400" dirty="0"/>
              <a:t>th</a:t>
            </a:r>
            <a:r>
              <a:rPr lang="en-US" sz="2400" dirty="0"/>
              <a:t> Inputs &amp; Outputs</a:t>
            </a:r>
            <a:r>
              <a:rPr lang="ro-RO" sz="2400" dirty="0"/>
              <a:t> dacă ai nevoie de ajutor pentru a seta comanda </a:t>
            </a:r>
            <a:r>
              <a:rPr lang="en-US" sz="2400" dirty="0"/>
              <a:t>My Block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EA745D-2B53-2A43-9A53-AA9A6DA7F93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271" y="2302147"/>
            <a:ext cx="5404729" cy="256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22717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3660</TotalTime>
  <Words>897</Words>
  <Application>Microsoft Office PowerPoint</Application>
  <PresentationFormat>On-screen Show (4:3)</PresentationFormat>
  <Paragraphs>89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Helvetica Neue</vt:lpstr>
      <vt:lpstr>Wingdings</vt:lpstr>
      <vt:lpstr>advanced</vt:lpstr>
      <vt:lpstr>EV3 Classroom: Întoarceri cu Gyro</vt:lpstr>
      <vt:lpstr>Obiectivele lecției</vt:lpstr>
      <vt:lpstr>Problema Gyro 2: Lag-ul</vt:lpstr>
      <vt:lpstr>Modul Change în block-ul ,,Wait’’</vt:lpstr>
      <vt:lpstr>Gyro Turn in Four Easy Steps</vt:lpstr>
      <vt:lpstr>Pasul 1: Întoarcere simplă cu Gyro </vt:lpstr>
      <vt:lpstr>Pasul 2A: Cum procedăm ,,lag’’</vt:lpstr>
      <vt:lpstr>Pasul 2B: Corecție automată a ,,Lag-ului’’</vt:lpstr>
      <vt:lpstr>Pasul 3A: Creează un My Block</vt:lpstr>
      <vt:lpstr>Pasul 3B: Adaugă Block-uri sub Define block</vt:lpstr>
      <vt:lpstr>Pasul 4: Creează un My Block cu întoarcerea stânga</vt:lpstr>
      <vt:lpstr>Utilizarea My Block</vt:lpstr>
      <vt:lpstr>Discuții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Turns</dc:title>
  <dc:creator>Sanjay Seshan</dc:creator>
  <cp:lastModifiedBy>Adnim</cp:lastModifiedBy>
  <cp:revision>126</cp:revision>
  <cp:lastPrinted>2015-12-20T02:25:48Z</cp:lastPrinted>
  <dcterms:created xsi:type="dcterms:W3CDTF">2014-10-28T21:59:38Z</dcterms:created>
  <dcterms:modified xsi:type="dcterms:W3CDTF">2023-09-18T19:42:49Z</dcterms:modified>
</cp:coreProperties>
</file>