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5"/>
  </p:notesMasterIdLst>
  <p:handoutMasterIdLst>
    <p:handoutMasterId r:id="rId16"/>
  </p:handoutMasterIdLst>
  <p:sldIdLst>
    <p:sldId id="390" r:id="rId3"/>
    <p:sldId id="383" r:id="rId4"/>
    <p:sldId id="356" r:id="rId5"/>
    <p:sldId id="386" r:id="rId6"/>
    <p:sldId id="389" r:id="rId7"/>
    <p:sldId id="385" r:id="rId8"/>
    <p:sldId id="368" r:id="rId9"/>
    <p:sldId id="391" r:id="rId10"/>
    <p:sldId id="387" r:id="rId11"/>
    <p:sldId id="388" r:id="rId12"/>
    <p:sldId id="384" r:id="rId13"/>
    <p:sldId id="38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6271" autoAdjust="0"/>
  </p:normalViewPr>
  <p:slideViewPr>
    <p:cSldViewPr snapToGrid="0" snapToObjects="1">
      <p:cViewPr varScale="1">
        <p:scale>
          <a:sx n="80" d="100"/>
          <a:sy n="80" d="100"/>
        </p:scale>
        <p:origin x="148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3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34F2-D82D-4ABD-BA37-F220F9E0698E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41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67A9-1452-485C-B73A-1B512A717C49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6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E6F9-5FE0-49E0-B5AC-796DFE700F12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03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5DD-0CCA-42EC-8E49-056E00817DA0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3902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133A-CFDC-4DF2-9490-DB3073A6D32C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1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C486-1BB6-41FB-8A03-5D1FAD1FD4BF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06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1257-5C8A-4DE1-A08C-7CFCB6A638FF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30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4BE7E-9042-4540-B0A0-C075778EBEC5}" type="datetime1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20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0B1E-EF49-433A-B93C-6B560B61BE32}" type="datetime1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08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2B37-C8E0-460F-A80D-CE79818E55B4}" type="datetime1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17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274C677-3F83-46AA-9140-16A297CD6D7F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5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A0A4-E670-4607-924C-EFC02F8D61EE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939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BD83-BD5D-427F-97C8-2354C6E70318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86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288F-AF23-433B-B70B-271577BBAC2B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90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9F9C-C689-4691-801D-AC5CB7E0FEDD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4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EF4A-66A4-4E36-A472-28FB2F1942E9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22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CCDB-71AE-4D8A-B0F6-FA4D19E2B0BE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3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CD09-89EE-4427-B9B2-0950C940050A}" type="datetime1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2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A6C2-8176-4789-A4FF-B6F274F7959C}" type="datetime1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7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EBE9-D54B-42CD-8C1B-3770CFC98156}" type="datetime1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C5E233D-5DAD-4DF0-BD04-0B158FF7A0ED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DCBC-56C6-4900-9962-F81EBC97CC51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7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635549-8895-4789-B0F3-226371CC24B2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08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F73676-29B8-4A10-A522-9786BF6F2E84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296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0077" y="3093145"/>
            <a:ext cx="8066723" cy="1056435"/>
          </a:xfrm>
        </p:spPr>
        <p:txBody>
          <a:bodyPr>
            <a:normAutofit/>
          </a:bodyPr>
          <a:lstStyle/>
          <a:p>
            <a:r>
              <a:rPr lang="ro-RO" dirty="0"/>
              <a:t>Line follower – pe linia roșie</a:t>
            </a:r>
            <a:r>
              <a:rPr lang="en-US" dirty="0"/>
              <a:t>: pe </a:t>
            </a:r>
            <a:r>
              <a:rPr lang="ro-RO" dirty="0"/>
              <a:t>o anumită distanță (My Block cu 3 parametri de intrare)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97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Pasul 3B: </a:t>
            </a:r>
            <a:r>
              <a:rPr lang="en-US" dirty="0" err="1"/>
              <a:t>Conectați</a:t>
            </a:r>
            <a:r>
              <a:rPr lang="en-US" dirty="0"/>
              <a:t> My Block-</a:t>
            </a:r>
            <a:r>
              <a:rPr lang="en-US" dirty="0" err="1"/>
              <a:t>ul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6" y="1492089"/>
            <a:ext cx="8593644" cy="35498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281" y="5137835"/>
            <a:ext cx="7908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Intrarea</a:t>
            </a:r>
            <a:r>
              <a:rPr lang="en-US" dirty="0"/>
              <a:t> de grade </a:t>
            </a:r>
            <a:r>
              <a:rPr lang="en-US" dirty="0" err="1"/>
              <a:t>intră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condiția</a:t>
            </a:r>
            <a:r>
              <a:rPr lang="en-US" dirty="0"/>
              <a:t> de </a:t>
            </a:r>
            <a:r>
              <a:rPr lang="en-US" dirty="0" err="1"/>
              <a:t>ieșire</a:t>
            </a:r>
            <a:r>
              <a:rPr lang="en-US" dirty="0"/>
              <a:t> din </a:t>
            </a:r>
            <a:r>
              <a:rPr lang="en-US" dirty="0" err="1"/>
              <a:t>buclă</a:t>
            </a: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Intrarea</a:t>
            </a:r>
            <a:r>
              <a:rPr lang="en-US" dirty="0"/>
              <a:t> de </a:t>
            </a:r>
            <a:r>
              <a:rPr lang="en-US" dirty="0" err="1"/>
              <a:t>putere</a:t>
            </a:r>
            <a:r>
              <a:rPr lang="en-US" dirty="0"/>
              <a:t> </a:t>
            </a:r>
            <a:r>
              <a:rPr lang="en-US" dirty="0" err="1"/>
              <a:t>intră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intrarea</a:t>
            </a:r>
            <a:r>
              <a:rPr lang="en-US" dirty="0"/>
              <a:t> de </a:t>
            </a:r>
            <a:r>
              <a:rPr lang="en-US" dirty="0" err="1"/>
              <a:t>putere</a:t>
            </a:r>
            <a:r>
              <a:rPr lang="en-US" dirty="0"/>
              <a:t> pe </a:t>
            </a:r>
            <a:r>
              <a:rPr lang="en-US" dirty="0" err="1"/>
              <a:t>blocul</a:t>
            </a:r>
            <a:r>
              <a:rPr lang="en-US" dirty="0"/>
              <a:t> de </a:t>
            </a:r>
            <a:r>
              <a:rPr lang="en-US" dirty="0" err="1"/>
              <a:t>direcție</a:t>
            </a: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Intrarea</a:t>
            </a:r>
            <a:r>
              <a:rPr lang="en-US" dirty="0"/>
              <a:t> de </a:t>
            </a:r>
            <a:r>
              <a:rPr lang="en-US" dirty="0" err="1"/>
              <a:t>culoare</a:t>
            </a:r>
            <a:r>
              <a:rPr lang="en-US" dirty="0"/>
              <a:t> </a:t>
            </a:r>
            <a:r>
              <a:rPr lang="en-US" dirty="0" err="1"/>
              <a:t>intră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intrarea</a:t>
            </a:r>
            <a:r>
              <a:rPr lang="en-US" dirty="0"/>
              <a:t> de </a:t>
            </a:r>
            <a:r>
              <a:rPr lang="en-US" dirty="0" err="1"/>
              <a:t>culoare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comutator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4132" y="5093946"/>
            <a:ext cx="426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596" y="4545279"/>
            <a:ext cx="1054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100" dirty="0"/>
              <a:t>Grade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4918016" y="4723080"/>
            <a:ext cx="65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100" dirty="0"/>
              <a:t>Putere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710889" y="4338204"/>
            <a:ext cx="1054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100" dirty="0"/>
              <a:t>Culoare</a:t>
            </a:r>
            <a:endParaRPr lang="en-US" sz="1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2EF09A-76AF-C9B8-82F6-5D9CD3324B52}"/>
              </a:ext>
            </a:extLst>
          </p:cNvPr>
          <p:cNvSpPr/>
          <p:nvPr/>
        </p:nvSpPr>
        <p:spPr>
          <a:xfrm>
            <a:off x="3212602" y="2907562"/>
            <a:ext cx="721223" cy="326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52D27D-2D9D-834B-8B32-D752621875CC}"/>
              </a:ext>
            </a:extLst>
          </p:cNvPr>
          <p:cNvSpPr txBox="1"/>
          <p:nvPr/>
        </p:nvSpPr>
        <p:spPr>
          <a:xfrm>
            <a:off x="3158190" y="2907562"/>
            <a:ext cx="1073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700" dirty="0"/>
              <a:t>Verifică dacă </a:t>
            </a:r>
          </a:p>
          <a:p>
            <a:r>
              <a:rPr lang="ro-RO" sz="700" dirty="0"/>
              <a:t>robotul vede roșu</a:t>
            </a:r>
            <a:endParaRPr lang="en-US" sz="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A7E93B-E0F8-EEB3-C3EC-23FC42F039B1}"/>
              </a:ext>
            </a:extLst>
          </p:cNvPr>
          <p:cNvSpPr/>
          <p:nvPr/>
        </p:nvSpPr>
        <p:spPr>
          <a:xfrm>
            <a:off x="5791877" y="2907562"/>
            <a:ext cx="73274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C80582-CCAC-94AA-5067-BB71700CC381}"/>
              </a:ext>
            </a:extLst>
          </p:cNvPr>
          <p:cNvSpPr txBox="1"/>
          <p:nvPr/>
        </p:nvSpPr>
        <p:spPr>
          <a:xfrm>
            <a:off x="5821992" y="2885984"/>
            <a:ext cx="67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900" dirty="0"/>
              <a:t>Virați la dreapta</a:t>
            </a:r>
            <a:endParaRPr lang="en-US" sz="9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2B14A6-7E9B-CD76-413A-0AAEB91D7692}"/>
              </a:ext>
            </a:extLst>
          </p:cNvPr>
          <p:cNvSpPr/>
          <p:nvPr/>
        </p:nvSpPr>
        <p:spPr>
          <a:xfrm>
            <a:off x="3961347" y="2062678"/>
            <a:ext cx="610653" cy="570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2D2F99-D388-406E-BC82-4708DDA8F8F7}"/>
              </a:ext>
            </a:extLst>
          </p:cNvPr>
          <p:cNvSpPr txBox="1"/>
          <p:nvPr/>
        </p:nvSpPr>
        <p:spPr>
          <a:xfrm>
            <a:off x="3897621" y="2032164"/>
            <a:ext cx="738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600" dirty="0"/>
              <a:t>Notă </a:t>
            </a:r>
            <a:r>
              <a:rPr lang="en-US" sz="600" dirty="0"/>
              <a:t>:</a:t>
            </a:r>
            <a:r>
              <a:rPr lang="ro-RO" sz="600" dirty="0"/>
              <a:t> Senzorul de culoare este în portul 3 aici. Ajustați dacă este nevoie pentru robotul vostru</a:t>
            </a:r>
            <a:endParaRPr lang="en-US" sz="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19728E-EC3B-A128-7A4C-DAAE3C93D9FD}"/>
              </a:ext>
            </a:extLst>
          </p:cNvPr>
          <p:cNvSpPr/>
          <p:nvPr/>
        </p:nvSpPr>
        <p:spPr>
          <a:xfrm>
            <a:off x="7041168" y="2898093"/>
            <a:ext cx="75266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05E4F6-6869-B2CE-4097-F5FA8C0070B9}"/>
              </a:ext>
            </a:extLst>
          </p:cNvPr>
          <p:cNvSpPr txBox="1"/>
          <p:nvPr/>
        </p:nvSpPr>
        <p:spPr>
          <a:xfrm>
            <a:off x="7022475" y="2879309"/>
            <a:ext cx="8485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500" dirty="0"/>
              <a:t>Repetați până robotul se mișcă numărul dorit de grade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41289B-E903-ED55-6AC6-5701769E8EEF}"/>
              </a:ext>
            </a:extLst>
          </p:cNvPr>
          <p:cNvSpPr/>
          <p:nvPr/>
        </p:nvSpPr>
        <p:spPr>
          <a:xfrm>
            <a:off x="1994799" y="2107510"/>
            <a:ext cx="610653" cy="570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0AB7E1-6D76-2146-E0B5-6A54995A7C60}"/>
              </a:ext>
            </a:extLst>
          </p:cNvPr>
          <p:cNvSpPr txBox="1"/>
          <p:nvPr/>
        </p:nvSpPr>
        <p:spPr>
          <a:xfrm>
            <a:off x="1946534" y="2085765"/>
            <a:ext cx="73810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500" dirty="0"/>
              <a:t>Resetează senzorul de rotație pentru a șterge orice înregistrare din urmă a robbotului ca acesta să se oprească corect</a:t>
            </a:r>
          </a:p>
        </p:txBody>
      </p:sp>
    </p:spTree>
    <p:extLst>
      <p:ext uri="{BB962C8B-B14F-4D97-AF65-F5344CB8AC3E}">
        <p14:creationId xmlns:p14="http://schemas.microsoft.com/office/powerpoint/2010/main" val="1278452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4" y="1552208"/>
            <a:ext cx="5270790" cy="42960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PASUL 3C: </a:t>
            </a:r>
            <a:r>
              <a:rPr lang="en-US" dirty="0" err="1"/>
              <a:t>Utilizarea</a:t>
            </a:r>
            <a:r>
              <a:rPr lang="en-US" dirty="0"/>
              <a:t> My Block-</a:t>
            </a:r>
            <a:r>
              <a:rPr lang="en-US" dirty="0" err="1"/>
              <a:t>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5738" y="1481777"/>
            <a:ext cx="3620388" cy="472020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 err="1"/>
              <a:t>Acum</a:t>
            </a:r>
            <a:r>
              <a:rPr lang="en-US" sz="1800" b="0" dirty="0"/>
              <a:t> My Block-</a:t>
            </a:r>
            <a:r>
              <a:rPr lang="en-US" sz="1800" b="0" dirty="0" err="1"/>
              <a:t>ul</a:t>
            </a:r>
            <a:r>
              <a:rPr lang="en-US" sz="1800" b="0" dirty="0"/>
              <a:t> </a:t>
            </a:r>
            <a:r>
              <a:rPr lang="en-US" sz="1800" b="0" dirty="0" err="1"/>
              <a:t>apare</a:t>
            </a:r>
            <a:r>
              <a:rPr lang="en-US" sz="1800" b="0" dirty="0"/>
              <a:t> </a:t>
            </a:r>
            <a:r>
              <a:rPr lang="en-US" sz="1800" b="0" dirty="0" err="1"/>
              <a:t>în</a:t>
            </a:r>
            <a:r>
              <a:rPr lang="en-US" sz="1800" b="0" dirty="0"/>
              <a:t> fila </a:t>
            </a:r>
            <a:r>
              <a:rPr lang="en-US" sz="1800" b="0" dirty="0" err="1"/>
              <a:t>turcoaz</a:t>
            </a:r>
            <a:r>
              <a:rPr lang="en-US" sz="1800" b="0" dirty="0"/>
              <a:t> </a:t>
            </a:r>
            <a:r>
              <a:rPr lang="en-US" sz="1800" b="0" dirty="0" err="1"/>
              <a:t>și</a:t>
            </a:r>
            <a:r>
              <a:rPr lang="en-US" sz="1800" b="0" dirty="0"/>
              <a:t> </a:t>
            </a:r>
            <a:r>
              <a:rPr lang="en-US" sz="1800" b="0" dirty="0" err="1"/>
              <a:t>același</a:t>
            </a:r>
            <a:r>
              <a:rPr lang="en-US" sz="1800" b="0" dirty="0"/>
              <a:t> My Block </a:t>
            </a:r>
            <a:r>
              <a:rPr lang="en-US" sz="1800" b="0" dirty="0" err="1"/>
              <a:t>poate</a:t>
            </a:r>
            <a:r>
              <a:rPr lang="en-US" sz="1800" b="0" dirty="0"/>
              <a:t> fi </a:t>
            </a:r>
            <a:r>
              <a:rPr lang="en-US" sz="1800" b="0" dirty="0" err="1"/>
              <a:t>utilizat</a:t>
            </a:r>
            <a:r>
              <a:rPr lang="en-US" sz="1800" b="0" dirty="0"/>
              <a:t> din </a:t>
            </a:r>
            <a:r>
              <a:rPr lang="en-US" sz="1800" b="0" dirty="0" err="1"/>
              <a:t>nou</a:t>
            </a:r>
            <a:r>
              <a:rPr lang="en-US" sz="1800" b="0" dirty="0"/>
              <a:t> </a:t>
            </a:r>
            <a:r>
              <a:rPr lang="en-US" sz="1800" b="0" dirty="0" err="1"/>
              <a:t>și</a:t>
            </a:r>
            <a:r>
              <a:rPr lang="en-US" sz="1800" b="0" dirty="0"/>
              <a:t> din </a:t>
            </a:r>
            <a:r>
              <a:rPr lang="en-US" sz="1800" b="0" dirty="0" err="1"/>
              <a:t>nou</a:t>
            </a:r>
            <a:r>
              <a:rPr lang="en-US" sz="1800" b="0" dirty="0"/>
              <a:t> cu </a:t>
            </a:r>
            <a:r>
              <a:rPr lang="en-US" sz="1800" b="0" dirty="0" err="1"/>
              <a:t>noi</a:t>
            </a:r>
            <a:r>
              <a:rPr lang="en-US" sz="1800" b="0" dirty="0"/>
              <a:t> </a:t>
            </a:r>
            <a:r>
              <a:rPr lang="en-US" sz="1800" b="0" dirty="0" err="1"/>
              <a:t>intrări</a:t>
            </a:r>
            <a:r>
              <a:rPr lang="en-US" sz="1800" b="0" dirty="0"/>
              <a:t> (</a:t>
            </a:r>
            <a:r>
              <a:rPr lang="en-US" sz="1800" b="0" dirty="0" err="1"/>
              <a:t>vezi</a:t>
            </a:r>
            <a:r>
              <a:rPr lang="en-US" sz="1800" b="0" dirty="0"/>
              <a:t> </a:t>
            </a:r>
            <a:r>
              <a:rPr lang="en-US" sz="1800" b="0" dirty="0" err="1"/>
              <a:t>stânga</a:t>
            </a:r>
            <a:r>
              <a:rPr lang="en-US" sz="1800" b="0" dirty="0"/>
              <a:t>).</a:t>
            </a:r>
            <a:endParaRPr lang="ro-RO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 err="1"/>
              <a:t>Primul</a:t>
            </a:r>
            <a:r>
              <a:rPr lang="en-US" sz="1800" b="0" dirty="0"/>
              <a:t> bloc </a:t>
            </a:r>
            <a:r>
              <a:rPr lang="en-US" sz="1800" b="0" dirty="0" err="1"/>
              <a:t>rezolvă</a:t>
            </a:r>
            <a:r>
              <a:rPr lang="en-US" sz="1800" b="0" dirty="0"/>
              <a:t> </a:t>
            </a:r>
            <a:r>
              <a:rPr lang="en-US" sz="1800" b="0" dirty="0" err="1"/>
              <a:t>singur</a:t>
            </a:r>
            <a:r>
              <a:rPr lang="en-US" sz="1800" b="0" dirty="0"/>
              <a:t> </a:t>
            </a:r>
            <a:r>
              <a:rPr lang="en-US" sz="1800" b="0" dirty="0" err="1"/>
              <a:t>provocarea</a:t>
            </a:r>
            <a:r>
              <a:rPr lang="en-US" sz="1800" b="0" dirty="0"/>
              <a:t> de a </a:t>
            </a:r>
            <a:r>
              <a:rPr lang="en-US" sz="1800" b="0" dirty="0" err="1"/>
              <a:t>urmări</a:t>
            </a:r>
            <a:r>
              <a:rPr lang="en-US" sz="1800" b="0" dirty="0"/>
              <a:t> </a:t>
            </a:r>
            <a:r>
              <a:rPr lang="en-US" sz="1800" b="0" dirty="0" err="1"/>
              <a:t>linia</a:t>
            </a:r>
            <a:r>
              <a:rPr lang="en-US" sz="1800" b="0" dirty="0"/>
              <a:t> </a:t>
            </a:r>
            <a:r>
              <a:rPr lang="en-US" sz="1800" b="0" dirty="0" err="1"/>
              <a:t>pentru</a:t>
            </a:r>
            <a:r>
              <a:rPr lang="en-US" sz="1800" b="0" dirty="0"/>
              <a:t> 720 de grade.</a:t>
            </a:r>
            <a:endParaRPr lang="ro-RO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/>
              <a:t>Al </a:t>
            </a:r>
            <a:r>
              <a:rPr lang="en-US" sz="1800" b="0" dirty="0" err="1"/>
              <a:t>doilea</a:t>
            </a:r>
            <a:r>
              <a:rPr lang="en-US" sz="1800" b="0" dirty="0"/>
              <a:t> bloc din </a:t>
            </a:r>
            <a:r>
              <a:rPr lang="en-US" sz="1800" b="0" dirty="0" err="1"/>
              <a:t>acest</a:t>
            </a:r>
            <a:r>
              <a:rPr lang="en-US" sz="1800" b="0" dirty="0"/>
              <a:t> cod are </a:t>
            </a:r>
            <a:r>
              <a:rPr lang="en-US" sz="1800" b="0" dirty="0" err="1"/>
              <a:t>rolul</a:t>
            </a:r>
            <a:r>
              <a:rPr lang="en-US" sz="1800" b="0" dirty="0"/>
              <a:t> de a </a:t>
            </a:r>
            <a:r>
              <a:rPr lang="en-US" sz="1800" b="0" dirty="0" err="1"/>
              <a:t>arăta</a:t>
            </a:r>
            <a:r>
              <a:rPr lang="en-US" sz="1800" b="0" dirty="0"/>
              <a:t> </a:t>
            </a:r>
            <a:r>
              <a:rPr lang="en-US" sz="1800" b="0" dirty="0" err="1"/>
              <a:t>că</a:t>
            </a:r>
            <a:r>
              <a:rPr lang="en-US" sz="1800" b="0" dirty="0"/>
              <a:t> </a:t>
            </a:r>
            <a:r>
              <a:rPr lang="en-US" sz="1800" b="0" dirty="0" err="1"/>
              <a:t>același</a:t>
            </a:r>
            <a:r>
              <a:rPr lang="en-US" sz="1800" b="0" dirty="0"/>
              <a:t> bloc </a:t>
            </a:r>
            <a:r>
              <a:rPr lang="en-US" sz="1800" b="0" dirty="0" err="1"/>
              <a:t>poate</a:t>
            </a:r>
            <a:r>
              <a:rPr lang="en-US" sz="1800" b="0" dirty="0"/>
              <a:t> fi </a:t>
            </a:r>
            <a:r>
              <a:rPr lang="en-US" sz="1800" b="0" dirty="0" err="1"/>
              <a:t>utilizat</a:t>
            </a:r>
            <a:r>
              <a:rPr lang="en-US" sz="1800" b="0" dirty="0"/>
              <a:t> cu </a:t>
            </a:r>
            <a:r>
              <a:rPr lang="en-US" sz="1800" b="0" dirty="0" err="1"/>
              <a:t>diferite</a:t>
            </a:r>
            <a:r>
              <a:rPr lang="en-US" sz="1800" b="0" dirty="0"/>
              <a:t> </a:t>
            </a:r>
            <a:r>
              <a:rPr lang="en-US" sz="1800" b="0" dirty="0" err="1"/>
              <a:t>intrări</a:t>
            </a:r>
            <a:r>
              <a:rPr lang="en-US" sz="1800" b="0" dirty="0"/>
              <a:t> </a:t>
            </a:r>
            <a:r>
              <a:rPr lang="en-US" sz="1800" b="0" dirty="0" err="1"/>
              <a:t>pentru</a:t>
            </a:r>
            <a:r>
              <a:rPr lang="en-US" sz="1800" b="0" dirty="0"/>
              <a:t> a </a:t>
            </a:r>
            <a:r>
              <a:rPr lang="en-US" sz="1800" b="0" dirty="0" err="1"/>
              <a:t>urmări</a:t>
            </a:r>
            <a:r>
              <a:rPr lang="en-US" sz="1800" b="0" dirty="0"/>
              <a:t> o </a:t>
            </a:r>
            <a:r>
              <a:rPr lang="en-US" sz="1800" b="0" dirty="0" err="1"/>
              <a:t>linie</a:t>
            </a:r>
            <a:r>
              <a:rPr lang="en-US" sz="1800" b="0" dirty="0"/>
              <a:t> </a:t>
            </a:r>
            <a:r>
              <a:rPr lang="en-US" sz="1800" b="0" dirty="0" err="1"/>
              <a:t>diferită</a:t>
            </a:r>
            <a:r>
              <a:rPr lang="en-US" sz="1800" b="0" dirty="0"/>
              <a:t> pe o </a:t>
            </a:r>
            <a:r>
              <a:rPr lang="en-US" sz="1800" b="0" dirty="0" err="1"/>
              <a:t>distanță</a:t>
            </a:r>
            <a:r>
              <a:rPr lang="en-US" sz="1800" b="0" dirty="0"/>
              <a:t> </a:t>
            </a:r>
            <a:r>
              <a:rPr lang="en-US" sz="1800" b="0" dirty="0" err="1"/>
              <a:t>diferită</a:t>
            </a:r>
            <a:r>
              <a:rPr lang="en-US" sz="1800" b="0" dirty="0"/>
              <a:t>.</a:t>
            </a:r>
            <a:endParaRPr lang="ro-RO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 err="1"/>
              <a:t>Dacă</a:t>
            </a:r>
            <a:r>
              <a:rPr lang="en-US" sz="1800" b="0" dirty="0"/>
              <a:t> </a:t>
            </a:r>
            <a:r>
              <a:rPr lang="en-US" sz="1800" b="0" dirty="0" err="1"/>
              <a:t>doriți</a:t>
            </a:r>
            <a:r>
              <a:rPr lang="en-US" sz="1800" b="0" dirty="0"/>
              <a:t> </a:t>
            </a:r>
            <a:r>
              <a:rPr lang="en-US" sz="1800" b="0" dirty="0" err="1"/>
              <a:t>să</a:t>
            </a:r>
            <a:r>
              <a:rPr lang="en-US" sz="1800" b="0" dirty="0"/>
              <a:t> </a:t>
            </a:r>
            <a:r>
              <a:rPr lang="en-US" sz="1800" b="0" dirty="0" err="1"/>
              <a:t>învățați</a:t>
            </a:r>
            <a:r>
              <a:rPr lang="en-US" sz="1800" b="0" dirty="0"/>
              <a:t> </a:t>
            </a:r>
            <a:r>
              <a:rPr lang="en-US" sz="1800" b="0" dirty="0" err="1"/>
              <a:t>urmărirea</a:t>
            </a:r>
            <a:r>
              <a:rPr lang="en-US" sz="1800" b="0" dirty="0"/>
              <a:t> </a:t>
            </a:r>
            <a:r>
              <a:rPr lang="en-US" sz="1800" b="0" dirty="0" err="1"/>
              <a:t>mai</a:t>
            </a:r>
            <a:r>
              <a:rPr lang="en-US" sz="1800" b="0" dirty="0"/>
              <a:t> </a:t>
            </a:r>
            <a:r>
              <a:rPr lang="en-US" sz="1800" b="0" dirty="0" err="1"/>
              <a:t>lină</a:t>
            </a:r>
            <a:r>
              <a:rPr lang="en-US" sz="1800" b="0" dirty="0"/>
              <a:t> a </a:t>
            </a:r>
            <a:r>
              <a:rPr lang="en-US" sz="1800" b="0" dirty="0" err="1"/>
              <a:t>liniilor</a:t>
            </a:r>
            <a:r>
              <a:rPr lang="en-US" sz="1800" b="0" dirty="0"/>
              <a:t>, </a:t>
            </a:r>
            <a:r>
              <a:rPr lang="en-US" sz="1800" b="0" dirty="0" err="1"/>
              <a:t>treceți</a:t>
            </a:r>
            <a:r>
              <a:rPr lang="en-US" sz="1800" b="0" dirty="0"/>
              <a:t> la </a:t>
            </a:r>
            <a:r>
              <a:rPr lang="en-US" sz="1800" b="0" dirty="0" err="1"/>
              <a:t>lecția</a:t>
            </a:r>
            <a:r>
              <a:rPr lang="en-US" sz="1800" b="0" dirty="0"/>
              <a:t> de control </a:t>
            </a:r>
            <a:r>
              <a:rPr lang="en-US" sz="1800" b="0" dirty="0" err="1"/>
              <a:t>proporțional</a:t>
            </a:r>
            <a:r>
              <a:rPr lang="en-US" sz="1800" b="0" dirty="0"/>
              <a:t> din </a:t>
            </a:r>
            <a:r>
              <a:rPr lang="en-US" sz="1800" b="0" dirty="0" err="1"/>
              <a:t>secțiunea</a:t>
            </a:r>
            <a:r>
              <a:rPr lang="en-US" sz="1800" b="0" dirty="0"/>
              <a:t> </a:t>
            </a:r>
            <a:r>
              <a:rPr lang="en-US" sz="1800" b="0" dirty="0" err="1"/>
              <a:t>avansată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8B1D7C-998C-2592-DAFC-C49535FBF55E}"/>
              </a:ext>
            </a:extLst>
          </p:cNvPr>
          <p:cNvSpPr/>
          <p:nvPr/>
        </p:nvSpPr>
        <p:spPr>
          <a:xfrm>
            <a:off x="895513" y="1658646"/>
            <a:ext cx="4503420" cy="4419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276FC1-033E-455D-9A54-CAC55B99477D}"/>
              </a:ext>
            </a:extLst>
          </p:cNvPr>
          <p:cNvSpPr txBox="1"/>
          <p:nvPr/>
        </p:nvSpPr>
        <p:spPr>
          <a:xfrm>
            <a:off x="895513" y="1618016"/>
            <a:ext cx="4689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Acest program este același cu cel de la pasul 2, dar transformat într-un proces My Block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8C930A-5A84-9B7B-F4AB-3CFB9CACE1D6}"/>
              </a:ext>
            </a:extLst>
          </p:cNvPr>
          <p:cNvSpPr/>
          <p:nvPr/>
        </p:nvSpPr>
        <p:spPr>
          <a:xfrm>
            <a:off x="895513" y="2257231"/>
            <a:ext cx="2390612" cy="722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1ED5E-935B-73C7-929F-B54B7F15CD34}"/>
              </a:ext>
            </a:extLst>
          </p:cNvPr>
          <p:cNvSpPr/>
          <p:nvPr/>
        </p:nvSpPr>
        <p:spPr>
          <a:xfrm>
            <a:off x="1325826" y="3979048"/>
            <a:ext cx="858574" cy="722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900" dirty="0">
                <a:solidFill>
                  <a:schemeClr val="tx1"/>
                </a:solidFill>
              </a:rPr>
              <a:t>Acest bloc urmărește o o linie roșie pentru 720 de grade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724C7F-4E5F-EBE9-1183-EAD11A22FDC2}"/>
              </a:ext>
            </a:extLst>
          </p:cNvPr>
          <p:cNvSpPr txBox="1"/>
          <p:nvPr/>
        </p:nvSpPr>
        <p:spPr>
          <a:xfrm>
            <a:off x="858647" y="2216984"/>
            <a:ext cx="23449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          </a:t>
            </a:r>
            <a:r>
              <a:rPr lang="ro-RO" sz="1050" dirty="0"/>
              <a:t>            Intrări</a:t>
            </a:r>
            <a:r>
              <a:rPr lang="en-US" sz="1050" dirty="0"/>
              <a:t>: </a:t>
            </a:r>
          </a:p>
          <a:p>
            <a:r>
              <a:rPr lang="en-US" sz="1050" dirty="0"/>
              <a:t>Grade (Dup</a:t>
            </a:r>
            <a:r>
              <a:rPr lang="ro-RO" sz="1050" dirty="0"/>
              <a:t>ă acest număr de grade se oprește), putere, culoarea (liniei de urmărit)</a:t>
            </a:r>
            <a:endParaRPr lang="en-US" sz="10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3A0001-780A-5B41-8AA4-2A5BE11C6765}"/>
              </a:ext>
            </a:extLst>
          </p:cNvPr>
          <p:cNvSpPr/>
          <p:nvPr/>
        </p:nvSpPr>
        <p:spPr>
          <a:xfrm>
            <a:off x="477112" y="3979172"/>
            <a:ext cx="761918" cy="12201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C259BC-1365-9A63-00AB-73925A55E5F3}"/>
              </a:ext>
            </a:extLst>
          </p:cNvPr>
          <p:cNvSpPr txBox="1"/>
          <p:nvPr/>
        </p:nvSpPr>
        <p:spPr>
          <a:xfrm>
            <a:off x="417161" y="3957176"/>
            <a:ext cx="21444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800" dirty="0"/>
              <a:t>Cheia culorilor </a:t>
            </a:r>
            <a:br>
              <a:rPr lang="ro-RO" sz="800" dirty="0"/>
            </a:br>
            <a:br>
              <a:rPr lang="ro-RO" sz="800" dirty="0"/>
            </a:br>
            <a:r>
              <a:rPr lang="ro-RO" sz="800" dirty="0"/>
              <a:t>0 - Nici o culoare </a:t>
            </a:r>
          </a:p>
          <a:p>
            <a:r>
              <a:rPr lang="ro-RO" sz="800" dirty="0"/>
              <a:t>1 - Negru </a:t>
            </a:r>
          </a:p>
          <a:p>
            <a:r>
              <a:rPr lang="ro-RO" sz="800" dirty="0"/>
              <a:t>2 - Albastru</a:t>
            </a:r>
          </a:p>
          <a:p>
            <a:r>
              <a:rPr lang="ro-RO" sz="800" dirty="0"/>
              <a:t>3 - Verde</a:t>
            </a:r>
          </a:p>
          <a:p>
            <a:r>
              <a:rPr lang="ro-RO" sz="800" dirty="0"/>
              <a:t>4 - Galben</a:t>
            </a:r>
          </a:p>
          <a:p>
            <a:r>
              <a:rPr lang="ro-RO" sz="800" dirty="0"/>
              <a:t>5 - Roșu</a:t>
            </a:r>
          </a:p>
          <a:p>
            <a:r>
              <a:rPr lang="ro-RO" sz="800" dirty="0"/>
              <a:t>6 - Alb</a:t>
            </a:r>
          </a:p>
          <a:p>
            <a:r>
              <a:rPr lang="ro-RO" sz="800" dirty="0"/>
              <a:t>7 - Maro</a:t>
            </a:r>
          </a:p>
          <a:p>
            <a:endParaRPr lang="ro-RO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A03874-8B89-F271-CB91-796F1AF12636}"/>
              </a:ext>
            </a:extLst>
          </p:cNvPr>
          <p:cNvSpPr/>
          <p:nvPr/>
        </p:nvSpPr>
        <p:spPr>
          <a:xfrm>
            <a:off x="2393231" y="3960683"/>
            <a:ext cx="1659272" cy="759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900" dirty="0">
                <a:solidFill>
                  <a:schemeClr val="tx1"/>
                </a:solidFill>
              </a:rPr>
              <a:t>Acesta utilizează același My Block dar cu diferite intrări. Acum urmărește o linie verde pentru 530 de grade folosind o putere diferită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508E9C-DAD5-1746-9668-96770DBFF0A0}"/>
              </a:ext>
            </a:extLst>
          </p:cNvPr>
          <p:cNvSpPr/>
          <p:nvPr/>
        </p:nvSpPr>
        <p:spPr>
          <a:xfrm>
            <a:off x="1309935" y="4892185"/>
            <a:ext cx="1949662" cy="9368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100" dirty="0">
                <a:solidFill>
                  <a:schemeClr val="tx1"/>
                </a:solidFill>
              </a:rPr>
              <a:t>Notă</a:t>
            </a:r>
            <a:r>
              <a:rPr lang="en-US" sz="1100" dirty="0">
                <a:solidFill>
                  <a:schemeClr val="tx1"/>
                </a:solidFill>
              </a:rPr>
              <a:t>:</a:t>
            </a:r>
            <a:r>
              <a:rPr lang="ro-RO" sz="1100" dirty="0">
                <a:solidFill>
                  <a:schemeClr val="tx1"/>
                </a:solidFill>
              </a:rPr>
              <a:t> Pătratul verde este doar pictograma ce a fost aleasă. Chiar dacă #5 (Roșu)  sau #1 (Albastru) sunt alese, veți avea aceeași pictogramă verde.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186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Credite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000" dirty="0"/>
              <a:t>Această lecție de Mindstorms a fost realizată de </a:t>
            </a:r>
            <a:r>
              <a:rPr lang="en-US" sz="2000" dirty="0"/>
              <a:t>Sanjay </a:t>
            </a:r>
            <a:r>
              <a:rPr lang="en-US" sz="2000" dirty="0" err="1"/>
              <a:t>Seshan</a:t>
            </a:r>
            <a:r>
              <a:rPr lang="en-US" sz="2000" dirty="0"/>
              <a:t> </a:t>
            </a:r>
            <a:r>
              <a:rPr lang="ro-RO" sz="2000" dirty="0"/>
              <a:t>și</a:t>
            </a:r>
            <a:r>
              <a:rPr lang="en-US" sz="2000" dirty="0"/>
              <a:t> Arvind </a:t>
            </a:r>
            <a:r>
              <a:rPr lang="en-US" sz="2000" dirty="0" err="1"/>
              <a:t>Seshan</a:t>
            </a:r>
            <a:r>
              <a:rPr lang="ro-RO" sz="2000" dirty="0"/>
              <a:t>.</a:t>
            </a:r>
          </a:p>
          <a:p>
            <a:r>
              <a:rPr lang="ro-RO" sz="2000" dirty="0"/>
              <a:t>Mai multe lecții sunt disponibile pe ev3lessons.com</a:t>
            </a:r>
          </a:p>
          <a:p>
            <a:r>
              <a:rPr lang="ro-RO" sz="2000" dirty="0"/>
              <a:t>Această lecție a fost tradusă în limba română de echipa de robotică FTC – ROSOPHIA #21455 RO20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Această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lucrare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licențiată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sub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87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Afl</a:t>
            </a:r>
            <a:r>
              <a:rPr lang="ro-RO" dirty="0"/>
              <a:t>ăm </a:t>
            </a:r>
            <a:r>
              <a:rPr lang="en-US" dirty="0"/>
              <a:t>cum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scrie</a:t>
            </a:r>
            <a:r>
              <a:rPr lang="ro-RO" dirty="0"/>
              <a:t>m</a:t>
            </a:r>
            <a:r>
              <a:rPr lang="en-US" dirty="0"/>
              <a:t> un line follower</a:t>
            </a:r>
            <a:r>
              <a:rPr lang="ro-RO" dirty="0"/>
              <a:t> (urmăritor de linie)</a:t>
            </a:r>
            <a:r>
              <a:rPr lang="en-US" dirty="0"/>
              <a:t> </a:t>
            </a:r>
            <a:r>
              <a:rPr lang="ro-RO" dirty="0"/>
              <a:t>cu mai mulți parametri de intrare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Învăț</a:t>
            </a:r>
            <a:r>
              <a:rPr lang="ro-RO" dirty="0"/>
              <a:t>ăm</a:t>
            </a:r>
            <a:r>
              <a:rPr lang="en-US" dirty="0"/>
              <a:t> cum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scrie</a:t>
            </a:r>
            <a:r>
              <a:rPr lang="ro-RO" dirty="0"/>
              <a:t>m un </a:t>
            </a:r>
            <a:r>
              <a:rPr lang="en-US" dirty="0"/>
              <a:t>line follower</a:t>
            </a:r>
            <a:r>
              <a:rPr lang="ro-RO" dirty="0"/>
              <a:t> (urmăritor de linie)</a:t>
            </a:r>
            <a:r>
              <a:rPr lang="en-US" dirty="0"/>
              <a:t> care se </a:t>
            </a:r>
            <a:r>
              <a:rPr lang="en-US" dirty="0" err="1"/>
              <a:t>oprește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ro-RO" dirty="0"/>
              <a:t> ce robotul parcurge</a:t>
            </a:r>
            <a:r>
              <a:rPr lang="en-US" dirty="0"/>
              <a:t> un </a:t>
            </a:r>
            <a:r>
              <a:rPr lang="en-US" dirty="0" err="1"/>
              <a:t>anumit</a:t>
            </a:r>
            <a:r>
              <a:rPr lang="en-US" dirty="0"/>
              <a:t> </a:t>
            </a:r>
            <a:r>
              <a:rPr lang="en-US" dirty="0" err="1"/>
              <a:t>număr</a:t>
            </a:r>
            <a:r>
              <a:rPr lang="en-US" dirty="0"/>
              <a:t> de grade</a:t>
            </a:r>
            <a:endParaRPr lang="ro-RO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Exers</a:t>
            </a:r>
            <a:r>
              <a:rPr lang="ro-RO" dirty="0"/>
              <a:t>ăm</a:t>
            </a:r>
            <a:r>
              <a:rPr lang="en-US" dirty="0"/>
              <a:t>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My Block util</a:t>
            </a:r>
          </a:p>
          <a:p>
            <a:endParaRPr lang="en-US" dirty="0"/>
          </a:p>
          <a:p>
            <a:r>
              <a:rPr lang="en-US" b="1" i="1" dirty="0" err="1"/>
              <a:t>Condiții</a:t>
            </a:r>
            <a:r>
              <a:rPr lang="en-US" b="1" i="1" dirty="0"/>
              <a:t> </a:t>
            </a:r>
            <a:r>
              <a:rPr lang="en-US" b="1" i="1" dirty="0" err="1"/>
              <a:t>prealabile</a:t>
            </a:r>
            <a:r>
              <a:rPr lang="en-US" b="1" i="1" dirty="0"/>
              <a:t>: </a:t>
            </a:r>
            <a:endParaRPr lang="ro-RO" b="1" i="1" dirty="0"/>
          </a:p>
          <a:p>
            <a:r>
              <a:rPr lang="en-US" dirty="0"/>
              <a:t>My Block</a:t>
            </a:r>
            <a:r>
              <a:rPr lang="ro-RO" dirty="0"/>
              <a:t>-uri</a:t>
            </a:r>
            <a:r>
              <a:rPr lang="en-US" dirty="0"/>
              <a:t> cu </a:t>
            </a:r>
            <a:r>
              <a:rPr lang="ro-RO" dirty="0"/>
              <a:t>parametri de i</a:t>
            </a:r>
            <a:r>
              <a:rPr lang="en-US" dirty="0" err="1"/>
              <a:t>ntr</a:t>
            </a:r>
            <a:r>
              <a:rPr lang="ro-RO" dirty="0"/>
              <a:t>are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ieșir</a:t>
            </a:r>
            <a:r>
              <a:rPr lang="ro-RO" dirty="0"/>
              <a:t>e</a:t>
            </a:r>
            <a:r>
              <a:rPr lang="en-US" dirty="0"/>
              <a:t>, </a:t>
            </a:r>
            <a:r>
              <a:rPr lang="en-US" dirty="0" err="1"/>
              <a:t>cabluri</a:t>
            </a:r>
            <a:r>
              <a:rPr lang="en-US" dirty="0"/>
              <a:t> de date, </a:t>
            </a:r>
            <a:r>
              <a:rPr lang="en-US" dirty="0" err="1"/>
              <a:t>bucle</a:t>
            </a:r>
            <a:r>
              <a:rPr lang="en-US" dirty="0"/>
              <a:t>, </a:t>
            </a:r>
            <a:r>
              <a:rPr lang="en-US" dirty="0" err="1"/>
              <a:t>comutatoare</a:t>
            </a:r>
            <a:r>
              <a:rPr lang="en-US" dirty="0"/>
              <a:t>.</a:t>
            </a:r>
            <a:endParaRPr lang="ro-RO" dirty="0"/>
          </a:p>
          <a:p>
            <a:endParaRPr lang="en-US" dirty="0"/>
          </a:p>
          <a:p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utilizează</a:t>
            </a:r>
            <a:r>
              <a:rPr lang="en-US" dirty="0"/>
              <a:t> </a:t>
            </a:r>
            <a:r>
              <a:rPr lang="en-US" dirty="0" err="1"/>
              <a:t>blocuri</a:t>
            </a:r>
            <a:r>
              <a:rPr lang="en-US" dirty="0"/>
              <a:t> de </a:t>
            </a:r>
            <a:r>
              <a:rPr lang="en-US" dirty="0" err="1"/>
              <a:t>comentarii</a:t>
            </a:r>
            <a:r>
              <a:rPr lang="en-US" dirty="0"/>
              <a:t> </a:t>
            </a:r>
            <a:r>
              <a:rPr lang="en-US" dirty="0" err="1"/>
              <a:t>albastre</a:t>
            </a:r>
            <a:r>
              <a:rPr lang="en-US" dirty="0"/>
              <a:t>.  </a:t>
            </a:r>
            <a:r>
              <a:rPr lang="en-US" dirty="0" err="1"/>
              <a:t>Asigurați-vă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ro-RO" dirty="0"/>
              <a:t>utilizați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recentă</a:t>
            </a:r>
            <a:r>
              <a:rPr lang="en-US" dirty="0"/>
              <a:t> </a:t>
            </a:r>
            <a:r>
              <a:rPr lang="en-US" dirty="0" err="1"/>
              <a:t>versiune</a:t>
            </a:r>
            <a:r>
              <a:rPr lang="en-US" dirty="0"/>
              <a:t> a software-</a:t>
            </a:r>
            <a:r>
              <a:rPr lang="en-US" dirty="0" err="1"/>
              <a:t>ului</a:t>
            </a:r>
            <a:r>
              <a:rPr lang="en-US" dirty="0"/>
              <a:t> EV3. EV3Lessons are </a:t>
            </a:r>
            <a:r>
              <a:rPr lang="en-US" dirty="0" err="1"/>
              <a:t>ghiduri</a:t>
            </a:r>
            <a:r>
              <a:rPr lang="en-US" dirty="0"/>
              <a:t> </a:t>
            </a:r>
            <a:r>
              <a:rPr lang="en-US" dirty="0" err="1"/>
              <a:t>rapide</a:t>
            </a:r>
            <a:r>
              <a:rPr lang="en-US" dirty="0"/>
              <a:t> care </a:t>
            </a:r>
            <a:r>
              <a:rPr lang="en-US" dirty="0" err="1"/>
              <a:t>vă</a:t>
            </a:r>
            <a:r>
              <a:rPr lang="en-US" dirty="0"/>
              <a:t> pot </a:t>
            </a:r>
            <a:r>
              <a:rPr lang="en-US" dirty="0" err="1"/>
              <a:t>ajuta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328682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1057058"/>
          </a:xfrm>
        </p:spPr>
        <p:txBody>
          <a:bodyPr>
            <a:normAutofit fontScale="90000"/>
          </a:bodyPr>
          <a:lstStyle/>
          <a:p>
            <a:pPr marL="233363" indent="-233363"/>
            <a:r>
              <a:rPr lang="en-US" dirty="0"/>
              <a:t>My Block</a:t>
            </a:r>
            <a:r>
              <a:rPr lang="ro-RO" dirty="0"/>
              <a:t> - </a:t>
            </a:r>
            <a:r>
              <a:rPr lang="en-US" dirty="0"/>
              <a:t>Line Follower cu </a:t>
            </a:r>
            <a:r>
              <a:rPr lang="ro-RO" dirty="0"/>
              <a:t>parametri de </a:t>
            </a:r>
            <a:r>
              <a:rPr lang="en-US" dirty="0" err="1"/>
              <a:t>intr</a:t>
            </a:r>
            <a:r>
              <a:rPr lang="ro-RO" dirty="0"/>
              <a:t>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24318"/>
            <a:ext cx="7886700" cy="4755296"/>
          </a:xfrm>
        </p:spPr>
        <p:txBody>
          <a:bodyPr>
            <a:noAutofit/>
          </a:bodyPr>
          <a:lstStyle/>
          <a:p>
            <a:pPr marL="233363" indent="-233363">
              <a:buFont typeface="Arial"/>
              <a:buChar char="•"/>
            </a:pPr>
            <a:r>
              <a:rPr lang="en-US" b="0" dirty="0" err="1"/>
              <a:t>Realizarea</a:t>
            </a:r>
            <a:r>
              <a:rPr lang="en-US" b="0" dirty="0"/>
              <a:t> </a:t>
            </a:r>
            <a:r>
              <a:rPr lang="en-US" b="0" dirty="0" err="1"/>
              <a:t>unui</a:t>
            </a:r>
            <a:r>
              <a:rPr lang="en-US" b="0" dirty="0"/>
              <a:t> My Block </a:t>
            </a:r>
            <a:r>
              <a:rPr lang="ro-RO" dirty="0"/>
              <a:t>–</a:t>
            </a:r>
            <a:r>
              <a:rPr lang="en-US" b="0" dirty="0"/>
              <a:t> </a:t>
            </a:r>
            <a:r>
              <a:rPr lang="en-US" b="0" dirty="0" err="1"/>
              <a:t>urmăritor</a:t>
            </a:r>
            <a:r>
              <a:rPr lang="ro-RO" b="0" dirty="0"/>
              <a:t> </a:t>
            </a:r>
            <a:r>
              <a:rPr lang="en-US" b="0" dirty="0"/>
              <a:t>de </a:t>
            </a:r>
            <a:r>
              <a:rPr lang="en-US" b="0" dirty="0" err="1"/>
              <a:t>linie</a:t>
            </a:r>
            <a:r>
              <a:rPr lang="ro-RO" dirty="0"/>
              <a:t>, </a:t>
            </a:r>
            <a:r>
              <a:rPr lang="en-US" b="0" dirty="0"/>
              <a:t>reduce </a:t>
            </a:r>
            <a:r>
              <a:rPr lang="en-US" b="0" dirty="0" err="1"/>
              <a:t>lungimea</a:t>
            </a:r>
            <a:r>
              <a:rPr lang="en-US" b="0" dirty="0"/>
              <a:t> </a:t>
            </a:r>
            <a:r>
              <a:rPr lang="en-US" b="0" dirty="0" err="1"/>
              <a:t>codului</a:t>
            </a:r>
            <a:r>
              <a:rPr lang="en-US" b="0" dirty="0"/>
              <a:t> </a:t>
            </a:r>
            <a:r>
              <a:rPr lang="en-US" b="0" dirty="0" err="1"/>
              <a:t>și</a:t>
            </a:r>
            <a:r>
              <a:rPr lang="en-US" b="0" dirty="0"/>
              <a:t> </a:t>
            </a:r>
            <a:r>
              <a:rPr lang="en-US" b="0" dirty="0" err="1"/>
              <a:t>îl</a:t>
            </a:r>
            <a:r>
              <a:rPr lang="en-US" b="0" dirty="0"/>
              <a:t> face </a:t>
            </a:r>
            <a:r>
              <a:rPr lang="en-US" b="0" dirty="0" err="1"/>
              <a:t>reutilizabil</a:t>
            </a:r>
            <a:r>
              <a:rPr lang="ro-RO" dirty="0"/>
              <a:t>.</a:t>
            </a:r>
            <a:endParaRPr lang="en-US" b="0" dirty="0"/>
          </a:p>
          <a:p>
            <a:pPr marL="233363" indent="-233363">
              <a:buFont typeface="Arial"/>
              <a:buChar char="•"/>
            </a:pPr>
            <a:r>
              <a:rPr lang="ro-RO" b="0" dirty="0"/>
              <a:t>Realizarea unui Line Follower (urmăritor de linii) cu mai mulți parametri de intrare </a:t>
            </a:r>
            <a:r>
              <a:rPr lang="en-US" b="0" dirty="0"/>
              <a:t>(</a:t>
            </a:r>
            <a:r>
              <a:rPr lang="en-US" b="0" dirty="0" err="1"/>
              <a:t>putere</a:t>
            </a:r>
            <a:r>
              <a:rPr lang="en-US" b="0" dirty="0"/>
              <a:t>, grade </a:t>
            </a:r>
            <a:r>
              <a:rPr lang="en-US" b="0" dirty="0" err="1"/>
              <a:t>și</a:t>
            </a:r>
            <a:r>
              <a:rPr lang="en-US" b="0" dirty="0"/>
              <a:t> </a:t>
            </a:r>
            <a:r>
              <a:rPr lang="en-US" b="0" dirty="0" err="1"/>
              <a:t>culoare</a:t>
            </a:r>
            <a:r>
              <a:rPr lang="en-US" b="0" dirty="0"/>
              <a:t>) </a:t>
            </a:r>
            <a:r>
              <a:rPr lang="ro-RO" b="0" dirty="0"/>
              <a:t>este </a:t>
            </a:r>
            <a:r>
              <a:rPr lang="en-US" b="0" dirty="0" err="1"/>
              <a:t>foarte</a:t>
            </a:r>
            <a:r>
              <a:rPr lang="en-US" b="0" dirty="0"/>
              <a:t> util.</a:t>
            </a:r>
          </a:p>
          <a:p>
            <a:pPr marL="690563" lvl="1" indent="-233363">
              <a:buFont typeface="Arial"/>
              <a:buChar char="•"/>
            </a:pPr>
            <a:r>
              <a:rPr lang="en-US" dirty="0"/>
              <a:t>De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dată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doriți</a:t>
            </a:r>
            <a:r>
              <a:rPr lang="en-US" dirty="0"/>
              <a:t> </a:t>
            </a:r>
            <a:r>
              <a:rPr lang="ro-RO" dirty="0"/>
              <a:t>ca robotul să execute un Line Follower </a:t>
            </a:r>
            <a:r>
              <a:rPr lang="en-US" dirty="0"/>
              <a:t>care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parcurgă</a:t>
            </a:r>
            <a:r>
              <a:rPr lang="en-US" dirty="0"/>
              <a:t> </a:t>
            </a:r>
            <a:r>
              <a:rPr lang="en-US" dirty="0" err="1"/>
              <a:t>distanț</a:t>
            </a:r>
            <a:r>
              <a:rPr lang="ro-RO" dirty="0"/>
              <a:t>e</a:t>
            </a:r>
            <a:r>
              <a:rPr lang="en-US" dirty="0"/>
              <a:t> </a:t>
            </a:r>
            <a:r>
              <a:rPr lang="en-US" dirty="0" err="1"/>
              <a:t>diferit</a:t>
            </a:r>
            <a:r>
              <a:rPr lang="ro-RO" dirty="0"/>
              <a:t>e</a:t>
            </a:r>
            <a:r>
              <a:rPr lang="en-US" dirty="0"/>
              <a:t>,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schimbați</a:t>
            </a:r>
            <a:r>
              <a:rPr lang="en-US" dirty="0"/>
              <a:t> </a:t>
            </a:r>
            <a:r>
              <a:rPr lang="ro-RO" dirty="0"/>
              <a:t>parametru de intrare care determină distanța parcursă de robot</a:t>
            </a:r>
            <a:r>
              <a:rPr lang="en-US" dirty="0"/>
              <a:t>!</a:t>
            </a:r>
            <a:endParaRPr lang="en-US" b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202819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Sfaturi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reuși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50" y="1483200"/>
            <a:ext cx="7849326" cy="465452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ști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cum </a:t>
            </a:r>
            <a:r>
              <a:rPr lang="en-US" dirty="0" err="1"/>
              <a:t>să</a:t>
            </a:r>
            <a:r>
              <a:rPr lang="en-US" dirty="0"/>
              <a:t> fac</a:t>
            </a:r>
            <a:r>
              <a:rPr lang="ro-RO" dirty="0"/>
              <a:t>eț</a:t>
            </a:r>
            <a:r>
              <a:rPr lang="en-US" dirty="0" err="1"/>
              <a:t>i</a:t>
            </a:r>
            <a:r>
              <a:rPr lang="en-US" dirty="0"/>
              <a:t> un program </a:t>
            </a:r>
            <a:r>
              <a:rPr lang="en-US" dirty="0" err="1"/>
              <a:t>simplu</a:t>
            </a:r>
            <a:r>
              <a:rPr lang="en-US" dirty="0"/>
              <a:t> de </a:t>
            </a:r>
            <a:r>
              <a:rPr lang="en-US" dirty="0" err="1"/>
              <a:t>urmărire</a:t>
            </a:r>
            <a:r>
              <a:rPr lang="en-US" dirty="0"/>
              <a:t> a </a:t>
            </a:r>
            <a:r>
              <a:rPr lang="en-US" dirty="0" err="1"/>
              <a:t>liniei</a:t>
            </a:r>
            <a:r>
              <a:rPr lang="ro-RO" dirty="0"/>
              <a:t> cu senzorul</a:t>
            </a:r>
            <a:r>
              <a:rPr lang="en-US" dirty="0"/>
              <a:t> de </a:t>
            </a:r>
            <a:r>
              <a:rPr lang="en-US" dirty="0" err="1"/>
              <a:t>culoare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cum </a:t>
            </a:r>
            <a:r>
              <a:rPr lang="en-US" dirty="0" err="1"/>
              <a:t>să</a:t>
            </a:r>
            <a:r>
              <a:rPr lang="en-US" dirty="0"/>
              <a:t> fac</a:t>
            </a:r>
            <a:r>
              <a:rPr lang="ro-RO" dirty="0"/>
              <a:t>eț</a:t>
            </a:r>
            <a:r>
              <a:rPr lang="en-US" dirty="0" err="1"/>
              <a:t>i</a:t>
            </a:r>
            <a:r>
              <a:rPr lang="en-US" dirty="0"/>
              <a:t> un</a:t>
            </a:r>
            <a:r>
              <a:rPr lang="ro-RO" dirty="0"/>
              <a:t> </a:t>
            </a:r>
            <a:r>
              <a:rPr lang="en-US" dirty="0"/>
              <a:t>My Block cu </a:t>
            </a:r>
            <a:r>
              <a:rPr lang="ro-RO" dirty="0"/>
              <a:t>parametri de </a:t>
            </a:r>
            <a:r>
              <a:rPr lang="en-US" dirty="0" err="1"/>
              <a:t>intr</a:t>
            </a:r>
            <a:r>
              <a:rPr lang="ro-RO" dirty="0"/>
              <a:t>are</a:t>
            </a:r>
            <a:r>
              <a:rPr lang="en-US" dirty="0"/>
              <a:t>.</a:t>
            </a:r>
            <a:endParaRPr lang="ro-RO" dirty="0"/>
          </a:p>
          <a:p>
            <a:pPr marL="0" indent="0">
              <a:buNone/>
            </a:pP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veți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senzorul</a:t>
            </a:r>
            <a:r>
              <a:rPr lang="en-US" dirty="0"/>
              <a:t> de </a:t>
            </a:r>
            <a:r>
              <a:rPr lang="en-US" dirty="0" err="1"/>
              <a:t>culoare</a:t>
            </a:r>
            <a:r>
              <a:rPr lang="en-US" dirty="0"/>
              <a:t> EV3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Color, nu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calibrați</a:t>
            </a:r>
            <a:r>
              <a:rPr lang="en-US" dirty="0"/>
              <a:t> </a:t>
            </a:r>
            <a:r>
              <a:rPr lang="en-US" dirty="0" err="1"/>
              <a:t>senzorul</a:t>
            </a:r>
            <a:r>
              <a:rPr lang="en-US" dirty="0"/>
              <a:t> de </a:t>
            </a:r>
            <a:r>
              <a:rPr lang="en-US" dirty="0" err="1"/>
              <a:t>culoare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lecție</a:t>
            </a:r>
            <a:r>
              <a:rPr lang="ro-RO" dirty="0"/>
              <a:t>.</a:t>
            </a:r>
          </a:p>
          <a:p>
            <a:pPr marL="0" indent="0">
              <a:buNone/>
            </a:pPr>
            <a:r>
              <a:rPr lang="en-US" dirty="0" err="1"/>
              <a:t>Verificați</a:t>
            </a:r>
            <a:r>
              <a:rPr lang="en-US" dirty="0"/>
              <a:t> la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porturi</a:t>
            </a:r>
            <a:r>
              <a:rPr lang="en-US" dirty="0"/>
              <a:t> </a:t>
            </a:r>
            <a:r>
              <a:rPr lang="en-US" dirty="0" err="1"/>
              <a:t>aveți</a:t>
            </a:r>
            <a:r>
              <a:rPr lang="en-US" dirty="0"/>
              <a:t> </a:t>
            </a:r>
            <a:r>
              <a:rPr lang="en-US" dirty="0" err="1"/>
              <a:t>conectat</a:t>
            </a:r>
            <a:r>
              <a:rPr lang="en-US" dirty="0"/>
              <a:t> </a:t>
            </a:r>
            <a:r>
              <a:rPr lang="en-US" dirty="0" err="1"/>
              <a:t>senzorul</a:t>
            </a:r>
            <a:r>
              <a:rPr lang="en-US" dirty="0"/>
              <a:t> de </a:t>
            </a:r>
            <a:r>
              <a:rPr lang="en-US" dirty="0" err="1"/>
              <a:t>culoare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ro-RO" dirty="0"/>
              <a:t>completați în</a:t>
            </a:r>
            <a:r>
              <a:rPr lang="en-US" dirty="0"/>
              <a:t> cod</a:t>
            </a:r>
            <a:r>
              <a:rPr lang="ro-RO" dirty="0"/>
              <a:t> în consecință.</a:t>
            </a:r>
          </a:p>
          <a:p>
            <a:pPr marL="0" indent="0">
              <a:buNone/>
            </a:pPr>
            <a:r>
              <a:rPr lang="en-US" dirty="0"/>
              <a:t>Este </a:t>
            </a:r>
            <a:r>
              <a:rPr lang="en-US" dirty="0" err="1"/>
              <a:t>posibil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trebuiască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ajustați</a:t>
            </a:r>
            <a:r>
              <a:rPr lang="en-US" dirty="0"/>
              <a:t> </a:t>
            </a:r>
            <a:r>
              <a:rPr lang="en-US" dirty="0" err="1"/>
              <a:t>viteza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direcția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ro-RO" dirty="0"/>
              <a:t>ca robotul vostru să f</a:t>
            </a:r>
            <a:r>
              <a:rPr lang="en-US" dirty="0" err="1"/>
              <a:t>uncțion</a:t>
            </a:r>
            <a:r>
              <a:rPr lang="ro-RO" dirty="0"/>
              <a:t>eze</a:t>
            </a:r>
            <a:r>
              <a:rPr lang="en-US" dirty="0"/>
              <a:t>.  </a:t>
            </a:r>
            <a:endParaRPr lang="ro-RO" dirty="0"/>
          </a:p>
          <a:p>
            <a:pPr marL="0" indent="0">
              <a:buNone/>
            </a:pPr>
            <a:r>
              <a:rPr lang="en-US" dirty="0" err="1"/>
              <a:t>Asigurați-vă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senzorul</a:t>
            </a:r>
            <a:r>
              <a:rPr lang="en-US" dirty="0"/>
              <a:t> de </a:t>
            </a:r>
            <a:r>
              <a:rPr lang="en-US" dirty="0" err="1"/>
              <a:t>culoare</a:t>
            </a:r>
            <a:r>
              <a:rPr lang="en-US" dirty="0"/>
              <a:t> se </a:t>
            </a:r>
            <a:r>
              <a:rPr lang="en-US" dirty="0" err="1"/>
              <a:t>află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fața</a:t>
            </a:r>
            <a:r>
              <a:rPr lang="en-US" dirty="0"/>
              <a:t> </a:t>
            </a:r>
            <a:r>
              <a:rPr lang="en-US" dirty="0" err="1"/>
              <a:t>roților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direcția</a:t>
            </a:r>
            <a:r>
              <a:rPr lang="en-US" dirty="0"/>
              <a:t> de </a:t>
            </a:r>
            <a:r>
              <a:rPr lang="en-US" dirty="0" err="1"/>
              <a:t>deplasare</a:t>
            </a:r>
            <a:r>
              <a:rPr lang="en-US" dirty="0"/>
              <a:t>.</a:t>
            </a:r>
            <a:r>
              <a:rPr lang="ro-RO" dirty="0"/>
              <a:t> </a:t>
            </a:r>
            <a:r>
              <a:rPr lang="en-US" dirty="0" err="1"/>
              <a:t>Asigurați-vă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plasați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pe </a:t>
            </a:r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liniei</a:t>
            </a:r>
            <a:r>
              <a:rPr lang="en-US" dirty="0"/>
              <a:t> pe care o </a:t>
            </a:r>
            <a:r>
              <a:rPr lang="en-US" dirty="0" err="1"/>
              <a:t>urmați</a:t>
            </a:r>
            <a:r>
              <a:rPr lang="en-US" dirty="0"/>
              <a:t>. 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frecventă</a:t>
            </a:r>
            <a:r>
              <a:rPr lang="en-US" dirty="0"/>
              <a:t> </a:t>
            </a:r>
            <a:r>
              <a:rPr lang="en-US" dirty="0" err="1"/>
              <a:t>greșeală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plasarea</a:t>
            </a:r>
            <a:r>
              <a:rPr lang="en-US" dirty="0"/>
              <a:t> </a:t>
            </a:r>
            <a:r>
              <a:rPr lang="en-US" dirty="0" err="1"/>
              <a:t>robotului</a:t>
            </a:r>
            <a:r>
              <a:rPr lang="en-US" dirty="0"/>
              <a:t> pe </a:t>
            </a:r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greșită</a:t>
            </a:r>
            <a:r>
              <a:rPr lang="en-US" dirty="0"/>
              <a:t> a </a:t>
            </a:r>
            <a:r>
              <a:rPr lang="en-US" dirty="0" err="1"/>
              <a:t>liniei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început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389276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</a:t>
            </a:r>
            <a:r>
              <a:rPr lang="ro-RO" dirty="0"/>
              <a:t>k</a:t>
            </a:r>
            <a:r>
              <a:rPr lang="en-US" dirty="0"/>
              <a:t> </a:t>
            </a:r>
            <a:r>
              <a:rPr lang="en-US" dirty="0" err="1"/>
              <a:t>nou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lecție</a:t>
            </a:r>
            <a:r>
              <a:rPr lang="en-US" dirty="0"/>
              <a:t>, </a:t>
            </a:r>
            <a:r>
              <a:rPr lang="en-US" dirty="0" err="1"/>
              <a:t>veți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prima </a:t>
            </a:r>
            <a:r>
              <a:rPr lang="en-US" dirty="0" err="1"/>
              <a:t>dată</a:t>
            </a:r>
            <a:r>
              <a:rPr lang="en-US" dirty="0"/>
              <a:t> block-ul </a:t>
            </a:r>
            <a:r>
              <a:rPr lang="ro-RO" dirty="0"/>
              <a:t>,,MOTOR ROTATION</a:t>
            </a:r>
            <a:r>
              <a:rPr lang="en-US" dirty="0"/>
              <a:t>’’. </a:t>
            </a:r>
            <a:r>
              <a:rPr lang="en-US" dirty="0" err="1"/>
              <a:t>Aceast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comand</a:t>
            </a:r>
            <a:r>
              <a:rPr lang="ro-RO" dirty="0"/>
              <a:t>ă se găsește în </a:t>
            </a:r>
            <a:r>
              <a:rPr lang="en-US" dirty="0"/>
              <a:t>fila </a:t>
            </a:r>
            <a:r>
              <a:rPr lang="en-US" dirty="0" err="1"/>
              <a:t>galbenă</a:t>
            </a:r>
            <a:r>
              <a:rPr lang="ro-RO" dirty="0"/>
              <a:t> din Paleta de comenzi.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53" y="2127118"/>
            <a:ext cx="7986452" cy="1097375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048" y="3426698"/>
            <a:ext cx="4580368" cy="27334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4191" y="3308399"/>
            <a:ext cx="4067901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/>
              <a:t>Vom</a:t>
            </a:r>
            <a:r>
              <a:rPr lang="en-US" sz="1700" dirty="0"/>
              <a:t> </a:t>
            </a:r>
            <a:r>
              <a:rPr lang="en-US" sz="1700" dirty="0" err="1"/>
              <a:t>utiliza</a:t>
            </a:r>
            <a:r>
              <a:rPr lang="en-US" sz="1700" dirty="0"/>
              <a:t> bloc</a:t>
            </a:r>
            <a:r>
              <a:rPr lang="ro-RO" sz="1700" dirty="0"/>
              <a:t>k-</a:t>
            </a:r>
            <a:r>
              <a:rPr lang="en-US" sz="1700" dirty="0"/>
              <a:t>ul </a:t>
            </a:r>
            <a:r>
              <a:rPr lang="ro-RO" sz="1700" dirty="0"/>
              <a:t>,,MOTOR ROTATION</a:t>
            </a:r>
            <a:r>
              <a:rPr lang="en-US" sz="1700" dirty="0"/>
              <a:t>’’.  </a:t>
            </a:r>
            <a:r>
              <a:rPr lang="ro-RO" sz="1700" dirty="0"/>
              <a:t>Motorul în interior conține un encoder. Encoder-ul </a:t>
            </a:r>
            <a:r>
              <a:rPr lang="en-US" sz="1700" dirty="0" err="1"/>
              <a:t>este</a:t>
            </a:r>
            <a:r>
              <a:rPr lang="en-US" sz="1700" dirty="0"/>
              <a:t> </a:t>
            </a:r>
            <a:r>
              <a:rPr lang="ro-RO" sz="1700" dirty="0"/>
              <a:t>un senzor care citește numărul de grade la care se rotește motorul</a:t>
            </a:r>
            <a:r>
              <a:rPr lang="en-US" sz="1700" dirty="0"/>
              <a:t>.</a:t>
            </a:r>
            <a:endParaRPr lang="ro-RO" sz="1700" dirty="0"/>
          </a:p>
          <a:p>
            <a:endParaRPr lang="ro-RO" sz="1700" dirty="0"/>
          </a:p>
          <a:p>
            <a:r>
              <a:rPr lang="en-US" sz="1700" dirty="0"/>
              <a:t>Bloc</a:t>
            </a:r>
            <a:r>
              <a:rPr lang="ro-RO" sz="1700" dirty="0"/>
              <a:t>k-</a:t>
            </a:r>
            <a:r>
              <a:rPr lang="en-US" sz="1700" dirty="0"/>
              <a:t>ul are </a:t>
            </a:r>
            <a:r>
              <a:rPr lang="en-US" sz="1700" dirty="0" err="1"/>
              <a:t>multe</a:t>
            </a:r>
            <a:r>
              <a:rPr lang="en-US" sz="1700" dirty="0"/>
              <a:t> </a:t>
            </a:r>
            <a:r>
              <a:rPr lang="en-US" sz="1700" dirty="0" err="1"/>
              <a:t>moduri</a:t>
            </a:r>
            <a:r>
              <a:rPr lang="en-US" sz="1700" dirty="0"/>
              <a:t> </a:t>
            </a:r>
            <a:r>
              <a:rPr lang="ro-RO" sz="1700" dirty="0"/>
              <a:t>de utilizare</a:t>
            </a:r>
            <a:r>
              <a:rPr lang="en-US" sz="1700" dirty="0"/>
              <a:t>.</a:t>
            </a:r>
            <a:endParaRPr lang="ro-RO" sz="1700" dirty="0"/>
          </a:p>
          <a:p>
            <a:endParaRPr lang="ro-RO" sz="1700" dirty="0"/>
          </a:p>
          <a:p>
            <a:r>
              <a:rPr lang="en-US" sz="1700" dirty="0" err="1"/>
              <a:t>În</a:t>
            </a:r>
            <a:r>
              <a:rPr lang="en-US" sz="1700" dirty="0"/>
              <a:t> </a:t>
            </a:r>
            <a:r>
              <a:rPr lang="en-US" sz="1700" dirty="0" err="1"/>
              <a:t>această</a:t>
            </a:r>
            <a:r>
              <a:rPr lang="en-US" sz="1700" dirty="0"/>
              <a:t> </a:t>
            </a:r>
            <a:r>
              <a:rPr lang="en-US" sz="1700" dirty="0" err="1"/>
              <a:t>lecție</a:t>
            </a:r>
            <a:r>
              <a:rPr lang="en-US" sz="1700" dirty="0"/>
              <a:t>, </a:t>
            </a:r>
            <a:r>
              <a:rPr lang="en-US" sz="1700" dirty="0" err="1"/>
              <a:t>vom</a:t>
            </a:r>
            <a:r>
              <a:rPr lang="en-US" sz="1700" dirty="0"/>
              <a:t> </a:t>
            </a:r>
            <a:r>
              <a:rPr lang="en-US" sz="1700" dirty="0" err="1"/>
              <a:t>învăța</a:t>
            </a:r>
            <a:r>
              <a:rPr lang="en-US" sz="1700" dirty="0"/>
              <a:t> </a:t>
            </a:r>
            <a:r>
              <a:rPr lang="en-US" sz="1700" dirty="0" err="1"/>
              <a:t>să</a:t>
            </a:r>
            <a:r>
              <a:rPr lang="en-US" sz="1700" dirty="0"/>
              <a:t> </a:t>
            </a:r>
            <a:r>
              <a:rPr lang="en-US" sz="1700" dirty="0" err="1"/>
              <a:t>îl</a:t>
            </a:r>
            <a:r>
              <a:rPr lang="en-US" sz="1700" dirty="0"/>
              <a:t> </a:t>
            </a:r>
            <a:r>
              <a:rPr lang="en-US" sz="1700" dirty="0" err="1"/>
              <a:t>folosim</a:t>
            </a:r>
            <a:r>
              <a:rPr lang="en-US" sz="1700" dirty="0"/>
              <a:t> </a:t>
            </a:r>
            <a:r>
              <a:rPr lang="en-US" sz="1700" dirty="0" err="1"/>
              <a:t>în</a:t>
            </a:r>
            <a:r>
              <a:rPr lang="en-US" sz="1700" dirty="0"/>
              <a:t> </a:t>
            </a:r>
            <a:r>
              <a:rPr lang="en-US" sz="1700" dirty="0" err="1"/>
              <a:t>modul</a:t>
            </a:r>
            <a:r>
              <a:rPr lang="en-US" sz="1700" dirty="0"/>
              <a:t> de </a:t>
            </a:r>
            <a:r>
              <a:rPr lang="en-US" sz="1700" dirty="0" err="1"/>
              <a:t>resetare</a:t>
            </a:r>
            <a:r>
              <a:rPr lang="en-US" sz="1700" dirty="0"/>
              <a:t>, </a:t>
            </a:r>
            <a:r>
              <a:rPr lang="en-US" sz="1700" dirty="0" err="1"/>
              <a:t>astfel</a:t>
            </a:r>
            <a:r>
              <a:rPr lang="en-US" sz="1700" dirty="0"/>
              <a:t> </a:t>
            </a:r>
            <a:r>
              <a:rPr lang="en-US" sz="1700" dirty="0" err="1"/>
              <a:t>încât</a:t>
            </a:r>
            <a:r>
              <a:rPr lang="en-US" sz="1700" dirty="0"/>
              <a:t> </a:t>
            </a:r>
            <a:r>
              <a:rPr lang="en-US" sz="1700" dirty="0" err="1"/>
              <a:t>valoarea</a:t>
            </a:r>
            <a:r>
              <a:rPr lang="en-US" sz="1700" dirty="0"/>
              <a:t> din </a:t>
            </a:r>
            <a:r>
              <a:rPr lang="en-US" sz="1700" dirty="0" err="1"/>
              <a:t>senzor</a:t>
            </a:r>
            <a:r>
              <a:rPr lang="en-US" sz="1700" dirty="0"/>
              <a:t> </a:t>
            </a:r>
            <a:r>
              <a:rPr lang="en-US" sz="1700" dirty="0" err="1"/>
              <a:t>să</a:t>
            </a:r>
            <a:r>
              <a:rPr lang="en-US" sz="1700" dirty="0"/>
              <a:t> fie </a:t>
            </a:r>
            <a:r>
              <a:rPr lang="en-US" sz="1700" dirty="0" err="1"/>
              <a:t>setată</a:t>
            </a:r>
            <a:r>
              <a:rPr lang="en-US" sz="1700" dirty="0"/>
              <a:t> la 0.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058136" y="5503404"/>
            <a:ext cx="1551007" cy="33023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6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966080" y="1524318"/>
            <a:ext cx="3602187" cy="43207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23" y="178162"/>
            <a:ext cx="8982801" cy="1157642"/>
          </a:xfrm>
        </p:spPr>
        <p:txBody>
          <a:bodyPr>
            <a:normAutofit fontScale="90000"/>
          </a:bodyPr>
          <a:lstStyle/>
          <a:p>
            <a:r>
              <a:rPr lang="pt-BR" dirty="0"/>
              <a:t>Urmăritor de </a:t>
            </a:r>
            <a:r>
              <a:rPr lang="ro-RO" dirty="0"/>
              <a:t>linie -</a:t>
            </a:r>
            <a:r>
              <a:rPr lang="pt-BR" dirty="0"/>
              <a:t> pe </a:t>
            </a:r>
            <a:r>
              <a:rPr lang="ro-RO" dirty="0"/>
              <a:t>o anumită </a:t>
            </a:r>
            <a:r>
              <a:rPr lang="pt-BR" dirty="0"/>
              <a:t>distanță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4658335" cy="46545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PASUL 1: </a:t>
            </a:r>
            <a:r>
              <a:rPr lang="en-US" dirty="0" err="1"/>
              <a:t>Creați</a:t>
            </a:r>
            <a:r>
              <a:rPr lang="en-US" dirty="0"/>
              <a:t> un program </a:t>
            </a:r>
            <a:r>
              <a:rPr lang="en-US" dirty="0" err="1"/>
              <a:t>simplu</a:t>
            </a:r>
            <a:r>
              <a:rPr lang="en-US" dirty="0"/>
              <a:t> de </a:t>
            </a:r>
            <a:r>
              <a:rPr lang="en-US" dirty="0" err="1"/>
              <a:t>urmărire</a:t>
            </a:r>
            <a:r>
              <a:rPr lang="en-US" dirty="0"/>
              <a:t> a </a:t>
            </a:r>
            <a:r>
              <a:rPr lang="en-US" dirty="0" err="1"/>
              <a:t>liniei</a:t>
            </a:r>
            <a:r>
              <a:rPr lang="ro-RO" dirty="0"/>
              <a:t>, utilizând senzorul de culoare.</a:t>
            </a:r>
          </a:p>
          <a:p>
            <a:r>
              <a:rPr lang="en-US" dirty="0"/>
              <a:t>PASUL 2 : </a:t>
            </a:r>
          </a:p>
          <a:p>
            <a:r>
              <a:rPr lang="en-US" dirty="0"/>
              <a:t>	A. </a:t>
            </a:r>
            <a:r>
              <a:rPr lang="it-IT" dirty="0"/>
              <a:t>Includeți bloc</a:t>
            </a:r>
            <a:r>
              <a:rPr lang="ro-RO" dirty="0"/>
              <a:t>k-ul</a:t>
            </a:r>
            <a:r>
              <a:rPr lang="it-IT" dirty="0"/>
              <a:t> </a:t>
            </a:r>
            <a:r>
              <a:rPr lang="ro-RO" dirty="0"/>
              <a:t>,,MOTOR ROTATION</a:t>
            </a:r>
            <a:r>
              <a:rPr lang="en-US" dirty="0"/>
              <a:t>’’ </a:t>
            </a:r>
            <a:r>
              <a:rPr lang="ro-RO" dirty="0"/>
              <a:t>în modul </a:t>
            </a:r>
            <a:r>
              <a:rPr lang="it-IT" dirty="0"/>
              <a:t> „</a:t>
            </a:r>
            <a:r>
              <a:rPr lang="ro-RO" dirty="0"/>
              <a:t>RESET</a:t>
            </a:r>
            <a:r>
              <a:rPr lang="it-IT" dirty="0"/>
              <a:t>" pentru a șterge orice </a:t>
            </a:r>
            <a:r>
              <a:rPr lang="ro-RO" dirty="0"/>
              <a:t>înregistrare</a:t>
            </a:r>
            <a:r>
              <a:rPr lang="it-IT" dirty="0"/>
              <a:t> anterioară</a:t>
            </a:r>
            <a:r>
              <a:rPr lang="ro-RO" dirty="0"/>
              <a:t>.</a:t>
            </a:r>
            <a:endParaRPr lang="en-US" dirty="0"/>
          </a:p>
          <a:p>
            <a:r>
              <a:rPr lang="en-US" dirty="0"/>
              <a:t>	B. </a:t>
            </a:r>
            <a:r>
              <a:rPr lang="en-US" dirty="0" err="1"/>
              <a:t>Ieșirea</a:t>
            </a:r>
            <a:r>
              <a:rPr lang="en-US" dirty="0"/>
              <a:t> din </a:t>
            </a:r>
            <a:r>
              <a:rPr lang="en-US" dirty="0" err="1"/>
              <a:t>bucla</a:t>
            </a:r>
            <a:r>
              <a:rPr lang="en-US" dirty="0"/>
              <a:t> de </a:t>
            </a:r>
            <a:r>
              <a:rPr lang="en-US" dirty="0" err="1"/>
              <a:t>urmărire</a:t>
            </a:r>
            <a:r>
              <a:rPr lang="en-US" dirty="0"/>
              <a:t> a </a:t>
            </a:r>
            <a:r>
              <a:rPr lang="en-US" dirty="0" err="1"/>
              <a:t>liniei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s-a </a:t>
            </a:r>
            <a:r>
              <a:rPr lang="en-US" dirty="0" err="1"/>
              <a:t>deplasat</a:t>
            </a:r>
            <a:r>
              <a:rPr lang="en-US" dirty="0"/>
              <a:t> </a:t>
            </a:r>
            <a:r>
              <a:rPr lang="ro-RO" dirty="0"/>
              <a:t>un</a:t>
            </a:r>
            <a:r>
              <a:rPr lang="en-US" dirty="0"/>
              <a:t> </a:t>
            </a:r>
            <a:r>
              <a:rPr lang="en-US" dirty="0" err="1"/>
              <a:t>anumit</a:t>
            </a:r>
            <a:r>
              <a:rPr lang="ro-RO" dirty="0"/>
              <a:t> număr de</a:t>
            </a:r>
            <a:r>
              <a:rPr lang="en-US" dirty="0"/>
              <a:t> grade</a:t>
            </a:r>
            <a:r>
              <a:rPr lang="ro-RO" dirty="0"/>
              <a:t>.</a:t>
            </a:r>
            <a:endParaRPr lang="en-US" dirty="0"/>
          </a:p>
          <a:p>
            <a:r>
              <a:rPr lang="en-US" dirty="0"/>
              <a:t>PASUL 3:</a:t>
            </a:r>
          </a:p>
          <a:p>
            <a:r>
              <a:rPr lang="en-US" dirty="0"/>
              <a:t>	A. </a:t>
            </a:r>
            <a:r>
              <a:rPr lang="en-US" dirty="0" err="1"/>
              <a:t>Creați</a:t>
            </a:r>
            <a:r>
              <a:rPr lang="en-US" dirty="0"/>
              <a:t> un</a:t>
            </a:r>
            <a:r>
              <a:rPr lang="ro-RO" dirty="0"/>
              <a:t> </a:t>
            </a:r>
            <a:r>
              <a:rPr lang="en-US" dirty="0"/>
              <a:t>My Bloc</a:t>
            </a:r>
            <a:r>
              <a:rPr lang="ro-RO" dirty="0"/>
              <a:t>k</a:t>
            </a:r>
            <a:r>
              <a:rPr lang="en-US" dirty="0"/>
              <a:t> cu </a:t>
            </a:r>
            <a:r>
              <a:rPr lang="en-US" dirty="0" err="1"/>
              <a:t>codul</a:t>
            </a:r>
            <a:r>
              <a:rPr lang="en-US" dirty="0"/>
              <a:t> de la pasul 2, cu </a:t>
            </a:r>
            <a:r>
              <a:rPr lang="ro-RO" dirty="0"/>
              <a:t>parametru de </a:t>
            </a:r>
            <a:r>
              <a:rPr lang="en-US" dirty="0" err="1"/>
              <a:t>intr</a:t>
            </a:r>
            <a:r>
              <a:rPr lang="ro-RO" dirty="0"/>
              <a:t>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grade, </a:t>
            </a:r>
            <a:r>
              <a:rPr lang="en-US" dirty="0" err="1"/>
              <a:t>putere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culoare</a:t>
            </a:r>
            <a:r>
              <a:rPr lang="en-US" dirty="0"/>
              <a:t>.</a:t>
            </a:r>
          </a:p>
          <a:p>
            <a:r>
              <a:rPr lang="en-US" dirty="0"/>
              <a:t>	B. </a:t>
            </a:r>
            <a:r>
              <a:rPr lang="it-IT" dirty="0"/>
              <a:t>Conectați intrările din </a:t>
            </a:r>
            <a:r>
              <a:rPr lang="ro-RO" dirty="0"/>
              <a:t>My block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50342" y="1622734"/>
            <a:ext cx="33345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Provocare</a:t>
            </a:r>
            <a:r>
              <a:rPr lang="en-US" sz="1400" dirty="0">
                <a:solidFill>
                  <a:srgbClr val="FF0000"/>
                </a:solidFill>
              </a:rPr>
              <a:t>: </a:t>
            </a:r>
            <a:r>
              <a:rPr lang="ro-RO" sz="1400" dirty="0">
                <a:solidFill>
                  <a:srgbClr val="FF0000"/>
                </a:solidFill>
              </a:rPr>
              <a:t> Creeați un My Block ( </a:t>
            </a:r>
            <a:r>
              <a:rPr lang="en-US" sz="1400" dirty="0">
                <a:solidFill>
                  <a:srgbClr val="FF0000"/>
                </a:solidFill>
              </a:rPr>
              <a:t>line follower</a:t>
            </a:r>
            <a:r>
              <a:rPr lang="ro-RO" sz="1400" dirty="0">
                <a:solidFill>
                  <a:srgbClr val="FF0000"/>
                </a:solidFill>
              </a:rPr>
              <a:t>) pentru ca robotul să urmărească  linia pentru un anumit număr de grade.</a:t>
            </a:r>
            <a:r>
              <a:rPr lang="en-US" sz="1400" dirty="0">
                <a:solidFill>
                  <a:srgbClr val="FF0000"/>
                </a:solidFill>
              </a:rPr>
              <a:t>  </a:t>
            </a:r>
            <a:r>
              <a:rPr lang="en-US" sz="1400" dirty="0" err="1">
                <a:solidFill>
                  <a:srgbClr val="FF0000"/>
                </a:solidFill>
              </a:rPr>
              <a:t>Urmăritorul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linii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trebuie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să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ro-RO" sz="1400" dirty="0">
                <a:solidFill>
                  <a:srgbClr val="FF0000"/>
                </a:solidFill>
              </a:rPr>
              <a:t>conțină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trei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ro-RO" sz="1400" dirty="0">
                <a:solidFill>
                  <a:srgbClr val="FF0000"/>
                </a:solidFill>
              </a:rPr>
              <a:t>parametri de </a:t>
            </a:r>
            <a:r>
              <a:rPr lang="en-US" sz="1400" dirty="0" err="1">
                <a:solidFill>
                  <a:srgbClr val="FF0000"/>
                </a:solidFill>
              </a:rPr>
              <a:t>intrăr</a:t>
            </a:r>
            <a:r>
              <a:rPr lang="ro-RO" sz="1400" dirty="0">
                <a:solidFill>
                  <a:srgbClr val="FF0000"/>
                </a:solidFill>
              </a:rPr>
              <a:t>e </a:t>
            </a:r>
            <a:r>
              <a:rPr lang="en-US" sz="1400" dirty="0">
                <a:solidFill>
                  <a:srgbClr val="FF0000"/>
                </a:solidFill>
              </a:rPr>
              <a:t>(grade, </a:t>
            </a:r>
            <a:r>
              <a:rPr lang="en-US" sz="1400" dirty="0" err="1">
                <a:solidFill>
                  <a:srgbClr val="FF0000"/>
                </a:solidFill>
              </a:rPr>
              <a:t>putere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și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culoarea</a:t>
            </a:r>
            <a:r>
              <a:rPr lang="en-US" sz="1400" dirty="0">
                <a:solidFill>
                  <a:srgbClr val="FF0000"/>
                </a:solidFill>
              </a:rPr>
              <a:t> pe care </a:t>
            </a:r>
            <a:r>
              <a:rPr lang="en-US" sz="1400" dirty="0" err="1">
                <a:solidFill>
                  <a:srgbClr val="FF0000"/>
                </a:solidFill>
              </a:rPr>
              <a:t>trebuie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să</a:t>
            </a:r>
            <a:r>
              <a:rPr lang="en-US" sz="1400" dirty="0">
                <a:solidFill>
                  <a:srgbClr val="FF0000"/>
                </a:solidFill>
              </a:rPr>
              <a:t> o </a:t>
            </a:r>
            <a:r>
              <a:rPr lang="en-US" sz="1400" dirty="0" err="1">
                <a:solidFill>
                  <a:srgbClr val="FF0000"/>
                </a:solidFill>
              </a:rPr>
              <a:t>urmeze</a:t>
            </a:r>
            <a:r>
              <a:rPr lang="en-US" sz="1400" dirty="0">
                <a:solidFill>
                  <a:srgbClr val="FF0000"/>
                </a:solidFill>
              </a:rPr>
              <a:t>).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198351" y="3232780"/>
            <a:ext cx="0" cy="2057567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6868071" y="4454221"/>
            <a:ext cx="660559" cy="790597"/>
            <a:chOff x="6310708" y="2223671"/>
            <a:chExt cx="809489" cy="898563"/>
          </a:xfrm>
        </p:grpSpPr>
        <p:sp>
          <p:nvSpPr>
            <p:cNvPr id="9" name="Rounded Rectangle 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047376" y="3570788"/>
            <a:ext cx="1220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Obiectiv</a:t>
            </a:r>
            <a:r>
              <a:rPr lang="en-US" sz="1200" dirty="0"/>
              <a:t>: </a:t>
            </a:r>
            <a:r>
              <a:rPr lang="en-US" sz="1200" dirty="0" err="1"/>
              <a:t>Oprire</a:t>
            </a:r>
            <a:r>
              <a:rPr lang="en-US" sz="1200" dirty="0"/>
              <a:t> </a:t>
            </a:r>
            <a:r>
              <a:rPr lang="en-US" sz="1200" dirty="0" err="1"/>
              <a:t>după</a:t>
            </a:r>
            <a:r>
              <a:rPr lang="en-US" sz="1200" dirty="0"/>
              <a:t> 720 de grade</a:t>
            </a:r>
          </a:p>
        </p:txBody>
      </p:sp>
    </p:spTree>
    <p:extLst>
      <p:ext uri="{BB962C8B-B14F-4D97-AF65-F5344CB8AC3E}">
        <p14:creationId xmlns:p14="http://schemas.microsoft.com/office/powerpoint/2010/main" val="234398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07407E-6 L -0.00121 -0.3307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1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5" y="238411"/>
            <a:ext cx="8763000" cy="874055"/>
          </a:xfrm>
        </p:spPr>
        <p:txBody>
          <a:bodyPr>
            <a:noAutofit/>
          </a:bodyPr>
          <a:lstStyle/>
          <a:p>
            <a:r>
              <a:rPr lang="en-US" sz="4000" dirty="0"/>
              <a:t>Pasul 1: </a:t>
            </a:r>
            <a:r>
              <a:rPr lang="ro-RO" sz="4000" dirty="0"/>
              <a:t>Line Follower – algoritm simplu 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  <a:endParaRPr lang="en-US" dirty="0"/>
          </a:p>
        </p:txBody>
      </p:sp>
      <p:pic>
        <p:nvPicPr>
          <p:cNvPr id="7" name="Picture 6" descr="Screen Shot 2014-10-12 at 7.11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55" y="1471448"/>
            <a:ext cx="8323233" cy="47812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B0D902-B2EA-B6CE-2678-8C45C95A1553}"/>
              </a:ext>
            </a:extLst>
          </p:cNvPr>
          <p:cNvSpPr/>
          <p:nvPr/>
        </p:nvSpPr>
        <p:spPr>
          <a:xfrm>
            <a:off x="1062681" y="1582983"/>
            <a:ext cx="1679654" cy="937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7D92B-ED26-79BE-6323-D6282F0E49FB}"/>
              </a:ext>
            </a:extLst>
          </p:cNvPr>
          <p:cNvSpPr txBox="1"/>
          <p:nvPr/>
        </p:nvSpPr>
        <p:spPr>
          <a:xfrm>
            <a:off x="1062681" y="1685540"/>
            <a:ext cx="1722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/>
              <a:t>Obiectiv</a:t>
            </a:r>
            <a:r>
              <a:rPr lang="en-US" sz="1200" dirty="0"/>
              <a:t>:</a:t>
            </a:r>
            <a:r>
              <a:rPr lang="ro-RO" sz="1200" dirty="0"/>
              <a:t> </a:t>
            </a:r>
            <a:r>
              <a:rPr lang="en-US" sz="1200" dirty="0" err="1"/>
              <a:t>Crearea</a:t>
            </a:r>
            <a:r>
              <a:rPr lang="en-US" sz="1200" dirty="0"/>
              <a:t> </a:t>
            </a:r>
            <a:r>
              <a:rPr lang="ro-RO" sz="1200" dirty="0"/>
              <a:t>un</a:t>
            </a:r>
            <a:r>
              <a:rPr lang="en-US" sz="1200" dirty="0" err="1"/>
              <a:t>ui</a:t>
            </a:r>
            <a:r>
              <a:rPr lang="ro-RO" sz="1200" dirty="0"/>
              <a:t> Line Follower</a:t>
            </a:r>
            <a:r>
              <a:rPr lang="en-US" sz="1200" dirty="0"/>
              <a:t> cu o </a:t>
            </a:r>
            <a:r>
              <a:rPr lang="en-US" sz="1200" dirty="0" err="1"/>
              <a:t>culoare</a:t>
            </a:r>
            <a:r>
              <a:rPr lang="en-US" sz="1200" dirty="0"/>
              <a:t> ca </a:t>
            </a:r>
            <a:r>
              <a:rPr lang="en-US" sz="1200" dirty="0" err="1"/>
              <a:t>intrare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6CAD69-6C96-7A54-0FFC-4760C4121713}"/>
              </a:ext>
            </a:extLst>
          </p:cNvPr>
          <p:cNvSpPr/>
          <p:nvPr/>
        </p:nvSpPr>
        <p:spPr>
          <a:xfrm>
            <a:off x="3205287" y="1608175"/>
            <a:ext cx="3063259" cy="937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8512F1-CD95-9AF0-4AF4-AD1253283C1E}"/>
              </a:ext>
            </a:extLst>
          </p:cNvPr>
          <p:cNvSpPr txBox="1"/>
          <p:nvPr/>
        </p:nvSpPr>
        <p:spPr>
          <a:xfrm>
            <a:off x="3141675" y="1582983"/>
            <a:ext cx="323768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900" dirty="0"/>
              <a:t>Pasul 1</a:t>
            </a:r>
            <a:r>
              <a:rPr lang="en-US" sz="900" dirty="0"/>
              <a:t>:</a:t>
            </a:r>
            <a:r>
              <a:rPr lang="ro-RO" sz="900" dirty="0"/>
              <a:t> Creați un simplu line follower care urmărește partea dreaptă a liniei </a:t>
            </a:r>
          </a:p>
          <a:p>
            <a:endParaRPr lang="ro-RO" sz="900" dirty="0"/>
          </a:p>
          <a:p>
            <a:r>
              <a:rPr lang="ro-RO" sz="900" dirty="0"/>
              <a:t>Pseudocod</a:t>
            </a:r>
            <a:r>
              <a:rPr lang="en-US" sz="900" dirty="0"/>
              <a:t>:</a:t>
            </a:r>
            <a:endParaRPr lang="ro-RO" sz="900" dirty="0"/>
          </a:p>
          <a:p>
            <a:r>
              <a:rPr lang="ro-RO" sz="900" dirty="0"/>
              <a:t>          Dacă robotul citește roșu, virează la dreapata</a:t>
            </a:r>
          </a:p>
          <a:p>
            <a:r>
              <a:rPr lang="ro-RO" sz="900" dirty="0"/>
              <a:t>          Dacă robotul citește orice altă culoare virați la stânga</a:t>
            </a:r>
          </a:p>
          <a:p>
            <a:r>
              <a:rPr lang="ro-RO" sz="900" dirty="0"/>
              <a:t>          Repetați cei doi pași</a:t>
            </a:r>
            <a:endParaRPr lang="en-US" sz="9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9CC5BA-319E-95EA-3A45-2AAFAA36FD99}"/>
              </a:ext>
            </a:extLst>
          </p:cNvPr>
          <p:cNvSpPr/>
          <p:nvPr/>
        </p:nvSpPr>
        <p:spPr>
          <a:xfrm>
            <a:off x="2666062" y="3308777"/>
            <a:ext cx="805801" cy="8094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8E34C9-AB8F-0471-0977-8718F80D0ECF}"/>
              </a:ext>
            </a:extLst>
          </p:cNvPr>
          <p:cNvSpPr txBox="1"/>
          <p:nvPr/>
        </p:nvSpPr>
        <p:spPr>
          <a:xfrm>
            <a:off x="2630500" y="3297720"/>
            <a:ext cx="960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800" dirty="0"/>
              <a:t>Notă </a:t>
            </a:r>
            <a:r>
              <a:rPr lang="en-US" sz="800" dirty="0"/>
              <a:t>:</a:t>
            </a:r>
            <a:r>
              <a:rPr lang="ro-RO" sz="800" dirty="0"/>
              <a:t> Senzorul de culoare este în portul 3 aici. Ajustați dacă este nevoie pentru robotul vostru</a:t>
            </a:r>
            <a:endParaRPr lang="en-US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A1112-2D3B-EF67-058E-5BB48EB86D3D}"/>
              </a:ext>
            </a:extLst>
          </p:cNvPr>
          <p:cNvSpPr/>
          <p:nvPr/>
        </p:nvSpPr>
        <p:spPr>
          <a:xfrm>
            <a:off x="1693216" y="4370775"/>
            <a:ext cx="980438" cy="403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4A0281-864D-C625-C786-3284C8517CA2}"/>
              </a:ext>
            </a:extLst>
          </p:cNvPr>
          <p:cNvSpPr txBox="1"/>
          <p:nvPr/>
        </p:nvSpPr>
        <p:spPr>
          <a:xfrm>
            <a:off x="1609780" y="4370775"/>
            <a:ext cx="110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900" dirty="0"/>
              <a:t>Verifică dacă robotul vede roșu</a:t>
            </a:r>
            <a:endParaRPr lang="en-US" sz="9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03B18F-3A20-CAF0-5CB6-B467B86A035C}"/>
              </a:ext>
            </a:extLst>
          </p:cNvPr>
          <p:cNvSpPr/>
          <p:nvPr/>
        </p:nvSpPr>
        <p:spPr>
          <a:xfrm>
            <a:off x="5036267" y="3684312"/>
            <a:ext cx="960992" cy="403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B4A343-19F0-AEB0-F6EF-87B808A25B40}"/>
              </a:ext>
            </a:extLst>
          </p:cNvPr>
          <p:cNvSpPr txBox="1"/>
          <p:nvPr/>
        </p:nvSpPr>
        <p:spPr>
          <a:xfrm>
            <a:off x="5010773" y="3649966"/>
            <a:ext cx="8888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100" dirty="0"/>
              <a:t>Virați la dreapta</a:t>
            </a:r>
            <a:endParaRPr lang="en-US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4DBE4F-E3C8-CD5F-EEEB-498C073BE499}"/>
              </a:ext>
            </a:extLst>
          </p:cNvPr>
          <p:cNvSpPr/>
          <p:nvPr/>
        </p:nvSpPr>
        <p:spPr>
          <a:xfrm>
            <a:off x="5062291" y="5117084"/>
            <a:ext cx="980438" cy="403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B2BDC8-EA11-67A0-32C3-94C1C5CBA341}"/>
              </a:ext>
            </a:extLst>
          </p:cNvPr>
          <p:cNvSpPr txBox="1"/>
          <p:nvPr/>
        </p:nvSpPr>
        <p:spPr>
          <a:xfrm>
            <a:off x="5010773" y="5117084"/>
            <a:ext cx="11053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50" dirty="0"/>
              <a:t>Dacă nu, virați la stânga</a:t>
            </a:r>
            <a:endParaRPr lang="en-US" sz="10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AC025C-1BF9-C5AD-3481-DE55C612B092}"/>
              </a:ext>
            </a:extLst>
          </p:cNvPr>
          <p:cNvSpPr/>
          <p:nvPr/>
        </p:nvSpPr>
        <p:spPr>
          <a:xfrm>
            <a:off x="6638427" y="4366149"/>
            <a:ext cx="980438" cy="403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20744-0ED5-8931-99BC-267388B2C148}"/>
              </a:ext>
            </a:extLst>
          </p:cNvPr>
          <p:cNvSpPr txBox="1"/>
          <p:nvPr/>
        </p:nvSpPr>
        <p:spPr>
          <a:xfrm>
            <a:off x="6770152" y="4378654"/>
            <a:ext cx="11053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100" dirty="0"/>
              <a:t>Repetați la nesfârșit</a:t>
            </a:r>
          </a:p>
        </p:txBody>
      </p:sp>
    </p:spTree>
    <p:extLst>
      <p:ext uri="{BB962C8B-B14F-4D97-AF65-F5344CB8AC3E}">
        <p14:creationId xmlns:p14="http://schemas.microsoft.com/office/powerpoint/2010/main" val="2058380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7088"/>
            <a:ext cx="9144000" cy="874055"/>
          </a:xfrm>
        </p:spPr>
        <p:txBody>
          <a:bodyPr>
            <a:noAutofit/>
          </a:bodyPr>
          <a:lstStyle/>
          <a:p>
            <a:r>
              <a:rPr lang="en-US" sz="3600" dirty="0"/>
              <a:t>Pasul 2: </a:t>
            </a:r>
            <a:r>
              <a:rPr lang="en-US" sz="3600" dirty="0" err="1"/>
              <a:t>Adăugați</a:t>
            </a:r>
            <a:r>
              <a:rPr lang="en-US" sz="3600" dirty="0"/>
              <a:t> </a:t>
            </a:r>
            <a:r>
              <a:rPr lang="en-US" sz="3600" dirty="0" err="1"/>
              <a:t>resetarea</a:t>
            </a:r>
            <a:r>
              <a:rPr lang="en-US" sz="3600" dirty="0"/>
              <a:t> </a:t>
            </a:r>
            <a:r>
              <a:rPr lang="en-US" sz="3600" dirty="0" err="1"/>
              <a:t>și</a:t>
            </a:r>
            <a:r>
              <a:rPr lang="en-US" sz="3600" dirty="0"/>
              <a:t> </a:t>
            </a:r>
            <a:r>
              <a:rPr lang="en-US" sz="3600" dirty="0" err="1"/>
              <a:t>ieșirea</a:t>
            </a:r>
            <a:r>
              <a:rPr lang="en-US" sz="3600" dirty="0"/>
              <a:t> din </a:t>
            </a:r>
            <a:r>
              <a:rPr lang="en-US" sz="3600" dirty="0" err="1"/>
              <a:t>buclă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pic>
        <p:nvPicPr>
          <p:cNvPr id="6" name="Picture 5" descr="Screen Shot 2014-10-12 at 7.13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46" y="1783763"/>
            <a:ext cx="8702674" cy="4269967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60946" y="3075068"/>
            <a:ext cx="1279987" cy="20489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E1125F-B82D-B3BB-03C3-6D37E205DEBF}"/>
              </a:ext>
            </a:extLst>
          </p:cNvPr>
          <p:cNvSpPr/>
          <p:nvPr/>
        </p:nvSpPr>
        <p:spPr>
          <a:xfrm>
            <a:off x="1138238" y="1874530"/>
            <a:ext cx="3019425" cy="982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79468C-518C-D478-6617-417D882E7F03}"/>
              </a:ext>
            </a:extLst>
          </p:cNvPr>
          <p:cNvSpPr txBox="1"/>
          <p:nvPr/>
        </p:nvSpPr>
        <p:spPr>
          <a:xfrm>
            <a:off x="1080136" y="1859300"/>
            <a:ext cx="305022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800" dirty="0"/>
              <a:t>Acest program este același ca la pasul 1 cu excepția faptului că se oprește după 720 de grade (Lucru ce îl puteți schimba după nevoile voastre)</a:t>
            </a:r>
            <a:br>
              <a:rPr lang="ro-RO" sz="800" dirty="0"/>
            </a:br>
            <a:endParaRPr lang="ro-RO" sz="800" dirty="0"/>
          </a:p>
          <a:p>
            <a:r>
              <a:rPr lang="ro-RO" sz="800" dirty="0"/>
              <a:t>Pseudocod</a:t>
            </a:r>
            <a:r>
              <a:rPr lang="en-US" sz="800" dirty="0"/>
              <a:t>:</a:t>
            </a:r>
            <a:endParaRPr lang="ro-RO" sz="800" dirty="0"/>
          </a:p>
          <a:p>
            <a:r>
              <a:rPr lang="ro-RO" sz="800" dirty="0"/>
              <a:t>          Dacă robotul citește roșu, virează la dreapta</a:t>
            </a:r>
          </a:p>
          <a:p>
            <a:r>
              <a:rPr lang="ro-RO" sz="800" dirty="0"/>
              <a:t>          Dacă robotul citește orice altă culoare virați la stânga</a:t>
            </a:r>
          </a:p>
          <a:p>
            <a:r>
              <a:rPr lang="ro-RO" sz="800" dirty="0"/>
              <a:t>          Repetați cei doi pași</a:t>
            </a:r>
            <a:endParaRPr lang="en-US" sz="800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9ACA74-813E-5087-132C-8B1830645208}"/>
              </a:ext>
            </a:extLst>
          </p:cNvPr>
          <p:cNvSpPr/>
          <p:nvPr/>
        </p:nvSpPr>
        <p:spPr>
          <a:xfrm>
            <a:off x="3092310" y="3340669"/>
            <a:ext cx="752615" cy="7138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55578-253B-308C-B305-B362BB1C5908}"/>
              </a:ext>
            </a:extLst>
          </p:cNvPr>
          <p:cNvSpPr txBox="1"/>
          <p:nvPr/>
        </p:nvSpPr>
        <p:spPr>
          <a:xfrm>
            <a:off x="3062491" y="3347619"/>
            <a:ext cx="8975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700" dirty="0"/>
              <a:t>Notă </a:t>
            </a:r>
            <a:r>
              <a:rPr lang="en-US" sz="700" dirty="0"/>
              <a:t>:</a:t>
            </a:r>
            <a:r>
              <a:rPr lang="ro-RO" sz="700" dirty="0"/>
              <a:t> Senzorul de culoare este în portul 3 aici. Ajustați dacă este nevoie pentru robotul vostru</a:t>
            </a:r>
            <a:endParaRPr lang="en-US" sz="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5E933F-687A-FF2B-AD6E-3AE73B16448D}"/>
              </a:ext>
            </a:extLst>
          </p:cNvPr>
          <p:cNvSpPr/>
          <p:nvPr/>
        </p:nvSpPr>
        <p:spPr>
          <a:xfrm>
            <a:off x="5283917" y="3652928"/>
            <a:ext cx="897563" cy="403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546137-E8B3-2E29-D4CD-D585FA2756AD}"/>
              </a:ext>
            </a:extLst>
          </p:cNvPr>
          <p:cNvSpPr txBox="1"/>
          <p:nvPr/>
        </p:nvSpPr>
        <p:spPr>
          <a:xfrm>
            <a:off x="5258423" y="3618582"/>
            <a:ext cx="830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100" dirty="0"/>
              <a:t>Virați la dreapta</a:t>
            </a:r>
            <a:endParaRPr lang="en-US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E20CF4-6E37-211E-B0B1-0675A39A74DF}"/>
              </a:ext>
            </a:extLst>
          </p:cNvPr>
          <p:cNvSpPr/>
          <p:nvPr/>
        </p:nvSpPr>
        <p:spPr>
          <a:xfrm>
            <a:off x="5302560" y="5015484"/>
            <a:ext cx="1009340" cy="403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4CA463-9132-8C5D-8174-7D2DD97F895E}"/>
              </a:ext>
            </a:extLst>
          </p:cNvPr>
          <p:cNvSpPr txBox="1"/>
          <p:nvPr/>
        </p:nvSpPr>
        <p:spPr>
          <a:xfrm>
            <a:off x="5251042" y="5015484"/>
            <a:ext cx="10093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50" dirty="0"/>
              <a:t>Dacă nu, virați la stânga</a:t>
            </a:r>
            <a:endParaRPr lang="en-US" sz="10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C5F6ED-882F-F4C8-9B99-91E5DEDBCD6F}"/>
              </a:ext>
            </a:extLst>
          </p:cNvPr>
          <p:cNvSpPr/>
          <p:nvPr/>
        </p:nvSpPr>
        <p:spPr>
          <a:xfrm>
            <a:off x="6746377" y="4305045"/>
            <a:ext cx="980438" cy="403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E5574C-015D-919C-FC94-6E9CE2EB24D4}"/>
              </a:ext>
            </a:extLst>
          </p:cNvPr>
          <p:cNvSpPr txBox="1"/>
          <p:nvPr/>
        </p:nvSpPr>
        <p:spPr>
          <a:xfrm>
            <a:off x="6746377" y="4252712"/>
            <a:ext cx="11053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900" dirty="0"/>
              <a:t>Repetați până robotul se mișcă 720 de grade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F79DD3-0ED0-98E3-C3BA-15B255129C7F}"/>
              </a:ext>
            </a:extLst>
          </p:cNvPr>
          <p:cNvSpPr/>
          <p:nvPr/>
        </p:nvSpPr>
        <p:spPr>
          <a:xfrm>
            <a:off x="2156766" y="4307763"/>
            <a:ext cx="905725" cy="297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FC6188-2AA3-F3E7-0422-1B724F2E93B4}"/>
              </a:ext>
            </a:extLst>
          </p:cNvPr>
          <p:cNvSpPr txBox="1"/>
          <p:nvPr/>
        </p:nvSpPr>
        <p:spPr>
          <a:xfrm>
            <a:off x="2073330" y="4305045"/>
            <a:ext cx="110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900" dirty="0"/>
              <a:t>Verifică dacă robotul vede roșu</a:t>
            </a:r>
            <a:endParaRPr lang="en-US" sz="9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24AB-A1FF-45C3-B2D3-EBA0C8C960C4}"/>
              </a:ext>
            </a:extLst>
          </p:cNvPr>
          <p:cNvSpPr/>
          <p:nvPr/>
        </p:nvSpPr>
        <p:spPr>
          <a:xfrm>
            <a:off x="356383" y="3271575"/>
            <a:ext cx="1079511" cy="7627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D6877E-62FB-831D-31A6-747D9A24FCCF}"/>
              </a:ext>
            </a:extLst>
          </p:cNvPr>
          <p:cNvSpPr txBox="1"/>
          <p:nvPr/>
        </p:nvSpPr>
        <p:spPr>
          <a:xfrm>
            <a:off x="316989" y="3223478"/>
            <a:ext cx="124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800" dirty="0"/>
              <a:t>Resetează senzorul de rotație pentru a șterge orice înregistrare din urmă a robbotului ca acesta să se oprească corect</a:t>
            </a:r>
          </a:p>
        </p:txBody>
      </p:sp>
    </p:spTree>
    <p:extLst>
      <p:ext uri="{BB962C8B-B14F-4D97-AF65-F5344CB8AC3E}">
        <p14:creationId xmlns:p14="http://schemas.microsoft.com/office/powerpoint/2010/main" val="43858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740" y="1441542"/>
            <a:ext cx="5017225" cy="1805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Pasul 3a: </a:t>
            </a:r>
            <a:r>
              <a:rPr lang="en-US" dirty="0" err="1"/>
              <a:t>Creați</a:t>
            </a:r>
            <a:r>
              <a:rPr lang="en-US" dirty="0"/>
              <a:t> un My 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9" name="Rectangle 8"/>
          <p:cNvSpPr/>
          <p:nvPr/>
        </p:nvSpPr>
        <p:spPr>
          <a:xfrm>
            <a:off x="4130613" y="1445558"/>
            <a:ext cx="4651351" cy="1882108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4833" y="1289140"/>
            <a:ext cx="358919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400" dirty="0" err="1">
                <a:solidFill>
                  <a:srgbClr val="00B0F0"/>
                </a:solidFill>
              </a:rPr>
              <a:t>Evidențiați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toate</a:t>
            </a:r>
            <a:r>
              <a:rPr lang="en-US" sz="2400" dirty="0">
                <a:solidFill>
                  <a:srgbClr val="00B0F0"/>
                </a:solidFill>
              </a:rPr>
              <a:t> bloc</a:t>
            </a:r>
            <a:r>
              <a:rPr lang="ro-RO" sz="2400" dirty="0">
                <a:solidFill>
                  <a:srgbClr val="00B0F0"/>
                </a:solidFill>
              </a:rPr>
              <a:t>k-</a:t>
            </a:r>
            <a:r>
              <a:rPr lang="en-US" sz="2400" dirty="0">
                <a:solidFill>
                  <a:srgbClr val="00B0F0"/>
                </a:solidFill>
              </a:rPr>
              <a:t>urile, </a:t>
            </a:r>
            <a:r>
              <a:rPr lang="en-US" sz="2400" dirty="0" err="1">
                <a:solidFill>
                  <a:srgbClr val="00B0F0"/>
                </a:solidFill>
              </a:rPr>
              <a:t>apoi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mergeți</a:t>
            </a:r>
            <a:r>
              <a:rPr lang="en-US" sz="2400" dirty="0">
                <a:solidFill>
                  <a:srgbClr val="00B0F0"/>
                </a:solidFill>
              </a:rPr>
              <a:t> la My Block Builder</a:t>
            </a:r>
            <a:endParaRPr lang="ro-RO" sz="2400" dirty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lphaUcPeriod"/>
            </a:pPr>
            <a:endParaRPr lang="en-US" sz="2400" dirty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2400" dirty="0" err="1">
                <a:solidFill>
                  <a:srgbClr val="FF0000"/>
                </a:solidFill>
              </a:rPr>
              <a:t>Adăugați</a:t>
            </a:r>
            <a:r>
              <a:rPr lang="en-US" sz="2400" dirty="0">
                <a:solidFill>
                  <a:srgbClr val="FF0000"/>
                </a:solidFill>
              </a:rPr>
              <a:t> 3</a:t>
            </a:r>
            <a:r>
              <a:rPr lang="ro-RO" sz="2400" dirty="0">
                <a:solidFill>
                  <a:srgbClr val="FF0000"/>
                </a:solidFill>
              </a:rPr>
              <a:t> parametri de </a:t>
            </a:r>
            <a:r>
              <a:rPr lang="en-US" sz="2400" dirty="0" err="1">
                <a:solidFill>
                  <a:srgbClr val="FF0000"/>
                </a:solidFill>
              </a:rPr>
              <a:t>intr</a:t>
            </a:r>
            <a:r>
              <a:rPr lang="ro-RO" sz="2400" dirty="0">
                <a:solidFill>
                  <a:srgbClr val="FF0000"/>
                </a:solidFill>
              </a:rPr>
              <a:t>are</a:t>
            </a:r>
            <a:r>
              <a:rPr lang="en-US" sz="2400" dirty="0">
                <a:solidFill>
                  <a:srgbClr val="FF0000"/>
                </a:solidFill>
              </a:rPr>
              <a:t>: un</a:t>
            </a:r>
            <a:r>
              <a:rPr lang="ro-RO" sz="2400" dirty="0">
                <a:solidFill>
                  <a:srgbClr val="FF0000"/>
                </a:solidFill>
              </a:rPr>
              <a:t>ul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pentru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putere</a:t>
            </a:r>
            <a:r>
              <a:rPr lang="ro-RO" sz="2400" dirty="0">
                <a:solidFill>
                  <a:srgbClr val="FF0000"/>
                </a:solidFill>
              </a:rPr>
              <a:t>,</a:t>
            </a:r>
            <a:r>
              <a:rPr lang="en-US" sz="2400" dirty="0">
                <a:solidFill>
                  <a:srgbClr val="FF0000"/>
                </a:solidFill>
              </a:rPr>
              <a:t> un</a:t>
            </a:r>
            <a:r>
              <a:rPr lang="ro-RO" sz="2400" dirty="0">
                <a:solidFill>
                  <a:srgbClr val="FF0000"/>
                </a:solidFill>
              </a:rPr>
              <a:t>ul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pentru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culoare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și</a:t>
            </a:r>
            <a:r>
              <a:rPr lang="en-US" sz="2400" dirty="0">
                <a:solidFill>
                  <a:srgbClr val="FF0000"/>
                </a:solidFill>
              </a:rPr>
              <a:t> un</a:t>
            </a:r>
            <a:r>
              <a:rPr lang="ro-RO" sz="2400" dirty="0">
                <a:solidFill>
                  <a:srgbClr val="FF0000"/>
                </a:solidFill>
              </a:rPr>
              <a:t>ul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pentru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ro-RO" sz="2400">
                <a:solidFill>
                  <a:srgbClr val="FF0000"/>
                </a:solidFill>
              </a:rPr>
              <a:t>numărul de </a:t>
            </a:r>
            <a:r>
              <a:rPr lang="en-US" sz="2400">
                <a:solidFill>
                  <a:srgbClr val="FF0000"/>
                </a:solidFill>
              </a:rPr>
              <a:t>grade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  <a:endParaRPr lang="ro-RO" sz="24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lphaUcPeriod"/>
            </a:pPr>
            <a:endParaRPr lang="en-US" sz="2400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Consultați</a:t>
            </a:r>
            <a:r>
              <a:rPr lang="en-US" dirty="0"/>
              <a:t> </a:t>
            </a:r>
            <a:r>
              <a:rPr lang="en-US" dirty="0" err="1"/>
              <a:t>lecția</a:t>
            </a:r>
            <a:r>
              <a:rPr lang="en-US" dirty="0"/>
              <a:t> My Blocks with Inputs &amp; Outputs (Bloc</a:t>
            </a:r>
            <a:r>
              <a:rPr lang="ro-RO" dirty="0"/>
              <a:t>k-</a:t>
            </a:r>
            <a:r>
              <a:rPr lang="en-US" dirty="0"/>
              <a:t>urile mele cu </a:t>
            </a:r>
            <a:r>
              <a:rPr lang="en-US" dirty="0" err="1"/>
              <a:t>intrări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ieșiri</a:t>
            </a:r>
            <a:r>
              <a:rPr lang="en-US" dirty="0"/>
              <a:t>)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aveți</a:t>
            </a:r>
            <a:r>
              <a:rPr lang="en-US" dirty="0"/>
              <a:t> </a:t>
            </a:r>
            <a:r>
              <a:rPr lang="en-US" dirty="0" err="1"/>
              <a:t>nevoie</a:t>
            </a:r>
            <a:r>
              <a:rPr lang="en-US" dirty="0"/>
              <a:t> de </a:t>
            </a:r>
            <a:r>
              <a:rPr lang="en-US" dirty="0" err="1"/>
              <a:t>ajutor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configurarea</a:t>
            </a:r>
            <a:r>
              <a:rPr lang="en-US" dirty="0"/>
              <a:t> </a:t>
            </a:r>
            <a:r>
              <a:rPr lang="ro-RO" dirty="0"/>
              <a:t>My block</a:t>
            </a:r>
            <a:r>
              <a:rPr lang="en-US" dirty="0"/>
              <a:t>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52657" y="4245161"/>
            <a:ext cx="426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B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411" y="3497874"/>
            <a:ext cx="3034982" cy="27665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04663" y="1567028"/>
            <a:ext cx="426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31240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9834</TotalTime>
  <Words>1417</Words>
  <Application>Microsoft Office PowerPoint</Application>
  <PresentationFormat>On-screen Show (4:3)</PresentationFormat>
  <Paragraphs>122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Retrospect</vt:lpstr>
      <vt:lpstr>intermediatev2</vt:lpstr>
      <vt:lpstr>INTERMEDIATE PROGRAMMING LESSON</vt:lpstr>
      <vt:lpstr>Obiectivele lecției</vt:lpstr>
      <vt:lpstr>My Block - Line Follower cu parametri de intrare</vt:lpstr>
      <vt:lpstr>Sfaturi pentru a reuși</vt:lpstr>
      <vt:lpstr>Block nou</vt:lpstr>
      <vt:lpstr>Urmăritor de linie - pe o anumită distanță</vt:lpstr>
      <vt:lpstr>Pasul 1: Line Follower – algoritm simplu </vt:lpstr>
      <vt:lpstr>Pasul 2: Adăugați resetarea și ieșirea din buclă</vt:lpstr>
      <vt:lpstr>Pasul 3a: Creați un My Block</vt:lpstr>
      <vt:lpstr>Pasul 3B: Conectați My Block-ul</vt:lpstr>
      <vt:lpstr>PASUL 3C: Utilizarea My Block-ului</vt:lpstr>
      <vt:lpstr>Credite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</dc:title>
  <dc:creator>Sanjay Seshan</dc:creator>
  <cp:lastModifiedBy>Adnim</cp:lastModifiedBy>
  <cp:revision>75</cp:revision>
  <dcterms:created xsi:type="dcterms:W3CDTF">2014-08-07T02:19:13Z</dcterms:created>
  <dcterms:modified xsi:type="dcterms:W3CDTF">2023-09-05T19:47:04Z</dcterms:modified>
</cp:coreProperties>
</file>