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388" r:id="rId3"/>
    <p:sldId id="383" r:id="rId4"/>
    <p:sldId id="386" r:id="rId5"/>
    <p:sldId id="385" r:id="rId6"/>
    <p:sldId id="373" r:id="rId7"/>
    <p:sldId id="375" r:id="rId8"/>
    <p:sldId id="387" r:id="rId9"/>
    <p:sldId id="378" r:id="rId10"/>
    <p:sldId id="377" r:id="rId11"/>
    <p:sldId id="384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6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5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3A2-2350-469B-B76D-8147F0A0881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18-01B0-44DE-B18F-F7983537BF0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D7FE-07AF-4868-AF57-9766209FF5B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5E8C-9208-4F6A-8AE6-096B6F8FE8F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0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E484-A88E-44B4-94F0-7E6BCE57814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1E67-C65B-4107-AC61-537E14D137A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3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5C7-EA95-4796-BFB9-65B5AAA4DAFB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5712-406C-4BAE-8538-82392F20E930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8041-C458-4CB2-83D0-F2CB2562E046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CDC5-09E2-4CC7-B3D6-6A1769347042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B2888E-05ED-4E68-B290-C5CF14801755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E241-0BAD-4B17-9C39-5249F16D638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0840-4ABF-4536-B26D-EC146CF82B3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268-3F6E-427A-8E58-A05C3F42421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6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108-F4FF-4074-8265-2419E00EF610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893-0A61-4ED6-A987-C332DCE8D7E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C5E7-D03F-4EB2-954B-89D83E72D6C4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691-BF69-4442-91EA-D0ED45CE8446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FE12-00FB-4627-B54E-234ACF416087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EDD-3ACF-4DF1-A9C7-C9F7C89F4F8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B98011D-2756-4858-9CC9-FE3106CAC974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04CD-E311-400A-B0E1-17AAF48C62D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08968-BCF6-473F-A853-2B1DED09885F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5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1950D5-8A3C-411C-A9CD-476FEEA4041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8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629" y="3258208"/>
            <a:ext cx="6768662" cy="5960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 FOLLOWER (</a:t>
            </a:r>
            <a:r>
              <a:rPr lang="en-US" dirty="0" err="1"/>
              <a:t>ur</a:t>
            </a:r>
            <a:r>
              <a:rPr lang="ro-RO" dirty="0"/>
              <a:t>măritor de linie)</a:t>
            </a:r>
            <a:r>
              <a:rPr lang="en-US" dirty="0"/>
              <a:t> MY BLOCK CU </a:t>
            </a:r>
            <a:r>
              <a:rPr lang="ro-RO" dirty="0"/>
              <a:t>intrări</a:t>
            </a:r>
            <a:r>
              <a:rPr lang="en-US" dirty="0"/>
              <a:t>: </a:t>
            </a:r>
            <a:r>
              <a:rPr lang="ro-RO" dirty="0"/>
              <a:t>mergi</a:t>
            </a:r>
            <a:r>
              <a:rPr lang="en-US" dirty="0"/>
              <a:t> PÂNĂ LA NEGRU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următoare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această</a:t>
            </a:r>
            <a:r>
              <a:rPr lang="en-US" b="0" dirty="0"/>
              <a:t> </a:t>
            </a:r>
            <a:r>
              <a:rPr lang="en-US" b="0" dirty="0" err="1"/>
              <a:t>lecție</a:t>
            </a:r>
            <a:r>
              <a:rPr lang="en-US" b="0" dirty="0"/>
              <a:t> </a:t>
            </a:r>
            <a:r>
              <a:rPr lang="en-US" b="0" dirty="0" err="1"/>
              <a:t>folosim</a:t>
            </a:r>
            <a:r>
              <a:rPr lang="en-US" b="0" dirty="0"/>
              <a:t> un </a:t>
            </a:r>
            <a:r>
              <a:rPr lang="en-US" b="0" dirty="0" err="1"/>
              <a:t>simplu</a:t>
            </a:r>
            <a:r>
              <a:rPr lang="ro-RO" b="0" dirty="0"/>
              <a:t> line follower</a:t>
            </a:r>
            <a:r>
              <a:rPr lang="en-US" b="0" dirty="0"/>
              <a:t>. </a:t>
            </a:r>
            <a:r>
              <a:rPr lang="en-US" b="0" dirty="0" err="1"/>
              <a:t>Puteți</a:t>
            </a:r>
            <a:r>
              <a:rPr lang="en-US" b="0" dirty="0"/>
              <a:t> </a:t>
            </a:r>
            <a:r>
              <a:rPr lang="en-US" b="0" dirty="0" err="1"/>
              <a:t>combina</a:t>
            </a:r>
            <a:r>
              <a:rPr lang="en-US" b="0" dirty="0"/>
              <a:t> </a:t>
            </a:r>
            <a:r>
              <a:rPr lang="en-US" b="0" dirty="0" err="1"/>
              <a:t>aceste</a:t>
            </a:r>
            <a:r>
              <a:rPr lang="en-US" b="0" dirty="0"/>
              <a:t> </a:t>
            </a:r>
            <a:r>
              <a:rPr lang="en-US" b="0" dirty="0" err="1"/>
              <a:t>tehnici</a:t>
            </a:r>
            <a:r>
              <a:rPr lang="en-US" b="0" dirty="0"/>
              <a:t> cu </a:t>
            </a:r>
            <a:r>
              <a:rPr lang="en-US" b="0" dirty="0" err="1"/>
              <a:t>orice</a:t>
            </a:r>
            <a:r>
              <a:rPr lang="ro-RO" b="0" dirty="0"/>
              <a:t> line follower</a:t>
            </a:r>
            <a:r>
              <a:rPr lang="en-US" b="0" dirty="0"/>
              <a:t>.</a:t>
            </a:r>
            <a:endParaRPr lang="ro-RO" b="0" dirty="0"/>
          </a:p>
          <a:p>
            <a:pPr marL="233363" indent="-233363">
              <a:buFont typeface="Arial"/>
              <a:buChar char="•"/>
            </a:pPr>
            <a:r>
              <a:rPr lang="en-US" b="0" dirty="0" err="1"/>
              <a:t>Aflați</a:t>
            </a:r>
            <a:r>
              <a:rPr lang="en-US" b="0" dirty="0"/>
              <a:t> cum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creați</a:t>
            </a:r>
            <a:r>
              <a:rPr lang="en-US" b="0" dirty="0"/>
              <a:t> un </a:t>
            </a:r>
            <a:r>
              <a:rPr lang="ro-RO" b="0" dirty="0"/>
              <a:t>line follower </a:t>
            </a:r>
            <a:r>
              <a:rPr lang="en-US" b="0" dirty="0" err="1"/>
              <a:t>proporțional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lumină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un </a:t>
            </a:r>
            <a:r>
              <a:rPr lang="ro-RO" b="0" dirty="0"/>
              <a:t>line follower lin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culoare</a:t>
            </a:r>
            <a:r>
              <a:rPr lang="en-US" b="0" dirty="0"/>
              <a:t> </a:t>
            </a:r>
            <a:r>
              <a:rPr lang="en-US" b="0" dirty="0">
                <a:sym typeface="Wingdings"/>
              </a:rPr>
              <a:t> </a:t>
            </a:r>
            <a:r>
              <a:rPr lang="en-US" b="0" dirty="0" err="1"/>
              <a:t>verificați</a:t>
            </a:r>
            <a:r>
              <a:rPr lang="en-US" b="0" dirty="0"/>
              <a:t> </a:t>
            </a:r>
            <a:r>
              <a:rPr lang="en-US" b="0" dirty="0" err="1"/>
              <a:t>secțiunea</a:t>
            </a:r>
            <a:r>
              <a:rPr lang="en-US" b="0" dirty="0"/>
              <a:t> </a:t>
            </a:r>
            <a:r>
              <a:rPr lang="en-US" b="0" dirty="0" err="1"/>
              <a:t>noastră</a:t>
            </a:r>
            <a:r>
              <a:rPr lang="en-US" b="0" dirty="0"/>
              <a:t> </a:t>
            </a:r>
            <a:r>
              <a:rPr lang="en-US" b="0" dirty="0" err="1"/>
              <a:t>avansată</a:t>
            </a:r>
            <a:r>
              <a:rPr lang="en-US" b="0" dirty="0"/>
              <a:t>: </a:t>
            </a:r>
            <a:r>
              <a:rPr lang="en-US" b="0" dirty="0" err="1"/>
              <a:t>Lecția</a:t>
            </a:r>
            <a:r>
              <a:rPr lang="en-US" b="0" dirty="0"/>
              <a:t> de </a:t>
            </a:r>
            <a:r>
              <a:rPr lang="en-US" b="0" dirty="0" err="1"/>
              <a:t>urmărire</a:t>
            </a:r>
            <a:r>
              <a:rPr lang="en-US" b="0" dirty="0"/>
              <a:t> </a:t>
            </a:r>
            <a:r>
              <a:rPr lang="en-US" b="0" dirty="0" err="1"/>
              <a:t>proporțională</a:t>
            </a:r>
            <a:r>
              <a:rPr lang="en-US" b="0" dirty="0"/>
              <a:t> a </a:t>
            </a:r>
            <a:r>
              <a:rPr lang="en-US" b="0" dirty="0" err="1"/>
              <a:t>liniei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 </a:t>
            </a:r>
            <a:r>
              <a:rPr lang="en-US" dirty="0"/>
              <a:t>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line follower</a:t>
            </a:r>
            <a:r>
              <a:rPr lang="ro-RO" dirty="0"/>
              <a:t> (urmăritor de linie)</a:t>
            </a:r>
            <a:r>
              <a:rPr lang="en-US" dirty="0"/>
              <a:t> </a:t>
            </a:r>
            <a:r>
              <a:rPr lang="ro-RO" dirty="0"/>
              <a:t>cu mai mulți parametri de intrare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 un </a:t>
            </a:r>
            <a:r>
              <a:rPr lang="en-US" dirty="0"/>
              <a:t>line follower</a:t>
            </a:r>
            <a:r>
              <a:rPr lang="ro-RO" dirty="0"/>
              <a:t> (urmăritor de linie)</a:t>
            </a:r>
            <a:r>
              <a:rPr lang="en-US" dirty="0"/>
              <a:t> care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ro-RO" dirty="0"/>
              <a:t> ce robotul parcurge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grade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Exers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My Block util</a:t>
            </a:r>
          </a:p>
          <a:p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r>
              <a:rPr lang="en-US" dirty="0"/>
              <a:t>My Block</a:t>
            </a:r>
            <a:r>
              <a:rPr lang="ro-RO" dirty="0"/>
              <a:t>-uri</a:t>
            </a:r>
            <a:r>
              <a:rPr lang="en-US" dirty="0"/>
              <a:t> cu </a:t>
            </a:r>
            <a:r>
              <a:rPr lang="ro-RO" dirty="0"/>
              <a:t>parametri de i</a:t>
            </a:r>
            <a:r>
              <a:rPr lang="en-US" dirty="0" err="1"/>
              <a:t>ntr</a:t>
            </a:r>
            <a:r>
              <a:rPr lang="ro-RO" dirty="0"/>
              <a:t>are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</a:t>
            </a:r>
            <a:r>
              <a:rPr lang="ro-RO" dirty="0"/>
              <a:t>e</a:t>
            </a:r>
            <a:r>
              <a:rPr lang="en-US" dirty="0"/>
              <a:t>, </a:t>
            </a:r>
            <a:r>
              <a:rPr lang="en-US" dirty="0" err="1"/>
              <a:t>cabluri</a:t>
            </a:r>
            <a:r>
              <a:rPr lang="en-US" dirty="0"/>
              <a:t> de date,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comutatoare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albastre</a:t>
            </a:r>
            <a:r>
              <a:rPr lang="en-US" dirty="0"/>
              <a:t>. 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ro-RO" dirty="0"/>
              <a:t>utilizați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recentă</a:t>
            </a:r>
            <a:r>
              <a:rPr lang="en-US" dirty="0"/>
              <a:t> </a:t>
            </a:r>
            <a:r>
              <a:rPr lang="en-US" dirty="0" err="1"/>
              <a:t>versiune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EV3. EV3Lessons are </a:t>
            </a:r>
            <a:r>
              <a:rPr lang="en-US" dirty="0" err="1"/>
              <a:t>ghiduri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care </a:t>
            </a:r>
            <a:r>
              <a:rPr lang="en-US" dirty="0" err="1"/>
              <a:t>vă</a:t>
            </a:r>
            <a:r>
              <a:rPr lang="en-US" dirty="0"/>
              <a:t> pot </a:t>
            </a:r>
            <a:r>
              <a:rPr lang="en-US" dirty="0" err="1"/>
              <a:t>ajuta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reuși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 program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ro-RO" dirty="0"/>
              <a:t> cu 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/>
              <a:t>My Block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Color,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en-US" dirty="0" err="1"/>
              <a:t>Verificați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completați în</a:t>
            </a:r>
            <a:r>
              <a:rPr lang="en-US" dirty="0"/>
              <a:t> cod</a:t>
            </a:r>
            <a:r>
              <a:rPr lang="ro-RO" dirty="0"/>
              <a:t> în consecință.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trebuiască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ca robotul vostru să f</a:t>
            </a:r>
            <a:r>
              <a:rPr lang="en-US" dirty="0" err="1"/>
              <a:t>uncțion</a:t>
            </a:r>
            <a:r>
              <a:rPr lang="ro-RO" dirty="0"/>
              <a:t>eze</a:t>
            </a:r>
            <a:r>
              <a:rPr lang="en-US" dirty="0"/>
              <a:t>.  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roților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deplasare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liniei</a:t>
            </a:r>
            <a:r>
              <a:rPr lang="en-US" dirty="0"/>
              <a:t> pe care o </a:t>
            </a:r>
            <a:r>
              <a:rPr lang="en-US" dirty="0" err="1"/>
              <a:t>urmați</a:t>
            </a:r>
            <a:r>
              <a:rPr lang="en-US" dirty="0"/>
              <a:t>. 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frecventă</a:t>
            </a:r>
            <a:r>
              <a:rPr lang="en-US" dirty="0"/>
              <a:t> </a:t>
            </a:r>
            <a:r>
              <a:rPr lang="en-US" dirty="0" err="1"/>
              <a:t>greșeală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greșită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culoare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r>
              <a:rPr lang="en-US" dirty="0"/>
              <a:t>: </a:t>
            </a:r>
            <a:r>
              <a:rPr lang="en-US" dirty="0" err="1"/>
              <a:t>Creați</a:t>
            </a:r>
            <a:r>
              <a:rPr lang="en-US" dirty="0"/>
              <a:t> un</a:t>
            </a:r>
            <a:r>
              <a:rPr lang="ro-RO" dirty="0"/>
              <a:t> Line Follower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ro-RO" dirty="0"/>
              <a:t>)</a:t>
            </a:r>
            <a:r>
              <a:rPr lang="en-US" dirty="0"/>
              <a:t> My Block care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negru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5959" y="2370512"/>
            <a:ext cx="1701496" cy="3583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5112" y="2745267"/>
            <a:ext cx="0" cy="2840752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324590" y="2745267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94832" y="4722210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181090" y="2233922"/>
            <a:ext cx="430633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PASUL 1</a:t>
            </a:r>
            <a:r>
              <a:rPr lang="en-US" dirty="0"/>
              <a:t>:</a:t>
            </a:r>
          </a:p>
          <a:p>
            <a:pPr lvl="1"/>
            <a:r>
              <a:rPr lang="es-ES" b="0" dirty="0" err="1"/>
              <a:t>Creați</a:t>
            </a:r>
            <a:r>
              <a:rPr lang="es-ES" b="0" dirty="0"/>
              <a:t> un </a:t>
            </a:r>
            <a:r>
              <a:rPr lang="es-ES" b="0" dirty="0" err="1"/>
              <a:t>simplu</a:t>
            </a:r>
            <a:r>
              <a:rPr lang="es-ES" b="0" dirty="0"/>
              <a:t> </a:t>
            </a:r>
            <a:r>
              <a:rPr lang="es-ES" b="0" dirty="0" err="1"/>
              <a:t>urmăritor</a:t>
            </a:r>
            <a:r>
              <a:rPr lang="es-ES" b="0" dirty="0"/>
              <a:t> de </a:t>
            </a:r>
            <a:r>
              <a:rPr lang="ro-RO" b="0" dirty="0"/>
              <a:t>linie</a:t>
            </a:r>
            <a:endParaRPr lang="en-US" b="0" dirty="0"/>
          </a:p>
          <a:p>
            <a:r>
              <a:rPr lang="ro-RO" dirty="0"/>
              <a:t>PASUL </a:t>
            </a:r>
            <a:r>
              <a:rPr lang="en-US" dirty="0"/>
              <a:t>2:</a:t>
            </a:r>
          </a:p>
          <a:p>
            <a:pPr lvl="1"/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din </a:t>
            </a:r>
            <a:r>
              <a:rPr lang="en-US" dirty="0" err="1"/>
              <a:t>buclă</a:t>
            </a:r>
            <a:r>
              <a:rPr lang="en-US" dirty="0"/>
              <a:t> la "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negru</a:t>
            </a:r>
            <a:r>
              <a:rPr lang="en-US" dirty="0"/>
              <a:t>"</a:t>
            </a:r>
            <a:endParaRPr lang="en-US" b="0" dirty="0"/>
          </a:p>
          <a:p>
            <a:r>
              <a:rPr lang="ro-RO" dirty="0"/>
              <a:t>PASUL </a:t>
            </a:r>
            <a:r>
              <a:rPr lang="en-US" dirty="0"/>
              <a:t>3: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Creați</a:t>
            </a:r>
            <a:r>
              <a:rPr lang="en-US" dirty="0"/>
              <a:t> un My Block cu 3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: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ro-RO" dirty="0"/>
              <a:t>c</a:t>
            </a:r>
            <a:r>
              <a:rPr lang="en-US" dirty="0" err="1"/>
              <a:t>uloare</a:t>
            </a:r>
            <a:r>
              <a:rPr lang="ro-RO" dirty="0"/>
              <a:t>a liniei de urmărit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ro-RO" dirty="0"/>
              <a:t> culoarea la care să se oprească</a:t>
            </a:r>
          </a:p>
          <a:p>
            <a:pPr lvl="1"/>
            <a:r>
              <a:rPr lang="en-US" dirty="0"/>
              <a:t> B. </a:t>
            </a:r>
            <a:r>
              <a:rPr lang="en-US" dirty="0" err="1"/>
              <a:t>Cablați</a:t>
            </a:r>
            <a:r>
              <a:rPr lang="en-US" dirty="0"/>
              <a:t> My Block</a:t>
            </a:r>
            <a:endParaRPr lang="en-US" b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453E-6 2.99676E-6 L 0.00138 -0.41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0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1: Line Follower</a:t>
            </a:r>
            <a:r>
              <a:rPr lang="ro-RO" dirty="0"/>
              <a:t> simplu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0-16 at 12.3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50"/>
            <a:ext cx="8626236" cy="5012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54DCA-A8A2-B461-CCC6-4FDC9CA9CBAA}"/>
              </a:ext>
            </a:extLst>
          </p:cNvPr>
          <p:cNvSpPr/>
          <p:nvPr/>
        </p:nvSpPr>
        <p:spPr>
          <a:xfrm>
            <a:off x="774859" y="1624224"/>
            <a:ext cx="1733550" cy="995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ECA4A-5A91-433A-C413-D2D4B3A4FEA7}"/>
              </a:ext>
            </a:extLst>
          </p:cNvPr>
          <p:cNvSpPr txBox="1"/>
          <p:nvPr/>
        </p:nvSpPr>
        <p:spPr>
          <a:xfrm>
            <a:off x="752554" y="1656866"/>
            <a:ext cx="1778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Obiectivul Final</a:t>
            </a:r>
            <a:r>
              <a:rPr lang="en-US" sz="1200" dirty="0"/>
              <a:t>:</a:t>
            </a:r>
            <a:r>
              <a:rPr lang="ro-RO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ro-RO" sz="1200" dirty="0"/>
              <a:t>un</a:t>
            </a:r>
            <a:r>
              <a:rPr lang="en-US" sz="1200" dirty="0" err="1"/>
              <a:t>ui</a:t>
            </a:r>
            <a:r>
              <a:rPr lang="ro-RO" sz="1200" dirty="0"/>
              <a:t> Line Follower</a:t>
            </a:r>
            <a:r>
              <a:rPr lang="en-US" sz="1200" dirty="0"/>
              <a:t> cu o </a:t>
            </a:r>
            <a:r>
              <a:rPr lang="en-US" sz="1200" dirty="0" err="1"/>
              <a:t>culoare</a:t>
            </a:r>
            <a:r>
              <a:rPr lang="en-US" sz="1200" dirty="0"/>
              <a:t> ca </a:t>
            </a:r>
            <a:r>
              <a:rPr lang="en-US" sz="1200" dirty="0" err="1"/>
              <a:t>intrare</a:t>
            </a:r>
            <a:r>
              <a:rPr lang="en-US" sz="1200" dirty="0"/>
              <a:t> </a:t>
            </a:r>
            <a:r>
              <a:rPr lang="ro-RO" sz="1200" dirty="0"/>
              <a:t>și care se oprește la linia neagră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81493-C385-EAAD-F691-E120600C0BD6}"/>
              </a:ext>
            </a:extLst>
          </p:cNvPr>
          <p:cNvSpPr/>
          <p:nvPr/>
        </p:nvSpPr>
        <p:spPr>
          <a:xfrm>
            <a:off x="2416175" y="3429000"/>
            <a:ext cx="857250" cy="809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990AC-852E-DC69-001E-5C341710EFBD}"/>
              </a:ext>
            </a:extLst>
          </p:cNvPr>
          <p:cNvSpPr txBox="1"/>
          <p:nvPr/>
        </p:nvSpPr>
        <p:spPr>
          <a:xfrm>
            <a:off x="2355850" y="3382514"/>
            <a:ext cx="1022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Notă </a:t>
            </a:r>
            <a:r>
              <a:rPr lang="en-US" sz="900" dirty="0"/>
              <a:t>:</a:t>
            </a:r>
            <a:r>
              <a:rPr lang="ro-RO" sz="900" dirty="0"/>
              <a:t> Senzorul de culoare este în portul 1 aici. Ajustați dacă este nevoie pentru robotul vostru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23AAC-AE81-DEF3-DCE2-37AF1F9B30F2}"/>
              </a:ext>
            </a:extLst>
          </p:cNvPr>
          <p:cNvSpPr/>
          <p:nvPr/>
        </p:nvSpPr>
        <p:spPr>
          <a:xfrm>
            <a:off x="2993904" y="1656866"/>
            <a:ext cx="3201949" cy="1031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8EFFF-1D92-328F-0C7D-2C3140A787C9}"/>
              </a:ext>
            </a:extLst>
          </p:cNvPr>
          <p:cNvSpPr txBox="1"/>
          <p:nvPr/>
        </p:nvSpPr>
        <p:spPr>
          <a:xfrm>
            <a:off x="2993904" y="1660316"/>
            <a:ext cx="32376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Pasul 1</a:t>
            </a:r>
            <a:r>
              <a:rPr lang="en-US" sz="900" dirty="0"/>
              <a:t>:</a:t>
            </a:r>
            <a:r>
              <a:rPr lang="ro-RO" sz="900" dirty="0"/>
              <a:t> Creați un simplu line follower care urmărește partea dreaptă a liniei </a:t>
            </a:r>
          </a:p>
          <a:p>
            <a:endParaRPr lang="ro-RO" sz="900" dirty="0"/>
          </a:p>
          <a:p>
            <a:r>
              <a:rPr lang="ro-RO" sz="900" dirty="0"/>
              <a:t>Pseudocod</a:t>
            </a:r>
            <a:r>
              <a:rPr lang="en-US" sz="900" dirty="0"/>
              <a:t>:</a:t>
            </a:r>
            <a:endParaRPr lang="ro-RO" sz="900" dirty="0"/>
          </a:p>
          <a:p>
            <a:r>
              <a:rPr lang="ro-RO" sz="900" dirty="0"/>
              <a:t>          Dacă robotul citește roșu, virează la dreapata</a:t>
            </a:r>
          </a:p>
          <a:p>
            <a:r>
              <a:rPr lang="ro-RO" sz="900" dirty="0"/>
              <a:t>          Dacă robotul citește orice altă culoare virați la stânga</a:t>
            </a:r>
          </a:p>
          <a:p>
            <a:r>
              <a:rPr lang="ro-RO" sz="900" dirty="0"/>
              <a:t>          Repetați cei doi pași</a:t>
            </a:r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F989A-C6AF-3DA2-08DC-A5314B95E556}"/>
              </a:ext>
            </a:extLst>
          </p:cNvPr>
          <p:cNvSpPr/>
          <p:nvPr/>
        </p:nvSpPr>
        <p:spPr>
          <a:xfrm>
            <a:off x="1390559" y="4518083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7BCF3-C3C3-C49F-A508-97DB6A18B454}"/>
              </a:ext>
            </a:extLst>
          </p:cNvPr>
          <p:cNvSpPr txBox="1"/>
          <p:nvPr/>
        </p:nvSpPr>
        <p:spPr>
          <a:xfrm>
            <a:off x="1307123" y="4518083"/>
            <a:ext cx="11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Verifică dacă robotul vede roșu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B0F715-AE64-BEC2-74E2-4CAC297724F4}"/>
              </a:ext>
            </a:extLst>
          </p:cNvPr>
          <p:cNvSpPr/>
          <p:nvPr/>
        </p:nvSpPr>
        <p:spPr>
          <a:xfrm>
            <a:off x="4890135" y="3768535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6FE0D-0F2F-9E01-B668-B9B23B424D41}"/>
              </a:ext>
            </a:extLst>
          </p:cNvPr>
          <p:cNvSpPr txBox="1"/>
          <p:nvPr/>
        </p:nvSpPr>
        <p:spPr>
          <a:xfrm>
            <a:off x="4806699" y="3768535"/>
            <a:ext cx="1105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Virați la dreapta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611639-25E6-12B5-424F-7F2AE5DD8F1B}"/>
              </a:ext>
            </a:extLst>
          </p:cNvPr>
          <p:cNvSpPr/>
          <p:nvPr/>
        </p:nvSpPr>
        <p:spPr>
          <a:xfrm>
            <a:off x="4890135" y="5287703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7CC7D-AAC1-AC12-667E-60F099C63257}"/>
              </a:ext>
            </a:extLst>
          </p:cNvPr>
          <p:cNvSpPr txBox="1"/>
          <p:nvPr/>
        </p:nvSpPr>
        <p:spPr>
          <a:xfrm>
            <a:off x="4827655" y="5274319"/>
            <a:ext cx="11053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Dacă nu, virați la stânga</a:t>
            </a:r>
            <a:endParaRPr lang="en-US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E440C-16ED-26DE-1F17-072DE47BBF18}"/>
              </a:ext>
            </a:extLst>
          </p:cNvPr>
          <p:cNvSpPr/>
          <p:nvPr/>
        </p:nvSpPr>
        <p:spPr>
          <a:xfrm>
            <a:off x="6506702" y="4531057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A3017-AE75-B1EB-DC03-CB0D036316D1}"/>
              </a:ext>
            </a:extLst>
          </p:cNvPr>
          <p:cNvSpPr txBox="1"/>
          <p:nvPr/>
        </p:nvSpPr>
        <p:spPr>
          <a:xfrm>
            <a:off x="6638427" y="4543562"/>
            <a:ext cx="1105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Repetați la nesfârșit</a:t>
            </a:r>
          </a:p>
        </p:txBody>
      </p:sp>
    </p:spTree>
    <p:extLst>
      <p:ext uri="{BB962C8B-B14F-4D97-AF65-F5344CB8AC3E}">
        <p14:creationId xmlns:p14="http://schemas.microsoft.com/office/powerpoint/2010/main" val="381749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Pasul 2: Condiția de ieșire din buclă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0-16 at 12.3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" y="1524318"/>
            <a:ext cx="8357073" cy="46177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82364" y="4034256"/>
            <a:ext cx="1027710" cy="8694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2129E-9BF8-5C83-901D-5F37C2C999E5}"/>
              </a:ext>
            </a:extLst>
          </p:cNvPr>
          <p:cNvSpPr/>
          <p:nvPr/>
        </p:nvSpPr>
        <p:spPr>
          <a:xfrm>
            <a:off x="2469364" y="3295404"/>
            <a:ext cx="821055" cy="774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11854-F4F5-A637-2953-2601139C6161}"/>
              </a:ext>
            </a:extLst>
          </p:cNvPr>
          <p:cNvSpPr/>
          <p:nvPr/>
        </p:nvSpPr>
        <p:spPr>
          <a:xfrm>
            <a:off x="1033855" y="1641158"/>
            <a:ext cx="3240874" cy="114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709BF-BAF2-EE34-AB89-378DA5C3B76C}"/>
              </a:ext>
            </a:extLst>
          </p:cNvPr>
          <p:cNvSpPr txBox="1"/>
          <p:nvPr/>
        </p:nvSpPr>
        <p:spPr>
          <a:xfrm>
            <a:off x="2430081" y="3279181"/>
            <a:ext cx="984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Notă</a:t>
            </a:r>
            <a:r>
              <a:rPr lang="en-US" sz="800" dirty="0"/>
              <a:t>: </a:t>
            </a:r>
            <a:r>
              <a:rPr lang="ro-RO" sz="800" dirty="0"/>
              <a:t>Senzorul de culoare este în portul 1. Ajustați dacă este nevoie pentru robotul nostru</a:t>
            </a:r>
            <a:endParaRPr lang="en-US" sz="8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E188B-1FCD-C147-0BE6-33AC2420EE6B}"/>
              </a:ext>
            </a:extLst>
          </p:cNvPr>
          <p:cNvSpPr txBox="1"/>
          <p:nvPr/>
        </p:nvSpPr>
        <p:spPr>
          <a:xfrm>
            <a:off x="980855" y="1641158"/>
            <a:ext cx="3322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Acest program este același ca la pasul 1 cu excepția faptului că se oprește când robotul vede negru (Lucru ce îl puteți schimba după nevoile voastre)</a:t>
            </a:r>
            <a:br>
              <a:rPr lang="ro-RO" sz="900" dirty="0"/>
            </a:br>
            <a:endParaRPr lang="ro-RO" sz="900" dirty="0"/>
          </a:p>
          <a:p>
            <a:r>
              <a:rPr lang="ro-RO" sz="900" dirty="0"/>
              <a:t>Pseudocod</a:t>
            </a:r>
            <a:r>
              <a:rPr lang="en-US" sz="900" dirty="0"/>
              <a:t>:</a:t>
            </a:r>
            <a:endParaRPr lang="ro-RO" sz="900" dirty="0"/>
          </a:p>
          <a:p>
            <a:r>
              <a:rPr lang="ro-RO" sz="900" dirty="0"/>
              <a:t>          Dacă robotul citește roșu, virează la dreapata</a:t>
            </a:r>
          </a:p>
          <a:p>
            <a:r>
              <a:rPr lang="ro-RO" sz="900" dirty="0"/>
              <a:t>          Dacă robotul citește orice altă culoare virați la stânga</a:t>
            </a:r>
          </a:p>
          <a:p>
            <a:r>
              <a:rPr lang="ro-RO" sz="900" dirty="0"/>
              <a:t>          Repetați cei doi pași</a:t>
            </a:r>
            <a:endParaRPr lang="en-US" sz="900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26C03-E197-8A97-3586-B3ED26C87FDD}"/>
              </a:ext>
            </a:extLst>
          </p:cNvPr>
          <p:cNvSpPr/>
          <p:nvPr/>
        </p:nvSpPr>
        <p:spPr>
          <a:xfrm>
            <a:off x="1483611" y="4333417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29B9E-B1F2-F4D8-27F2-3E1FA9F0DD9A}"/>
              </a:ext>
            </a:extLst>
          </p:cNvPr>
          <p:cNvSpPr txBox="1"/>
          <p:nvPr/>
        </p:nvSpPr>
        <p:spPr>
          <a:xfrm>
            <a:off x="1400175" y="4333417"/>
            <a:ext cx="11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Verifică dacă robotul vede roșu</a:t>
            </a: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F21B4-1C27-58FF-65C0-0D788239D62C}"/>
              </a:ext>
            </a:extLst>
          </p:cNvPr>
          <p:cNvSpPr/>
          <p:nvPr/>
        </p:nvSpPr>
        <p:spPr>
          <a:xfrm>
            <a:off x="4848611" y="3601847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C3037-F48C-158D-FA27-79E1D84BC09D}"/>
              </a:ext>
            </a:extLst>
          </p:cNvPr>
          <p:cNvSpPr txBox="1"/>
          <p:nvPr/>
        </p:nvSpPr>
        <p:spPr>
          <a:xfrm>
            <a:off x="4765175" y="3601847"/>
            <a:ext cx="1105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Virați la dreapta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8CACC4-22B8-BC36-D0AF-4647D6863E78}"/>
              </a:ext>
            </a:extLst>
          </p:cNvPr>
          <p:cNvSpPr/>
          <p:nvPr/>
        </p:nvSpPr>
        <p:spPr>
          <a:xfrm>
            <a:off x="6440430" y="4316498"/>
            <a:ext cx="948589" cy="4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9B2D2-2B56-B13D-9A2A-7E6AA863CA2E}"/>
              </a:ext>
            </a:extLst>
          </p:cNvPr>
          <p:cNvSpPr txBox="1"/>
          <p:nvPr/>
        </p:nvSpPr>
        <p:spPr>
          <a:xfrm>
            <a:off x="6358241" y="4348804"/>
            <a:ext cx="110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Repetați până robotul vede negru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2616B-90CA-8637-4E93-9094B1FC620D}"/>
              </a:ext>
            </a:extLst>
          </p:cNvPr>
          <p:cNvSpPr/>
          <p:nvPr/>
        </p:nvSpPr>
        <p:spPr>
          <a:xfrm>
            <a:off x="4848611" y="5063866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8527B-67E5-17B5-A5EA-4564A9AB8B2B}"/>
              </a:ext>
            </a:extLst>
          </p:cNvPr>
          <p:cNvSpPr txBox="1"/>
          <p:nvPr/>
        </p:nvSpPr>
        <p:spPr>
          <a:xfrm>
            <a:off x="4765175" y="5092441"/>
            <a:ext cx="11053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Dacă nu, virați la stânga</a:t>
            </a:r>
            <a:endParaRPr lang="en-US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EAB51-1891-0A76-649B-A0F7889D6D9D}"/>
              </a:ext>
            </a:extLst>
          </p:cNvPr>
          <p:cNvSpPr/>
          <p:nvPr/>
        </p:nvSpPr>
        <p:spPr>
          <a:xfrm>
            <a:off x="1484601" y="4318026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2450F-CEDD-F33D-228B-B3A96D14EFE1}"/>
              </a:ext>
            </a:extLst>
          </p:cNvPr>
          <p:cNvSpPr txBox="1"/>
          <p:nvPr/>
        </p:nvSpPr>
        <p:spPr>
          <a:xfrm>
            <a:off x="1401165" y="4318026"/>
            <a:ext cx="10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Verifică dacă robotul vede roșu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9199-0C20-1C0E-2515-6946029BB7D9}"/>
              </a:ext>
            </a:extLst>
          </p:cNvPr>
          <p:cNvSpPr/>
          <p:nvPr/>
        </p:nvSpPr>
        <p:spPr>
          <a:xfrm>
            <a:off x="4846631" y="3601847"/>
            <a:ext cx="980438" cy="40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BF652-4E31-5A63-AA04-9F68AB2889D7}"/>
              </a:ext>
            </a:extLst>
          </p:cNvPr>
          <p:cNvSpPr txBox="1"/>
          <p:nvPr/>
        </p:nvSpPr>
        <p:spPr>
          <a:xfrm>
            <a:off x="4763195" y="3601847"/>
            <a:ext cx="1105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/>
              <a:t>Virați la dreapta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EF8CD4-0C73-5FB2-5B16-847EBBF20923}"/>
              </a:ext>
            </a:extLst>
          </p:cNvPr>
          <p:cNvSpPr/>
          <p:nvPr/>
        </p:nvSpPr>
        <p:spPr>
          <a:xfrm>
            <a:off x="6412390" y="4342805"/>
            <a:ext cx="930902" cy="38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A3BE-3EBD-0D15-B45D-7F3AAAFF8829}"/>
              </a:ext>
            </a:extLst>
          </p:cNvPr>
          <p:cNvSpPr txBox="1"/>
          <p:nvPr/>
        </p:nvSpPr>
        <p:spPr>
          <a:xfrm>
            <a:off x="6406462" y="4316498"/>
            <a:ext cx="98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Repetă până robotul vede culoarea neagră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04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16 at 12.38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/>
          <a:stretch/>
        </p:blipFill>
        <p:spPr>
          <a:xfrm>
            <a:off x="3760664" y="1731873"/>
            <a:ext cx="5064022" cy="197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Etapa 3A: </a:t>
            </a:r>
            <a:r>
              <a:rPr lang="en-US" dirty="0" err="1"/>
              <a:t>Creați</a:t>
            </a:r>
            <a:r>
              <a:rPr lang="en-US" dirty="0"/>
              <a:t> un Bloc My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3092" y="1564510"/>
            <a:ext cx="4846572" cy="213867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874" y="1409519"/>
            <a:ext cx="3617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solidFill>
                  <a:srgbClr val="00B0F0"/>
                </a:solidFill>
              </a:rPr>
              <a:t>Evidențiați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toate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blocurile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apoi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mergeți</a:t>
            </a:r>
            <a:r>
              <a:rPr lang="en-US" sz="2400" dirty="0">
                <a:solidFill>
                  <a:srgbClr val="00B0F0"/>
                </a:solidFill>
              </a:rPr>
              <a:t> la My Block Builder</a:t>
            </a:r>
            <a:endParaRPr lang="ro-RO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solidFill>
                  <a:srgbClr val="FF0000"/>
                </a:solidFill>
              </a:rPr>
              <a:t>Adăugați</a:t>
            </a:r>
            <a:r>
              <a:rPr lang="en-US" sz="2400" dirty="0">
                <a:solidFill>
                  <a:srgbClr val="FF0000"/>
                </a:solidFill>
              </a:rPr>
              <a:t> 3 </a:t>
            </a:r>
            <a:r>
              <a:rPr lang="en-US" sz="2400" dirty="0" err="1">
                <a:solidFill>
                  <a:srgbClr val="FF0000"/>
                </a:solidFill>
              </a:rPr>
              <a:t>intrări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putere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culoare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și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pentru</a:t>
            </a:r>
            <a:r>
              <a:rPr lang="en-US" sz="2400" dirty="0">
                <a:solidFill>
                  <a:srgbClr val="FF0000"/>
                </a:solidFill>
              </a:rPr>
              <a:t> grade.</a:t>
            </a:r>
            <a:endParaRPr lang="ro-RO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Consultați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My Blocks with Inputs &amp; Outputs (</a:t>
            </a:r>
            <a:r>
              <a:rPr lang="en-US" dirty="0" err="1"/>
              <a:t>Blocurile</a:t>
            </a:r>
            <a:r>
              <a:rPr lang="en-US" dirty="0"/>
              <a:t> mele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)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configurare</a:t>
            </a:r>
            <a:r>
              <a:rPr lang="ro-RO" dirty="0"/>
              <a:t>a My Block-ului</a:t>
            </a:r>
            <a:r>
              <a:rPr lang="en-US" dirty="0"/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85" y="3845139"/>
            <a:ext cx="2595835" cy="23662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3420" y="1873824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3B: </a:t>
            </a:r>
            <a:r>
              <a:rPr lang="en-US" dirty="0" err="1"/>
              <a:t>Conectați</a:t>
            </a:r>
            <a:r>
              <a:rPr lang="en-US" dirty="0"/>
              <a:t> </a:t>
            </a:r>
            <a:r>
              <a:rPr lang="ro-RO" dirty="0"/>
              <a:t>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0-16 at 12.4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2" y="1524318"/>
            <a:ext cx="8485927" cy="3951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719" y="5346992"/>
            <a:ext cx="790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Culoarea</a:t>
            </a:r>
            <a:r>
              <a:rPr lang="en-US" dirty="0">
                <a:solidFill>
                  <a:srgbClr val="7030A0"/>
                </a:solidFill>
              </a:rPr>
              <a:t> la care se </a:t>
            </a:r>
            <a:r>
              <a:rPr lang="en-US" dirty="0" err="1">
                <a:solidFill>
                  <a:srgbClr val="7030A0"/>
                </a:solidFill>
              </a:rPr>
              <a:t>oprește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condiția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ieșire</a:t>
            </a:r>
            <a:r>
              <a:rPr lang="en-US" dirty="0">
                <a:solidFill>
                  <a:srgbClr val="7030A0"/>
                </a:solidFill>
              </a:rPr>
              <a:t> din </a:t>
            </a:r>
            <a:r>
              <a:rPr lang="en-US" dirty="0" err="1">
                <a:solidFill>
                  <a:srgbClr val="7030A0"/>
                </a:solidFill>
              </a:rPr>
              <a:t>buclă</a:t>
            </a:r>
            <a:endParaRPr lang="ro-RO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7030A0"/>
                </a:solidFill>
              </a:rPr>
              <a:t>Linia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putere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putere</a:t>
            </a:r>
            <a:r>
              <a:rPr lang="en-US" dirty="0">
                <a:solidFill>
                  <a:srgbClr val="7030A0"/>
                </a:solidFill>
              </a:rPr>
              <a:t> de pe </a:t>
            </a:r>
            <a:r>
              <a:rPr lang="en-US" dirty="0" err="1">
                <a:solidFill>
                  <a:srgbClr val="7030A0"/>
                </a:solidFill>
              </a:rPr>
              <a:t>blocul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direcție</a:t>
            </a:r>
            <a:endParaRPr lang="ro-RO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7030A0"/>
                </a:solidFill>
              </a:rPr>
              <a:t>Linia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culoare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culoare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pentru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comutator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4" y="532594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203" y="4632720"/>
            <a:ext cx="153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to line follow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675" y="5063042"/>
            <a:ext cx="65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6955" y="4572291"/>
            <a:ext cx="155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to stop 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95421-9336-D79F-753B-64B931DED853}"/>
              </a:ext>
            </a:extLst>
          </p:cNvPr>
          <p:cNvSpPr/>
          <p:nvPr/>
        </p:nvSpPr>
        <p:spPr>
          <a:xfrm>
            <a:off x="3449637" y="2069242"/>
            <a:ext cx="690563" cy="661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E827A-1972-8114-32F0-50888A8A2A50}"/>
              </a:ext>
            </a:extLst>
          </p:cNvPr>
          <p:cNvSpPr txBox="1"/>
          <p:nvPr/>
        </p:nvSpPr>
        <p:spPr>
          <a:xfrm>
            <a:off x="3358514" y="2030743"/>
            <a:ext cx="942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Notă</a:t>
            </a:r>
            <a:r>
              <a:rPr lang="en-US" sz="700" dirty="0"/>
              <a:t>: </a:t>
            </a:r>
            <a:r>
              <a:rPr lang="ro-RO" sz="700" dirty="0"/>
              <a:t>Senzorul de culoare este în portul 1. Ajustați dacă este nevoie pentru robotul nostru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D7319-B6EE-9684-05E9-3BD4F938AE33}"/>
              </a:ext>
            </a:extLst>
          </p:cNvPr>
          <p:cNvSpPr/>
          <p:nvPr/>
        </p:nvSpPr>
        <p:spPr>
          <a:xfrm>
            <a:off x="2562225" y="3001704"/>
            <a:ext cx="850106" cy="38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4684D-BB0D-1414-053C-D71D374F95E0}"/>
              </a:ext>
            </a:extLst>
          </p:cNvPr>
          <p:cNvSpPr txBox="1"/>
          <p:nvPr/>
        </p:nvSpPr>
        <p:spPr>
          <a:xfrm>
            <a:off x="2493168" y="2949512"/>
            <a:ext cx="91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Verifică dacă robotul vede roșu</a:t>
            </a:r>
            <a:endParaRPr lang="en-US" sz="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FA193-C81E-01F9-72CA-5140014C02EB}"/>
              </a:ext>
            </a:extLst>
          </p:cNvPr>
          <p:cNvSpPr/>
          <p:nvPr/>
        </p:nvSpPr>
        <p:spPr>
          <a:xfrm>
            <a:off x="5478307" y="2990968"/>
            <a:ext cx="850106" cy="38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B6F74-DD52-9DDC-A456-1C53EFB82FE0}"/>
              </a:ext>
            </a:extLst>
          </p:cNvPr>
          <p:cNvSpPr/>
          <p:nvPr/>
        </p:nvSpPr>
        <p:spPr>
          <a:xfrm>
            <a:off x="6888488" y="3000013"/>
            <a:ext cx="850106" cy="38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72D80-1FE9-99C3-0FBA-6D0EB15EDB80}"/>
              </a:ext>
            </a:extLst>
          </p:cNvPr>
          <p:cNvSpPr txBox="1"/>
          <p:nvPr/>
        </p:nvSpPr>
        <p:spPr>
          <a:xfrm>
            <a:off x="5510229" y="2987534"/>
            <a:ext cx="99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Virează la dreapta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839E2-B4D9-CB89-D5A9-16A46192CE56}"/>
              </a:ext>
            </a:extLst>
          </p:cNvPr>
          <p:cNvSpPr txBox="1"/>
          <p:nvPr/>
        </p:nvSpPr>
        <p:spPr>
          <a:xfrm>
            <a:off x="6916914" y="2975234"/>
            <a:ext cx="89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Repetă până robotul vede culoarea dorită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81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3B: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31985" y="1560233"/>
            <a:ext cx="3890831" cy="48370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Acum</a:t>
            </a:r>
            <a:r>
              <a:rPr lang="en-US" b="0" dirty="0"/>
              <a:t>, My Block-</a:t>
            </a:r>
            <a:r>
              <a:rPr lang="en-US" b="0" dirty="0" err="1"/>
              <a:t>ul</a:t>
            </a:r>
            <a:r>
              <a:rPr lang="en-US" b="0" dirty="0"/>
              <a:t> </a:t>
            </a:r>
            <a:r>
              <a:rPr lang="en-US" b="0" dirty="0" err="1"/>
              <a:t>apare</a:t>
            </a:r>
            <a:r>
              <a:rPr lang="en-US" b="0" dirty="0"/>
              <a:t> </a:t>
            </a:r>
            <a:r>
              <a:rPr lang="en-US" b="0" dirty="0" err="1"/>
              <a:t>în</a:t>
            </a:r>
            <a:r>
              <a:rPr lang="en-US" b="0" dirty="0"/>
              <a:t> fila </a:t>
            </a:r>
            <a:r>
              <a:rPr lang="en-US" b="0" dirty="0" err="1"/>
              <a:t>turcoaz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același</a:t>
            </a:r>
            <a:r>
              <a:rPr lang="en-US" b="0" dirty="0"/>
              <a:t> My Block </a:t>
            </a:r>
            <a:r>
              <a:rPr lang="en-US" b="0" dirty="0" err="1"/>
              <a:t>poate</a:t>
            </a:r>
            <a:r>
              <a:rPr lang="en-US" b="0" dirty="0"/>
              <a:t> fi </a:t>
            </a:r>
            <a:r>
              <a:rPr lang="en-US" b="0" dirty="0" err="1"/>
              <a:t>folosit</a:t>
            </a:r>
            <a:r>
              <a:rPr lang="en-US" b="0" dirty="0"/>
              <a:t> din </a:t>
            </a:r>
            <a:r>
              <a:rPr lang="en-US" b="0" dirty="0" err="1"/>
              <a:t>nou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din </a:t>
            </a:r>
            <a:r>
              <a:rPr lang="en-US" b="0" dirty="0" err="1"/>
              <a:t>nou</a:t>
            </a:r>
            <a:r>
              <a:rPr lang="en-US" b="0" dirty="0"/>
              <a:t> cu </a:t>
            </a:r>
            <a:r>
              <a:rPr lang="en-US" b="0" dirty="0" err="1"/>
              <a:t>noi</a:t>
            </a:r>
            <a:r>
              <a:rPr lang="en-US" b="0" dirty="0"/>
              <a:t> </a:t>
            </a:r>
            <a:r>
              <a:rPr lang="en-US" b="0" dirty="0" err="1"/>
              <a:t>intrări</a:t>
            </a:r>
            <a:r>
              <a:rPr lang="en-US" b="0" dirty="0"/>
              <a:t> (</a:t>
            </a:r>
            <a:r>
              <a:rPr lang="en-US" b="0" dirty="0" err="1"/>
              <a:t>vezi</a:t>
            </a:r>
            <a:r>
              <a:rPr lang="en-US" b="0" dirty="0"/>
              <a:t> </a:t>
            </a:r>
            <a:r>
              <a:rPr lang="en-US" b="0" dirty="0" err="1"/>
              <a:t>stânga</a:t>
            </a:r>
            <a:r>
              <a:rPr lang="en-US" b="0" dirty="0"/>
              <a:t>).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Primul</a:t>
            </a:r>
            <a:r>
              <a:rPr lang="en-US" b="0" dirty="0"/>
              <a:t> bloc </a:t>
            </a:r>
            <a:r>
              <a:rPr lang="en-US" b="0" dirty="0" err="1"/>
              <a:t>rezolvă</a:t>
            </a:r>
            <a:r>
              <a:rPr lang="en-US" b="0" dirty="0"/>
              <a:t> </a:t>
            </a:r>
            <a:r>
              <a:rPr lang="en-US" b="0" dirty="0" err="1"/>
              <a:t>provocarea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urmează</a:t>
            </a:r>
            <a:r>
              <a:rPr lang="en-US" b="0" dirty="0"/>
              <a:t> o </a:t>
            </a:r>
            <a:r>
              <a:rPr lang="en-US" b="0" dirty="0" err="1"/>
              <a:t>linie</a:t>
            </a:r>
            <a:r>
              <a:rPr lang="en-US" b="0" dirty="0"/>
              <a:t> </a:t>
            </a:r>
            <a:r>
              <a:rPr lang="en-US" b="0" dirty="0" err="1"/>
              <a:t>roșie</a:t>
            </a:r>
            <a:r>
              <a:rPr lang="en-US" b="0" dirty="0"/>
              <a:t> </a:t>
            </a:r>
            <a:r>
              <a:rPr lang="en-US" b="0" dirty="0" err="1"/>
              <a:t>până</a:t>
            </a:r>
            <a:r>
              <a:rPr lang="en-US" b="0" dirty="0"/>
              <a:t> </a:t>
            </a:r>
            <a:r>
              <a:rPr lang="en-US" b="0" dirty="0" err="1"/>
              <a:t>când</a:t>
            </a:r>
            <a:r>
              <a:rPr lang="en-US" b="0" dirty="0"/>
              <a:t> </a:t>
            </a:r>
            <a:r>
              <a:rPr lang="en-US" b="0" dirty="0" err="1"/>
              <a:t>robotul</a:t>
            </a:r>
            <a:r>
              <a:rPr lang="en-US" b="0" dirty="0"/>
              <a:t> </a:t>
            </a:r>
            <a:r>
              <a:rPr lang="ro-RO" b="0" dirty="0"/>
              <a:t>,,</a:t>
            </a:r>
            <a:r>
              <a:rPr lang="en-US" b="0" dirty="0" err="1"/>
              <a:t>vede</a:t>
            </a:r>
            <a:r>
              <a:rPr lang="en-US" b="0" dirty="0"/>
              <a:t>’’ </a:t>
            </a:r>
            <a:r>
              <a:rPr lang="en-US" b="0" dirty="0" err="1"/>
              <a:t>negru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 </a:t>
            </a:r>
            <a:r>
              <a:rPr lang="en-US" b="0" dirty="0" err="1"/>
              <a:t>doilea</a:t>
            </a:r>
            <a:r>
              <a:rPr lang="en-US" b="0" dirty="0"/>
              <a:t> bloc din </a:t>
            </a:r>
            <a:r>
              <a:rPr lang="en-US" b="0" dirty="0" err="1"/>
              <a:t>acest</a:t>
            </a:r>
            <a:r>
              <a:rPr lang="en-US" b="0" dirty="0"/>
              <a:t> cod are </a:t>
            </a:r>
            <a:r>
              <a:rPr lang="en-US" b="0" dirty="0" err="1"/>
              <a:t>rolul</a:t>
            </a:r>
            <a:r>
              <a:rPr lang="en-US" b="0" dirty="0"/>
              <a:t> de a </a:t>
            </a:r>
            <a:r>
              <a:rPr lang="en-US" b="0" dirty="0" err="1"/>
              <a:t>arăta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același</a:t>
            </a:r>
            <a:r>
              <a:rPr lang="en-US" b="0" dirty="0"/>
              <a:t> bloc </a:t>
            </a:r>
            <a:r>
              <a:rPr lang="en-US" b="0" dirty="0" err="1"/>
              <a:t>poate</a:t>
            </a:r>
            <a:r>
              <a:rPr lang="en-US" b="0" dirty="0"/>
              <a:t> fi </a:t>
            </a:r>
            <a:r>
              <a:rPr lang="en-US" b="0" dirty="0" err="1"/>
              <a:t>utilizat</a:t>
            </a:r>
            <a:r>
              <a:rPr lang="en-US" b="0" dirty="0"/>
              <a:t> cu </a:t>
            </a:r>
            <a:r>
              <a:rPr lang="en-US" b="0" dirty="0" err="1"/>
              <a:t>intrări</a:t>
            </a:r>
            <a:r>
              <a:rPr lang="en-US" b="0" dirty="0"/>
              <a:t> </a:t>
            </a:r>
            <a:r>
              <a:rPr lang="en-US" b="0" dirty="0" err="1"/>
              <a:t>diferite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Dacă</a:t>
            </a:r>
            <a:r>
              <a:rPr lang="en-US" b="0" dirty="0"/>
              <a:t> </a:t>
            </a:r>
            <a:r>
              <a:rPr lang="en-US" b="0" dirty="0" err="1"/>
              <a:t>doriți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învățați</a:t>
            </a:r>
            <a:r>
              <a:rPr lang="en-US" b="0" dirty="0"/>
              <a:t> </a:t>
            </a:r>
            <a:r>
              <a:rPr lang="en-US" b="0" dirty="0" err="1"/>
              <a:t>urmărirea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lină</a:t>
            </a:r>
            <a:r>
              <a:rPr lang="en-US" b="0" dirty="0"/>
              <a:t> a </a:t>
            </a:r>
            <a:r>
              <a:rPr lang="en-US" b="0" dirty="0" err="1"/>
              <a:t>liniilor</a:t>
            </a:r>
            <a:r>
              <a:rPr lang="en-US" b="0" dirty="0"/>
              <a:t>, </a:t>
            </a:r>
            <a:r>
              <a:rPr lang="en-US" b="0" dirty="0" err="1"/>
              <a:t>treceți</a:t>
            </a:r>
            <a:r>
              <a:rPr lang="en-US" b="0" dirty="0"/>
              <a:t> la </a:t>
            </a:r>
            <a:r>
              <a:rPr lang="en-US" b="0" dirty="0" err="1"/>
              <a:t>lecția</a:t>
            </a:r>
            <a:r>
              <a:rPr lang="en-US" b="0" dirty="0"/>
              <a:t> de control </a:t>
            </a:r>
            <a:r>
              <a:rPr lang="en-US" b="0" dirty="0" err="1"/>
              <a:t>proporțional</a:t>
            </a:r>
            <a:r>
              <a:rPr lang="en-US" b="0" dirty="0"/>
              <a:t> din </a:t>
            </a:r>
            <a:r>
              <a:rPr lang="ro-RO" dirty="0"/>
              <a:t>lecțiile a</a:t>
            </a:r>
            <a:r>
              <a:rPr lang="en-US" b="0" dirty="0" err="1"/>
              <a:t>vansat</a:t>
            </a:r>
            <a:r>
              <a:rPr lang="ro-RO" b="0" dirty="0"/>
              <a:t>e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9"/>
          <a:stretch/>
        </p:blipFill>
        <p:spPr>
          <a:xfrm>
            <a:off x="208104" y="1850059"/>
            <a:ext cx="4423881" cy="16865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AD88E-0B52-5699-A9A7-201EAB19A3C0}"/>
              </a:ext>
            </a:extLst>
          </p:cNvPr>
          <p:cNvSpPr/>
          <p:nvPr/>
        </p:nvSpPr>
        <p:spPr>
          <a:xfrm>
            <a:off x="845021" y="2770741"/>
            <a:ext cx="1286991" cy="532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BEDE89-D11F-AFF0-F16F-1CC3D9B70001}"/>
              </a:ext>
            </a:extLst>
          </p:cNvPr>
          <p:cNvSpPr/>
          <p:nvPr/>
        </p:nvSpPr>
        <p:spPr>
          <a:xfrm>
            <a:off x="3696562" y="2258748"/>
            <a:ext cx="689701" cy="1160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2B531-E14D-DF78-09B5-239597AA02EC}"/>
              </a:ext>
            </a:extLst>
          </p:cNvPr>
          <p:cNvSpPr txBox="1"/>
          <p:nvPr/>
        </p:nvSpPr>
        <p:spPr>
          <a:xfrm>
            <a:off x="807478" y="2770741"/>
            <a:ext cx="136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Robotul va urmări linia roșie și se va opri când  vede negru 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E2C72-8934-EE84-F100-D65B2BFFA283}"/>
              </a:ext>
            </a:extLst>
          </p:cNvPr>
          <p:cNvSpPr/>
          <p:nvPr/>
        </p:nvSpPr>
        <p:spPr>
          <a:xfrm>
            <a:off x="2207096" y="2793669"/>
            <a:ext cx="1307629" cy="577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F5A6-5889-D36D-76D9-4A136C3C6F9B}"/>
              </a:ext>
            </a:extLst>
          </p:cNvPr>
          <p:cNvSpPr txBox="1"/>
          <p:nvPr/>
        </p:nvSpPr>
        <p:spPr>
          <a:xfrm>
            <a:off x="2169553" y="2766893"/>
            <a:ext cx="140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Acum același bloc este folosit pentru a face robotul să urmărească linia verde și se va opri când vede negru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A0606-4EB0-03F5-F2DF-E0F12ED03B15}"/>
              </a:ext>
            </a:extLst>
          </p:cNvPr>
          <p:cNvSpPr txBox="1"/>
          <p:nvPr/>
        </p:nvSpPr>
        <p:spPr>
          <a:xfrm>
            <a:off x="3636611" y="2235910"/>
            <a:ext cx="1941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Cheia culorilor </a:t>
            </a:r>
            <a:br>
              <a:rPr lang="ro-RO" sz="700" dirty="0"/>
            </a:br>
            <a:br>
              <a:rPr lang="ro-RO" sz="700" dirty="0"/>
            </a:br>
            <a:r>
              <a:rPr lang="ro-RO" sz="700" dirty="0"/>
              <a:t>0 - Nici o culoare </a:t>
            </a:r>
          </a:p>
          <a:p>
            <a:r>
              <a:rPr lang="ro-RO" sz="700" dirty="0"/>
              <a:t>1 - Negru </a:t>
            </a:r>
          </a:p>
          <a:p>
            <a:r>
              <a:rPr lang="ro-RO" sz="700" dirty="0"/>
              <a:t>2 - Albastru</a:t>
            </a:r>
          </a:p>
          <a:p>
            <a:r>
              <a:rPr lang="ro-RO" sz="700" dirty="0"/>
              <a:t>3 - Verde</a:t>
            </a:r>
          </a:p>
          <a:p>
            <a:r>
              <a:rPr lang="ro-RO" sz="700" dirty="0"/>
              <a:t>4 - Galben</a:t>
            </a:r>
          </a:p>
          <a:p>
            <a:r>
              <a:rPr lang="ro-RO" sz="700" dirty="0"/>
              <a:t>5 - Roșu</a:t>
            </a:r>
          </a:p>
          <a:p>
            <a:r>
              <a:rPr lang="ro-RO" sz="700" dirty="0"/>
              <a:t>6 - Alb</a:t>
            </a:r>
          </a:p>
          <a:p>
            <a:r>
              <a:rPr lang="ro-RO" sz="700" dirty="0"/>
              <a:t>7 - Maro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4578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1107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Sfaturi pentru a reuși</vt:lpstr>
      <vt:lpstr>Urmăritor de culoare până la culoare</vt:lpstr>
      <vt:lpstr>Pasul 1: Line Follower simplu</vt:lpstr>
      <vt:lpstr>Pasul 2: Condiția de ieșire din buclă</vt:lpstr>
      <vt:lpstr>Etapa 3A: Creați un Bloc My Block</vt:lpstr>
      <vt:lpstr>Pasul 3B: Conectați My block</vt:lpstr>
      <vt:lpstr>Pasul 3B: My Block-ul</vt:lpstr>
      <vt:lpstr>Etapele următoare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Adnim</cp:lastModifiedBy>
  <cp:revision>38</cp:revision>
  <dcterms:created xsi:type="dcterms:W3CDTF">2014-08-07T02:19:13Z</dcterms:created>
  <dcterms:modified xsi:type="dcterms:W3CDTF">2023-09-05T20:10:00Z</dcterms:modified>
</cp:coreProperties>
</file>