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</p:sldMasterIdLst>
  <p:notesMasterIdLst>
    <p:notesMasterId r:id="rId15"/>
  </p:notesMasterIdLst>
  <p:handoutMasterIdLst>
    <p:handoutMasterId r:id="rId16"/>
  </p:handoutMasterIdLst>
  <p:sldIdLst>
    <p:sldId id="289" r:id="rId3"/>
    <p:sldId id="283" r:id="rId4"/>
    <p:sldId id="275" r:id="rId5"/>
    <p:sldId id="285" r:id="rId6"/>
    <p:sldId id="277" r:id="rId7"/>
    <p:sldId id="278" r:id="rId8"/>
    <p:sldId id="279" r:id="rId9"/>
    <p:sldId id="280" r:id="rId10"/>
    <p:sldId id="288" r:id="rId11"/>
    <p:sldId id="284" r:id="rId12"/>
    <p:sldId id="287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13"/>
  </p:normalViewPr>
  <p:slideViewPr>
    <p:cSldViewPr snapToGrid="0" snapToObjects="1">
      <p:cViewPr varScale="1">
        <p:scale>
          <a:sx n="101" d="100"/>
          <a:sy n="101" d="100"/>
        </p:scale>
        <p:origin x="27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82BB-5DD5-4583-B6E6-E6A6B4E57171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96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B462-E1FD-4457-88A6-D53574D24FE6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6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CA3E-C529-404A-A264-934F947D4EFE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9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95BE-EEA9-460F-A854-64565FAAB871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5901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EC0F-822B-4AEC-A9E2-E56CB3D0B120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80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8579-C8C9-4C8D-98F3-B696F5B20534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958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4C58-60A5-4555-AC3C-381971D3813C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9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8D4D-CBF7-43C7-8461-20C8AE5F0860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17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D510-3917-491B-9405-C039E2DF44E8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36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C558-13A0-4A6F-8FAE-36DCDB27AD5A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63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515BF3C-7478-4DFE-80BD-1E3AE5E0B7CD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6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D4B1-2B05-4441-ACFE-1BADA70BB85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2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E606-D08A-42BD-85D5-C8E242E5C180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93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4F1D-D6B9-4B8D-82D6-04DB45C67F68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41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0F7-E0ED-429B-97CA-AE4024AE805B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2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5450-6801-40DA-9ACE-BDBCC63847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92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9995-60E8-44EB-9892-F1472FB19A52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6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23BE-0160-4C05-BBAD-4F985F6AD20B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0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7C80-7EB0-4A40-9F78-FBECB6A4E2A0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1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2A8C-5BDE-47BE-A615-2A98F073CCC3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2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5DE7347-0E9F-41E0-98D4-5FF50CB73EF3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6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1B5F-46F0-4209-9AF5-4B0FE545C394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D8396B-2487-4704-99BF-4ABC128C85D9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03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5BAC59-BD9B-4742-AF2F-3BADDFCE3F7E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655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Senzor</a:t>
            </a:r>
            <a:r>
              <a:rPr lang="en-US" dirty="0"/>
              <a:t> </a:t>
            </a:r>
            <a:r>
              <a:rPr lang="en-US" dirty="0" err="1"/>
              <a:t>infraroșu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2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Ghid</a:t>
            </a:r>
            <a:r>
              <a:rPr lang="en-US" dirty="0"/>
              <a:t> de </a:t>
            </a:r>
            <a:r>
              <a:rPr lang="en-US" dirty="0" err="1"/>
              <a:t>discuții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400" dirty="0"/>
              <a:t>În ce</a:t>
            </a:r>
            <a:r>
              <a:rPr lang="en-US" sz="2400" dirty="0"/>
              <a:t> </a:t>
            </a:r>
            <a:r>
              <a:rPr lang="en-US" sz="2400" dirty="0" err="1"/>
              <a:t>moduri</a:t>
            </a:r>
            <a:r>
              <a:rPr lang="en-US" sz="2400" dirty="0"/>
              <a:t> </a:t>
            </a:r>
            <a:r>
              <a:rPr lang="ro-RO" sz="2400" dirty="0"/>
              <a:t>se poate programa </a:t>
            </a:r>
            <a:r>
              <a:rPr lang="en-US" sz="2400" dirty="0" err="1"/>
              <a:t>senzorul</a:t>
            </a:r>
            <a:r>
              <a:rPr lang="en-US" sz="2400" dirty="0"/>
              <a:t> cu </a:t>
            </a:r>
            <a:r>
              <a:rPr lang="en-US" sz="2400" dirty="0" err="1"/>
              <a:t>infraroșu</a:t>
            </a:r>
            <a:r>
              <a:rPr lang="en-US" sz="2400" dirty="0"/>
              <a:t>?</a:t>
            </a:r>
          </a:p>
          <a:p>
            <a:pPr lvl="1"/>
            <a:r>
              <a:rPr lang="en-US" sz="2000" dirty="0" err="1"/>
              <a:t>Răspuns</a:t>
            </a:r>
            <a:r>
              <a:rPr lang="en-US" sz="2000" dirty="0"/>
              <a:t>: </a:t>
            </a:r>
            <a:r>
              <a:rPr lang="en-US" sz="2000" dirty="0" err="1"/>
              <a:t>Proximitate</a:t>
            </a:r>
            <a:r>
              <a:rPr lang="en-US" sz="2000" dirty="0"/>
              <a:t>, </a:t>
            </a:r>
            <a:r>
              <a:rPr lang="en-US" sz="2000" dirty="0" err="1"/>
              <a:t>Baliză</a:t>
            </a:r>
            <a:r>
              <a:rPr lang="ro-RO" sz="2000" dirty="0"/>
              <a:t> (rază)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Telecomandă</a:t>
            </a:r>
            <a:endParaRPr lang="ro-RO" sz="2000" dirty="0"/>
          </a:p>
          <a:p>
            <a:pPr marL="201168" lvl="1" indent="0">
              <a:buNone/>
            </a:pPr>
            <a:endParaRPr lang="ro-RO" sz="2000" dirty="0"/>
          </a:p>
          <a:p>
            <a:pPr marL="201168" lvl="1" indent="0">
              <a:buNone/>
            </a:pPr>
            <a:r>
              <a:rPr lang="en-US" sz="2400" dirty="0" err="1"/>
              <a:t>Poate</a:t>
            </a:r>
            <a:r>
              <a:rPr lang="en-US" sz="2400" dirty="0"/>
              <a:t> </a:t>
            </a:r>
            <a:r>
              <a:rPr lang="en-US" sz="2400" dirty="0" err="1"/>
              <a:t>senzorul</a:t>
            </a:r>
            <a:r>
              <a:rPr lang="en-US" sz="2400" dirty="0"/>
              <a:t> cu </a:t>
            </a:r>
            <a:r>
              <a:rPr lang="en-US" sz="2400" dirty="0" err="1"/>
              <a:t>infraroșu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măsoare</a:t>
            </a:r>
            <a:r>
              <a:rPr lang="en-US" sz="2400" dirty="0"/>
              <a:t> </a:t>
            </a:r>
            <a:r>
              <a:rPr lang="en-US" sz="2400" dirty="0" err="1"/>
              <a:t>distanța</a:t>
            </a:r>
            <a:r>
              <a:rPr lang="en-US" sz="2400" dirty="0"/>
              <a:t>?</a:t>
            </a:r>
          </a:p>
          <a:p>
            <a:pPr lvl="1"/>
            <a:r>
              <a:rPr lang="en-US" sz="2000" dirty="0"/>
              <a:t>Da, </a:t>
            </a:r>
            <a:r>
              <a:rPr lang="en-US" sz="2000" dirty="0" err="1"/>
              <a:t>dar</a:t>
            </a:r>
            <a:r>
              <a:rPr lang="en-US" sz="2000" dirty="0"/>
              <a:t> nu cu </a:t>
            </a:r>
            <a:r>
              <a:rPr lang="en-US" sz="2000" dirty="0" err="1"/>
              <a:t>precizie</a:t>
            </a:r>
            <a:r>
              <a:rPr lang="en-US" sz="2000" dirty="0"/>
              <a:t>, </a:t>
            </a:r>
            <a:r>
              <a:rPr lang="en-US" sz="2000" dirty="0" err="1"/>
              <a:t>deoarece</a:t>
            </a:r>
            <a:r>
              <a:rPr lang="en-US" sz="2000" dirty="0"/>
              <a:t> se </a:t>
            </a:r>
            <a:r>
              <a:rPr lang="en-US" sz="2000" dirty="0" err="1"/>
              <a:t>bazează</a:t>
            </a:r>
            <a:r>
              <a:rPr lang="en-US" sz="2000" dirty="0"/>
              <a:t> pe </a:t>
            </a:r>
            <a:r>
              <a:rPr lang="en-US" sz="2000" dirty="0" err="1"/>
              <a:t>intensitatea</a:t>
            </a:r>
            <a:r>
              <a:rPr lang="en-US" sz="2000" dirty="0"/>
              <a:t> </a:t>
            </a:r>
            <a:r>
              <a:rPr lang="en-US" sz="2000" dirty="0" err="1"/>
              <a:t>luminii</a:t>
            </a:r>
            <a:r>
              <a:rPr lang="en-US" sz="2000" dirty="0"/>
              <a:t> </a:t>
            </a:r>
            <a:r>
              <a:rPr lang="en-US" sz="2000" dirty="0" err="1"/>
              <a:t>reflectate</a:t>
            </a:r>
            <a:r>
              <a:rPr lang="en-US" sz="2000" dirty="0"/>
              <a:t>. 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urmare</a:t>
            </a:r>
            <a:r>
              <a:rPr lang="en-US" sz="2000" dirty="0"/>
              <a:t>,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varia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funcție</a:t>
            </a:r>
            <a:r>
              <a:rPr lang="en-US" sz="2000" dirty="0"/>
              <a:t> de </a:t>
            </a:r>
            <a:r>
              <a:rPr lang="en-US" sz="2000" dirty="0" err="1"/>
              <a:t>materialul</a:t>
            </a:r>
            <a:r>
              <a:rPr lang="en-US" sz="2000" dirty="0"/>
              <a:t> din care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fabricat</a:t>
            </a:r>
            <a:r>
              <a:rPr lang="en-US" sz="2000" dirty="0"/>
              <a:t> </a:t>
            </a:r>
            <a:r>
              <a:rPr lang="en-US" sz="2000" dirty="0" err="1"/>
              <a:t>obiectul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154794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Pașii</a:t>
            </a:r>
            <a:r>
              <a:rPr lang="en-US" dirty="0"/>
              <a:t> </a:t>
            </a:r>
            <a:r>
              <a:rPr lang="en-US" dirty="0" err="1"/>
              <a:t>următori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Mergeți</a:t>
            </a:r>
            <a:r>
              <a:rPr lang="en-US" dirty="0"/>
              <a:t> la </a:t>
            </a:r>
            <a:r>
              <a:rPr lang="en-US" dirty="0" err="1"/>
              <a:t>Lecția</a:t>
            </a:r>
            <a:r>
              <a:rPr lang="en-US" dirty="0"/>
              <a:t> </a:t>
            </a:r>
            <a:r>
              <a:rPr lang="en-US" dirty="0" err="1"/>
              <a:t>avansată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cu </a:t>
            </a:r>
            <a:r>
              <a:rPr lang="en-US" dirty="0" err="1"/>
              <a:t>infraroșu</a:t>
            </a:r>
            <a:r>
              <a:rPr lang="en-US" dirty="0"/>
              <a:t> (*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curând</a:t>
            </a:r>
            <a:r>
              <a:rPr lang="en-US" dirty="0"/>
              <a:t>)</a:t>
            </a:r>
            <a:endParaRPr lang="ro-RO" dirty="0"/>
          </a:p>
          <a:p>
            <a:r>
              <a:rPr lang="en-US" dirty="0" err="1"/>
              <a:t>Citiți</a:t>
            </a:r>
            <a:r>
              <a:rPr lang="en-US" dirty="0"/>
              <a:t> </a:t>
            </a:r>
            <a:r>
              <a:rPr lang="en-US" dirty="0" err="1"/>
              <a:t>Lecția</a:t>
            </a:r>
            <a:r>
              <a:rPr lang="en-US" dirty="0"/>
              <a:t> </a:t>
            </a:r>
            <a:r>
              <a:rPr lang="en-US" dirty="0" err="1"/>
              <a:t>avansată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proporțional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350791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Credite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1800" dirty="0"/>
              <a:t>Această lecție de Mindstorms a fost realizată de </a:t>
            </a:r>
            <a:r>
              <a:rPr lang="en-US" sz="1800" dirty="0"/>
              <a:t>Sanjay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ro-RO" sz="1800" dirty="0"/>
              <a:t>și</a:t>
            </a:r>
            <a:r>
              <a:rPr lang="en-US" sz="1800" dirty="0"/>
              <a:t> Arvind </a:t>
            </a:r>
            <a:r>
              <a:rPr lang="en-US" sz="1800" dirty="0" err="1"/>
              <a:t>Seshan</a:t>
            </a:r>
            <a:r>
              <a:rPr lang="ro-RO" sz="1800" dirty="0"/>
              <a:t>.</a:t>
            </a:r>
          </a:p>
          <a:p>
            <a:r>
              <a:rPr lang="ro-RO" sz="1800" dirty="0"/>
              <a:t>Mai multe lecții sunt disponibile pe ev3lessons.com</a:t>
            </a:r>
          </a:p>
          <a:p>
            <a:r>
              <a:rPr lang="ro-RO" sz="1800" dirty="0"/>
              <a:t>Această lecție a fost tradusă în limba română de echipa de robotică FTC – ROSOPHIA #21455 RO20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4168" y="4649680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Această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lucrare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licențiată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sub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456" y="3570568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Afl</a:t>
            </a:r>
            <a:r>
              <a:rPr lang="ro-RO" dirty="0"/>
              <a:t>ăm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utiliz</a:t>
            </a:r>
            <a:r>
              <a:rPr lang="ro-RO" dirty="0"/>
              <a:t>ăm</a:t>
            </a:r>
            <a:r>
              <a:rPr lang="en-US" dirty="0"/>
              <a:t> </a:t>
            </a:r>
            <a:r>
              <a:rPr lang="en-US" dirty="0" err="1"/>
              <a:t>senzor</a:t>
            </a:r>
            <a:r>
              <a:rPr lang="ro-RO" dirty="0"/>
              <a:t>ul</a:t>
            </a:r>
            <a:r>
              <a:rPr lang="en-US" dirty="0"/>
              <a:t> cu </a:t>
            </a:r>
            <a:r>
              <a:rPr lang="en-US" dirty="0" err="1"/>
              <a:t>infraroșu</a:t>
            </a:r>
            <a:r>
              <a:rPr lang="ro-RO" dirty="0"/>
              <a:t>.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Învăț</a:t>
            </a:r>
            <a:r>
              <a:rPr lang="ro-RO" dirty="0"/>
              <a:t>ăm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realiz</a:t>
            </a:r>
            <a:r>
              <a:rPr lang="ro-RO" dirty="0"/>
              <a:t>ăm</a:t>
            </a:r>
            <a:r>
              <a:rPr lang="en-US" dirty="0"/>
              <a:t> un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telecomandă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un program care </a:t>
            </a:r>
            <a:r>
              <a:rPr lang="en-US" dirty="0" err="1"/>
              <a:t>urmărește</a:t>
            </a:r>
            <a:r>
              <a:rPr lang="en-US" dirty="0"/>
              <a:t> </a:t>
            </a:r>
            <a:r>
              <a:rPr lang="en-US" dirty="0" err="1"/>
              <a:t>baliza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Învăț</a:t>
            </a:r>
            <a:r>
              <a:rPr lang="ro-RO" dirty="0"/>
              <a:t>ăm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utiliz</a:t>
            </a:r>
            <a:r>
              <a:rPr lang="ro-RO" dirty="0"/>
              <a:t>ăm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cu </a:t>
            </a:r>
            <a:r>
              <a:rPr lang="en-US" dirty="0" err="1"/>
              <a:t>infraroșu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moduri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ro-RO" dirty="0"/>
              <a:t>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Afl</a:t>
            </a:r>
            <a:r>
              <a:rPr lang="ro-RO" dirty="0"/>
              <a:t>ăm</a:t>
            </a:r>
            <a:r>
              <a:rPr lang="en-US" dirty="0"/>
              <a:t> care sunt </a:t>
            </a:r>
            <a:r>
              <a:rPr lang="en-US" dirty="0" err="1"/>
              <a:t>limitările</a:t>
            </a:r>
            <a:r>
              <a:rPr lang="en-US" dirty="0"/>
              <a:t> </a:t>
            </a:r>
            <a:r>
              <a:rPr lang="en-US" dirty="0" err="1"/>
              <a:t>senzorului</a:t>
            </a:r>
            <a:r>
              <a:rPr lang="en-US" dirty="0"/>
              <a:t> cu </a:t>
            </a:r>
            <a:r>
              <a:rPr lang="en-US" dirty="0" err="1"/>
              <a:t>infraroșu</a:t>
            </a:r>
            <a:r>
              <a:rPr lang="ro-RO" dirty="0"/>
              <a:t>.</a:t>
            </a:r>
            <a:endParaRPr lang="en-US" dirty="0"/>
          </a:p>
          <a:p>
            <a:endParaRPr lang="en-US" dirty="0"/>
          </a:p>
          <a:p>
            <a:r>
              <a:rPr lang="it-IT" b="1" i="1" dirty="0"/>
              <a:t>Condiții prealabile: </a:t>
            </a:r>
            <a:endParaRPr lang="ro-RO" b="1" i="1" dirty="0"/>
          </a:p>
          <a:p>
            <a:r>
              <a:rPr lang="it-IT" dirty="0"/>
              <a:t>Comutatoare, bucle, blocuri de comparare și blocuri matematice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205623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face </a:t>
            </a:r>
            <a:r>
              <a:rPr lang="fr-FR" dirty="0" err="1"/>
              <a:t>senzorul</a:t>
            </a:r>
            <a:r>
              <a:rPr lang="fr-FR" dirty="0"/>
              <a:t> </a:t>
            </a:r>
            <a:r>
              <a:rPr lang="fr-FR" dirty="0" err="1"/>
              <a:t>cu</a:t>
            </a:r>
            <a:r>
              <a:rPr lang="fr-FR" dirty="0"/>
              <a:t> </a:t>
            </a:r>
            <a:r>
              <a:rPr lang="fr-FR" dirty="0" err="1"/>
              <a:t>infraroșu</a:t>
            </a:r>
            <a:r>
              <a:rPr lang="fr-FR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943727" cy="4654528"/>
          </a:xfrm>
        </p:spPr>
        <p:txBody>
          <a:bodyPr/>
          <a:lstStyle/>
          <a:p>
            <a:r>
              <a:rPr lang="en-US" dirty="0" err="1"/>
              <a:t>Măsoară</a:t>
            </a:r>
            <a:r>
              <a:rPr lang="en-US" dirty="0"/>
              <a:t> </a:t>
            </a:r>
            <a:r>
              <a:rPr lang="en-US" dirty="0" err="1"/>
              <a:t>proximitatea</a:t>
            </a:r>
            <a:r>
              <a:rPr lang="en-US" dirty="0"/>
              <a:t> </a:t>
            </a:r>
            <a:r>
              <a:rPr lang="en-US" dirty="0" err="1"/>
              <a:t>față</a:t>
            </a:r>
            <a:r>
              <a:rPr lang="en-US" dirty="0"/>
              <a:t> de </a:t>
            </a:r>
            <a:r>
              <a:rPr lang="en-US" dirty="0" err="1"/>
              <a:t>baliză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obiect</a:t>
            </a:r>
            <a:endParaRPr lang="en-US" dirty="0"/>
          </a:p>
          <a:p>
            <a:r>
              <a:rPr lang="en-US" dirty="0" err="1"/>
              <a:t>Măsoară</a:t>
            </a:r>
            <a:r>
              <a:rPr lang="en-US" dirty="0"/>
              <a:t> </a:t>
            </a:r>
            <a:r>
              <a:rPr lang="en-US" dirty="0" err="1"/>
              <a:t>unghiul</a:t>
            </a:r>
            <a:r>
              <a:rPr lang="en-US" dirty="0"/>
              <a:t> </a:t>
            </a:r>
            <a:r>
              <a:rPr lang="ro-RO"/>
              <a:t>razei</a:t>
            </a:r>
            <a:r>
              <a:rPr lang="en-US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raport</a:t>
            </a:r>
            <a:r>
              <a:rPr lang="en-US" dirty="0"/>
              <a:t> cu </a:t>
            </a:r>
            <a:r>
              <a:rPr lang="en-US" dirty="0" err="1"/>
              <a:t>senzorul</a:t>
            </a:r>
            <a:endParaRPr lang="en-US" dirty="0"/>
          </a:p>
          <a:p>
            <a:r>
              <a:rPr lang="en-US" dirty="0" err="1"/>
              <a:t>Măsoară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buton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apăsat</a:t>
            </a:r>
            <a:r>
              <a:rPr lang="en-US" dirty="0"/>
              <a:t> pe </a:t>
            </a:r>
            <a:r>
              <a:rPr lang="en-US" dirty="0" err="1"/>
              <a:t>telecomandă</a:t>
            </a:r>
            <a:r>
              <a:rPr lang="en-US" dirty="0"/>
              <a:t>.</a:t>
            </a:r>
          </a:p>
          <a:p>
            <a:r>
              <a:rPr lang="ro-RO" dirty="0"/>
              <a:t>Raza</a:t>
            </a:r>
            <a:r>
              <a:rPr lang="en-US" dirty="0"/>
              <a:t>/</a:t>
            </a:r>
            <a:r>
              <a:rPr lang="en-US" dirty="0" err="1"/>
              <a:t>telecomanda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setată</a:t>
            </a:r>
            <a:r>
              <a:rPr lang="en-US" dirty="0"/>
              <a:t> pe 1 din 4 </a:t>
            </a:r>
            <a:r>
              <a:rPr lang="en-US" dirty="0" err="1"/>
              <a:t>canale</a:t>
            </a:r>
            <a:r>
              <a:rPr lang="en-US" dirty="0"/>
              <a:t>.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senzorului</a:t>
            </a:r>
            <a:r>
              <a:rPr lang="en-US" dirty="0"/>
              <a:t> cu </a:t>
            </a:r>
            <a:r>
              <a:rPr lang="en-US" dirty="0" err="1"/>
              <a:t>infraroșu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precizeze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canal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folosiți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telecomenzi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aceeași</a:t>
            </a:r>
            <a:r>
              <a:rPr lang="en-US" dirty="0"/>
              <a:t> </a:t>
            </a:r>
            <a:r>
              <a:rPr lang="en-US" dirty="0" err="1"/>
              <a:t>încăpere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pic>
        <p:nvPicPr>
          <p:cNvPr id="7" name="Picture 6" descr="http://storage.technicbricks.com/Media/2013/TBs_20130108_1/TBs_20130108_1_13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569" y="4038708"/>
            <a:ext cx="1583067" cy="187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ache.lego.com/e/dynamic/is/image/LEGO/45509?$main$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437" y="1756017"/>
            <a:ext cx="2075332" cy="155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23392" y="3355056"/>
            <a:ext cx="207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Senzor</a:t>
            </a:r>
            <a:r>
              <a:rPr lang="en-US" dirty="0"/>
              <a:t> </a:t>
            </a:r>
            <a:r>
              <a:rPr lang="en-US" dirty="0" err="1"/>
              <a:t>infraroșu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91478" y="5616741"/>
            <a:ext cx="213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Rază (sau baliză) / telecomandă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moduri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Funcționează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la o </a:t>
            </a:r>
            <a:r>
              <a:rPr lang="en-US" dirty="0" err="1"/>
              <a:t>distanță</a:t>
            </a:r>
            <a:r>
              <a:rPr lang="en-US" dirty="0"/>
              <a:t> de </a:t>
            </a:r>
            <a:r>
              <a:rPr lang="en-US" dirty="0" err="1"/>
              <a:t>aproximativ</a:t>
            </a:r>
            <a:r>
              <a:rPr lang="en-US" dirty="0"/>
              <a:t> 70 cm (</a:t>
            </a:r>
            <a:r>
              <a:rPr lang="en-US" dirty="0" err="1"/>
              <a:t>sau</a:t>
            </a:r>
            <a:r>
              <a:rPr lang="en-US" dirty="0"/>
              <a:t> 100 de </a:t>
            </a:r>
            <a:r>
              <a:rPr lang="en-US" dirty="0" err="1"/>
              <a:t>unități</a:t>
            </a:r>
            <a:r>
              <a:rPr lang="en-US" dirty="0"/>
              <a:t> de </a:t>
            </a:r>
            <a:r>
              <a:rPr lang="en-US" dirty="0" err="1"/>
              <a:t>proximitate</a:t>
            </a:r>
            <a:r>
              <a:rPr lang="en-US" dirty="0"/>
              <a:t>)</a:t>
            </a:r>
            <a:endParaRPr lang="ro-RO" dirty="0"/>
          </a:p>
          <a:p>
            <a:r>
              <a:rPr lang="en-US" b="1" i="1" dirty="0"/>
              <a:t>Modul de </a:t>
            </a:r>
            <a:r>
              <a:rPr lang="en-US" b="1" i="1" dirty="0" err="1"/>
              <a:t>proximitate</a:t>
            </a:r>
            <a:endParaRPr lang="en-US" b="1" i="1" dirty="0"/>
          </a:p>
          <a:p>
            <a:pPr lvl="1"/>
            <a:r>
              <a:rPr lang="en-US" dirty="0" err="1"/>
              <a:t>Returnează</a:t>
            </a: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de </a:t>
            </a:r>
            <a:r>
              <a:rPr lang="en-US" dirty="0" err="1"/>
              <a:t>unitate</a:t>
            </a:r>
            <a:r>
              <a:rPr lang="en-US" dirty="0"/>
              <a:t> </a:t>
            </a:r>
            <a:r>
              <a:rPr lang="en-US" dirty="0" err="1"/>
              <a:t>nedefinit</a:t>
            </a:r>
            <a:r>
              <a:rPr lang="en-US" dirty="0"/>
              <a:t> </a:t>
            </a:r>
            <a:r>
              <a:rPr lang="en-US" dirty="0" err="1"/>
              <a:t>numit</a:t>
            </a:r>
            <a:r>
              <a:rPr lang="en-US" dirty="0"/>
              <a:t> </a:t>
            </a:r>
            <a:r>
              <a:rPr lang="en-US" dirty="0" err="1"/>
              <a:t>proximitate</a:t>
            </a:r>
            <a:r>
              <a:rPr lang="en-US" dirty="0"/>
              <a:t> (nu inch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centimetri</a:t>
            </a:r>
            <a:r>
              <a:rPr lang="en-US" dirty="0"/>
              <a:t>)</a:t>
            </a:r>
          </a:p>
          <a:p>
            <a:r>
              <a:rPr lang="en-US" b="1" i="1" dirty="0"/>
              <a:t>Modul </a:t>
            </a:r>
            <a:r>
              <a:rPr lang="ro-RO" b="1" i="1" dirty="0"/>
              <a:t>Rază</a:t>
            </a:r>
            <a:endParaRPr lang="en-US" b="1" i="1" dirty="0"/>
          </a:p>
          <a:p>
            <a:pPr lvl="1"/>
            <a:r>
              <a:rPr lang="en-US" dirty="0" err="1"/>
              <a:t>Redă</a:t>
            </a:r>
            <a:r>
              <a:rPr lang="en-US" dirty="0"/>
              <a:t> </a:t>
            </a:r>
            <a:r>
              <a:rPr lang="en-US" dirty="0" err="1"/>
              <a:t>direcția</a:t>
            </a:r>
            <a:r>
              <a:rPr lang="en-US" dirty="0"/>
              <a:t> (</a:t>
            </a:r>
            <a:r>
              <a:rPr lang="en-US" dirty="0" err="1"/>
              <a:t>unghiul</a:t>
            </a:r>
            <a:r>
              <a:rPr lang="en-US" dirty="0"/>
              <a:t>)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distanța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la </a:t>
            </a:r>
            <a:r>
              <a:rPr lang="en-US" dirty="0" err="1"/>
              <a:t>baliză</a:t>
            </a:r>
            <a:r>
              <a:rPr lang="en-US" dirty="0"/>
              <a:t>.</a:t>
            </a:r>
            <a:endParaRPr lang="ro-RO" dirty="0"/>
          </a:p>
          <a:p>
            <a:pPr marL="201168" lvl="1" indent="0">
              <a:buNone/>
            </a:pPr>
            <a:r>
              <a:rPr lang="en-US" dirty="0" err="1"/>
              <a:t>Măsurarea</a:t>
            </a:r>
            <a:r>
              <a:rPr lang="en-US" dirty="0"/>
              <a:t> </a:t>
            </a:r>
            <a:r>
              <a:rPr lang="en-US" dirty="0" err="1"/>
              <a:t>direcției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grade.</a:t>
            </a:r>
            <a:endParaRPr lang="ro-RO" dirty="0"/>
          </a:p>
          <a:p>
            <a:pPr lvl="1"/>
            <a:endParaRPr lang="ro-RO" dirty="0"/>
          </a:p>
          <a:p>
            <a:pPr marL="201168" lvl="1" indent="0">
              <a:buNone/>
            </a:pPr>
            <a:r>
              <a:rPr lang="en-US" sz="2000" b="1" i="1" dirty="0"/>
              <a:t>Modul la </a:t>
            </a:r>
            <a:r>
              <a:rPr lang="en-US" sz="2000" b="1" i="1" dirty="0" err="1"/>
              <a:t>telecomandă</a:t>
            </a:r>
            <a:endParaRPr lang="en-US" sz="2000" b="1" i="1" dirty="0"/>
          </a:p>
          <a:p>
            <a:pPr lvl="1"/>
            <a:r>
              <a:rPr lang="en-US" dirty="0" err="1"/>
              <a:t>Returnează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buton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apăsat</a:t>
            </a:r>
            <a:r>
              <a:rPr lang="en-US" dirty="0"/>
              <a:t> pe </a:t>
            </a:r>
            <a:r>
              <a:rPr lang="en-US" dirty="0" err="1"/>
              <a:t>telecomandă</a:t>
            </a:r>
            <a:endParaRPr lang="ro-RO" dirty="0"/>
          </a:p>
          <a:p>
            <a:pPr marL="201168" lvl="1" indent="0">
              <a:buNone/>
            </a:pPr>
            <a:endParaRPr lang="ro-RO" dirty="0"/>
          </a:p>
          <a:p>
            <a:pPr marL="201168" lvl="1" indent="0">
              <a:buNone/>
            </a:pPr>
            <a:r>
              <a:rPr lang="en-US" sz="2000" dirty="0"/>
              <a:t>Le </a:t>
            </a:r>
            <a:r>
              <a:rPr lang="en-US" sz="2000" dirty="0" err="1"/>
              <a:t>vom</a:t>
            </a:r>
            <a:r>
              <a:rPr lang="en-US" sz="2000" dirty="0"/>
              <a:t> </a:t>
            </a:r>
            <a:r>
              <a:rPr lang="en-US" sz="2000" dirty="0" err="1"/>
              <a:t>folosi</a:t>
            </a:r>
            <a:r>
              <a:rPr lang="en-US" sz="2000" dirty="0"/>
              <a:t> pe </a:t>
            </a:r>
            <a:r>
              <a:rPr lang="en-US" sz="2000" dirty="0" err="1"/>
              <a:t>toate</a:t>
            </a:r>
            <a:r>
              <a:rPr lang="en-US" sz="2000" dirty="0"/>
              <a:t> </a:t>
            </a:r>
            <a:r>
              <a:rPr lang="en-US" sz="2000" dirty="0" err="1"/>
              <a:t>trei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această</a:t>
            </a:r>
            <a:r>
              <a:rPr lang="en-US" sz="2000" dirty="0"/>
              <a:t> </a:t>
            </a:r>
            <a:r>
              <a:rPr lang="en-US" sz="2000" dirty="0" err="1"/>
              <a:t>lecție</a:t>
            </a:r>
            <a:r>
              <a:rPr lang="en-US" sz="2000" dirty="0"/>
              <a:t>  </a:t>
            </a:r>
            <a:endParaRPr lang="ro-RO" sz="2000" dirty="0"/>
          </a:p>
          <a:p>
            <a:pPr marL="201168" lvl="1" indent="0">
              <a:buNone/>
            </a:pPr>
            <a:r>
              <a:rPr lang="en-US" sz="2000" dirty="0" err="1"/>
              <a:t>Blocul</a:t>
            </a:r>
            <a:r>
              <a:rPr lang="en-US" sz="2000" dirty="0"/>
              <a:t> </a:t>
            </a:r>
            <a:r>
              <a:rPr lang="en-US" sz="2000" dirty="0" err="1"/>
              <a:t>Senzor</a:t>
            </a:r>
            <a:r>
              <a:rPr lang="en-US" sz="2000" dirty="0"/>
              <a:t> </a:t>
            </a:r>
            <a:r>
              <a:rPr lang="en-US" sz="2000" dirty="0" err="1"/>
              <a:t>infraroșu</a:t>
            </a:r>
            <a:r>
              <a:rPr lang="en-US" sz="2000" dirty="0"/>
              <a:t> </a:t>
            </a:r>
            <a:r>
              <a:rPr lang="en-US" sz="2000" dirty="0" err="1"/>
              <a:t>poate</a:t>
            </a:r>
            <a:r>
              <a:rPr lang="en-US" sz="2000" dirty="0"/>
              <a:t> fi </a:t>
            </a:r>
            <a:r>
              <a:rPr lang="en-US" sz="2000" dirty="0" err="1"/>
              <a:t>găsit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fila </a:t>
            </a:r>
            <a:r>
              <a:rPr lang="en-US" sz="2000" dirty="0" err="1"/>
              <a:t>galbenă</a:t>
            </a:r>
            <a:r>
              <a:rPr lang="en-US" sz="2000" dirty="0"/>
              <a:t> a </a:t>
            </a:r>
            <a:r>
              <a:rPr lang="en-US" sz="2000" dirty="0" err="1"/>
              <a:t>senzorilor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20" y="2997509"/>
            <a:ext cx="2777974" cy="17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9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Provocări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învăța</a:t>
            </a:r>
            <a:r>
              <a:rPr lang="en-US" sz="2400" dirty="0"/>
              <a:t> cum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folos</a:t>
            </a:r>
            <a:r>
              <a:rPr lang="ro-RO" sz="2400" dirty="0"/>
              <a:t>iți</a:t>
            </a:r>
            <a:r>
              <a:rPr lang="en-US" sz="2400" dirty="0"/>
              <a:t> </a:t>
            </a:r>
            <a:r>
              <a:rPr lang="en-US" sz="2400" dirty="0" err="1"/>
              <a:t>senzorul</a:t>
            </a:r>
            <a:r>
              <a:rPr lang="en-US" sz="2400" dirty="0"/>
              <a:t> </a:t>
            </a:r>
            <a:r>
              <a:rPr lang="en-US" sz="2400" dirty="0" err="1"/>
              <a:t>infraroșu</a:t>
            </a:r>
            <a:r>
              <a:rPr lang="en-US" sz="2400" dirty="0"/>
              <a:t>, </a:t>
            </a:r>
            <a:r>
              <a:rPr lang="en-US" sz="2400" dirty="0" err="1"/>
              <a:t>ve</a:t>
            </a:r>
            <a:r>
              <a:rPr lang="ro-RO" sz="2400" dirty="0"/>
              <a:t>ț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completa</a:t>
            </a:r>
            <a:r>
              <a:rPr lang="en-US" sz="2400" dirty="0"/>
              <a:t> </a:t>
            </a:r>
            <a:r>
              <a:rPr lang="en-US" sz="2400" dirty="0" err="1"/>
              <a:t>trei</a:t>
            </a:r>
            <a:r>
              <a:rPr lang="en-US" sz="2400" dirty="0"/>
              <a:t> </a:t>
            </a:r>
            <a:r>
              <a:rPr lang="en-US" sz="2400" dirty="0" err="1"/>
              <a:t>provocări</a:t>
            </a:r>
            <a:r>
              <a:rPr lang="en-US" sz="2400" dirty="0"/>
              <a:t>:</a:t>
            </a:r>
            <a:endParaRPr lang="ro-RO" sz="2400" dirty="0"/>
          </a:p>
          <a:p>
            <a:endParaRPr lang="en-US" dirty="0"/>
          </a:p>
          <a:p>
            <a:pPr lvl="1"/>
            <a:r>
              <a:rPr lang="en-US" sz="2000" dirty="0" err="1"/>
              <a:t>Provocarea</a:t>
            </a:r>
            <a:r>
              <a:rPr lang="en-US" sz="2000" dirty="0"/>
              <a:t> 1: </a:t>
            </a:r>
            <a:r>
              <a:rPr lang="en-US" sz="2000" dirty="0" err="1"/>
              <a:t>Creați</a:t>
            </a:r>
            <a:r>
              <a:rPr lang="en-US" sz="2000" dirty="0"/>
              <a:t> o </a:t>
            </a:r>
            <a:r>
              <a:rPr lang="en-US" sz="2000" dirty="0" err="1"/>
              <a:t>telecomandă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robotul</a:t>
            </a:r>
            <a:r>
              <a:rPr lang="en-US" sz="2000" dirty="0"/>
              <a:t> </a:t>
            </a:r>
            <a:r>
              <a:rPr lang="en-US" sz="2000" dirty="0" err="1"/>
              <a:t>dumneavoastră</a:t>
            </a:r>
            <a:r>
              <a:rPr lang="en-US" sz="2000" dirty="0"/>
              <a:t> care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efectueze</a:t>
            </a:r>
            <a:r>
              <a:rPr lang="en-US" sz="2000" dirty="0"/>
              <a:t> o </a:t>
            </a:r>
            <a:r>
              <a:rPr lang="en-US" sz="2000" dirty="0" err="1"/>
              <a:t>acțiune</a:t>
            </a:r>
            <a:r>
              <a:rPr lang="en-US" sz="2000" dirty="0"/>
              <a:t> </a:t>
            </a:r>
            <a:r>
              <a:rPr lang="en-US" sz="2000" dirty="0" err="1"/>
              <a:t>diferită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funcție</a:t>
            </a:r>
            <a:r>
              <a:rPr lang="en-US" sz="2000" dirty="0"/>
              <a:t> de </a:t>
            </a:r>
            <a:r>
              <a:rPr lang="en-US" sz="2000" dirty="0" err="1"/>
              <a:t>butonul</a:t>
            </a:r>
            <a:r>
              <a:rPr lang="en-US" sz="2000" dirty="0"/>
              <a:t> pe care </a:t>
            </a:r>
            <a:r>
              <a:rPr lang="en-US" sz="2000" dirty="0" err="1"/>
              <a:t>îl</a:t>
            </a:r>
            <a:r>
              <a:rPr lang="en-US" sz="2000" dirty="0"/>
              <a:t> </a:t>
            </a:r>
            <a:r>
              <a:rPr lang="en-US" sz="2000" dirty="0" err="1"/>
              <a:t>apăsați</a:t>
            </a:r>
            <a:r>
              <a:rPr lang="en-US" sz="2000" dirty="0"/>
              <a:t> pe </a:t>
            </a:r>
            <a:r>
              <a:rPr lang="en-US" sz="2000" dirty="0" err="1"/>
              <a:t>telecomandă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Provocarea</a:t>
            </a:r>
            <a:r>
              <a:rPr lang="en-US" sz="2000" dirty="0"/>
              <a:t> 2: </a:t>
            </a:r>
            <a:r>
              <a:rPr lang="en-US" sz="2000" dirty="0" err="1"/>
              <a:t>Urmăritor</a:t>
            </a:r>
            <a:r>
              <a:rPr lang="en-US" sz="2000" dirty="0"/>
              <a:t> de </a:t>
            </a:r>
            <a:r>
              <a:rPr lang="en-US" sz="2000" dirty="0" err="1"/>
              <a:t>câini</a:t>
            </a:r>
            <a:r>
              <a:rPr lang="en-US" sz="2000" dirty="0"/>
              <a:t> </a:t>
            </a:r>
            <a:r>
              <a:rPr lang="en-US" sz="2000" dirty="0" err="1"/>
              <a:t>proporțional</a:t>
            </a:r>
            <a:r>
              <a:rPr lang="en-US" sz="2000" dirty="0"/>
              <a:t>: </a:t>
            </a:r>
            <a:r>
              <a:rPr lang="en-US" sz="2000" dirty="0" err="1"/>
              <a:t>robotul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se </a:t>
            </a:r>
            <a:r>
              <a:rPr lang="en-US" sz="2000" dirty="0" err="1"/>
              <a:t>deplaseze</a:t>
            </a:r>
            <a:r>
              <a:rPr lang="en-US" sz="2000" dirty="0"/>
              <a:t> </a:t>
            </a:r>
            <a:r>
              <a:rPr lang="en-US" sz="2000" dirty="0" err="1"/>
              <a:t>oriunde</a:t>
            </a:r>
            <a:r>
              <a:rPr lang="en-US" sz="2000" dirty="0"/>
              <a:t> se </a:t>
            </a:r>
            <a:r>
              <a:rPr lang="en-US" sz="2000" dirty="0" err="1"/>
              <a:t>află</a:t>
            </a:r>
            <a:r>
              <a:rPr lang="en-US" sz="2000" dirty="0"/>
              <a:t> </a:t>
            </a:r>
            <a:r>
              <a:rPr lang="ro-RO" sz="2000" dirty="0"/>
              <a:t>raza </a:t>
            </a:r>
            <a:r>
              <a:rPr lang="en-US" sz="2000" dirty="0" err="1"/>
              <a:t>folosind</a:t>
            </a:r>
            <a:r>
              <a:rPr lang="en-US" sz="2000" dirty="0"/>
              <a:t> </a:t>
            </a:r>
            <a:r>
              <a:rPr lang="en-US" sz="2000" dirty="0" err="1"/>
              <a:t>proximitatea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direcția</a:t>
            </a:r>
            <a:endParaRPr lang="en-US" sz="2000" dirty="0"/>
          </a:p>
          <a:p>
            <a:pPr lvl="1"/>
            <a:r>
              <a:rPr lang="en-US" sz="2000" dirty="0" err="1"/>
              <a:t>Provocarea</a:t>
            </a:r>
            <a:r>
              <a:rPr lang="en-US" sz="2000" dirty="0"/>
              <a:t> 3: </a:t>
            </a:r>
            <a:r>
              <a:rPr lang="en-US" sz="2000" dirty="0" err="1"/>
              <a:t>Testați</a:t>
            </a:r>
            <a:r>
              <a:rPr lang="en-US" sz="2000" dirty="0"/>
              <a:t> </a:t>
            </a:r>
            <a:r>
              <a:rPr lang="en-US" sz="2000" dirty="0" err="1"/>
              <a:t>cât</a:t>
            </a:r>
            <a:r>
              <a:rPr lang="en-US" sz="2000" dirty="0"/>
              <a:t> de precis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senzorul</a:t>
            </a:r>
            <a:r>
              <a:rPr lang="en-US" sz="2000" dirty="0"/>
              <a:t> cu </a:t>
            </a:r>
            <a:r>
              <a:rPr lang="en-US" sz="2000" dirty="0" err="1"/>
              <a:t>infraroșu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măsurarea</a:t>
            </a:r>
            <a:r>
              <a:rPr lang="en-US" sz="2000" dirty="0"/>
              <a:t> </a:t>
            </a:r>
            <a:r>
              <a:rPr lang="en-US" sz="2000" dirty="0" err="1"/>
              <a:t>distanțelor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380322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err="1"/>
              <a:t>Pseudocod</a:t>
            </a:r>
            <a:r>
              <a:rPr lang="en-US" dirty="0"/>
              <a:t>/</a:t>
            </a:r>
            <a:r>
              <a:rPr lang="en-US" dirty="0" err="1"/>
              <a:t>Sugestii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94987"/>
              </p:ext>
            </p:extLst>
          </p:nvPr>
        </p:nvGraphicFramePr>
        <p:xfrm>
          <a:off x="602340" y="2054278"/>
          <a:ext cx="8013339" cy="393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8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5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Provocare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Indicație</a:t>
                      </a:r>
                      <a:r>
                        <a:rPr lang="en-US" b="1" dirty="0"/>
                        <a:t>/</a:t>
                      </a:r>
                      <a:r>
                        <a:rPr lang="en-US" b="1" dirty="0" err="1"/>
                        <a:t>Pseudocod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2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Telecomandă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Executați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diferite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acțiuni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în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funcție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butonul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butoanele</a:t>
                      </a:r>
                      <a:r>
                        <a:rPr lang="en-US" dirty="0"/>
                        <a:t>) </a:t>
                      </a:r>
                      <a:r>
                        <a:rPr lang="en-US" dirty="0" err="1"/>
                        <a:t>apăsat</a:t>
                      </a:r>
                      <a:r>
                        <a:rPr lang="en-US" dirty="0"/>
                        <a:t>(e) pe </a:t>
                      </a:r>
                      <a:r>
                        <a:rPr lang="en-US" dirty="0" err="1"/>
                        <a:t>canalul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Urmăritor</a:t>
                      </a:r>
                      <a:r>
                        <a:rPr lang="en-US" b="1" dirty="0"/>
                        <a:t> de </a:t>
                      </a:r>
                      <a:r>
                        <a:rPr lang="en-US" b="1" dirty="0" err="1"/>
                        <a:t>câini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proporțional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Dacă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robotul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află</a:t>
                      </a:r>
                      <a:r>
                        <a:rPr lang="en-US" dirty="0"/>
                        <a:t> la o </a:t>
                      </a:r>
                      <a:r>
                        <a:rPr lang="en-US" dirty="0" err="1"/>
                        <a:t>distanță</a:t>
                      </a:r>
                      <a:r>
                        <a:rPr lang="en-US" dirty="0"/>
                        <a:t> &lt;15 de </a:t>
                      </a:r>
                      <a:r>
                        <a:rPr lang="en-US" dirty="0" err="1"/>
                        <a:t>baliză</a:t>
                      </a:r>
                      <a:r>
                        <a:rPr lang="en-US" dirty="0"/>
                        <a:t>, se </a:t>
                      </a:r>
                      <a:r>
                        <a:rPr lang="en-US" dirty="0" err="1"/>
                        <a:t>deplasează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înapoi.Dacă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robotul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află</a:t>
                      </a:r>
                      <a:r>
                        <a:rPr lang="en-US" dirty="0"/>
                        <a:t> la o </a:t>
                      </a:r>
                      <a:r>
                        <a:rPr lang="en-US" dirty="0" err="1"/>
                        <a:t>distanță</a:t>
                      </a:r>
                      <a:r>
                        <a:rPr lang="en-US" dirty="0"/>
                        <a:t> &gt;15 de </a:t>
                      </a:r>
                      <a:r>
                        <a:rPr lang="en-US" dirty="0" err="1"/>
                        <a:t>baliză</a:t>
                      </a:r>
                      <a:r>
                        <a:rPr lang="en-US" dirty="0"/>
                        <a:t>, se </a:t>
                      </a:r>
                      <a:r>
                        <a:rPr lang="en-US" dirty="0" err="1"/>
                        <a:t>deplasează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înainteUtilizați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controlul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proporțional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pentru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regla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direcție</a:t>
                      </a:r>
                      <a:r>
                        <a:rPr lang="en-US" dirty="0"/>
                        <a:t> pe </a:t>
                      </a:r>
                      <a:r>
                        <a:rPr lang="en-US" dirty="0" err="1"/>
                        <a:t>baza</a:t>
                      </a:r>
                      <a:r>
                        <a:rPr lang="en-US" dirty="0"/>
                        <a:t> "</a:t>
                      </a:r>
                      <a:r>
                        <a:rPr lang="en-US" dirty="0" err="1"/>
                        <a:t>capului</a:t>
                      </a:r>
                      <a:r>
                        <a:rPr lang="en-US" dirty="0"/>
                        <a:t>" </a:t>
                      </a:r>
                      <a:r>
                        <a:rPr lang="en-US" dirty="0" err="1"/>
                        <a:t>balizei</a:t>
                      </a:r>
                      <a:endParaRPr lang="ro-RO" dirty="0"/>
                    </a:p>
                    <a:p>
                      <a:endParaRPr lang="ro-RO" dirty="0"/>
                    </a:p>
                    <a:p>
                      <a:r>
                        <a:rPr lang="en-US" i="1" baseline="0" dirty="0" err="1">
                          <a:solidFill>
                            <a:srgbClr val="FF0000"/>
                          </a:solidFill>
                        </a:rPr>
                        <a:t>Notă</a:t>
                      </a:r>
                      <a:r>
                        <a:rPr lang="en-US" i="1" baseline="0" dirty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en-US" i="1" baseline="0" dirty="0" err="1">
                          <a:solidFill>
                            <a:srgbClr val="FF0000"/>
                          </a:solidFill>
                        </a:rPr>
                        <a:t>Controlul</a:t>
                      </a:r>
                      <a:r>
                        <a:rPr lang="en-US" i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i="1" baseline="0" dirty="0" err="1">
                          <a:solidFill>
                            <a:srgbClr val="FF0000"/>
                          </a:solidFill>
                        </a:rPr>
                        <a:t>proporțional</a:t>
                      </a:r>
                      <a:r>
                        <a:rPr lang="en-US" i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i="1" baseline="0" dirty="0" err="1">
                          <a:solidFill>
                            <a:srgbClr val="FF0000"/>
                          </a:solidFill>
                        </a:rPr>
                        <a:t>este</a:t>
                      </a:r>
                      <a:r>
                        <a:rPr lang="en-US" i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i="1" baseline="0" dirty="0" err="1">
                          <a:solidFill>
                            <a:srgbClr val="FF0000"/>
                          </a:solidFill>
                        </a:rPr>
                        <a:t>abordat</a:t>
                      </a:r>
                      <a:r>
                        <a:rPr lang="en-US" i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i="1" baseline="0" dirty="0" err="1">
                          <a:solidFill>
                            <a:srgbClr val="FF0000"/>
                          </a:solidFill>
                        </a:rPr>
                        <a:t>într</a:t>
                      </a:r>
                      <a:r>
                        <a:rPr lang="en-US" i="1" baseline="0" dirty="0">
                          <a:solidFill>
                            <a:srgbClr val="FF0000"/>
                          </a:solidFill>
                        </a:rPr>
                        <a:t>-o </a:t>
                      </a:r>
                      <a:r>
                        <a:rPr lang="en-US" i="1" baseline="0" dirty="0" err="1">
                          <a:solidFill>
                            <a:srgbClr val="FF0000"/>
                          </a:solidFill>
                        </a:rPr>
                        <a:t>lecție</a:t>
                      </a:r>
                      <a:r>
                        <a:rPr lang="en-US" i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i="1" baseline="0" dirty="0" err="1">
                          <a:solidFill>
                            <a:srgbClr val="FF0000"/>
                          </a:solidFill>
                        </a:rPr>
                        <a:t>avansată</a:t>
                      </a:r>
                      <a:r>
                        <a:rPr lang="en-US" i="1" baseline="0" dirty="0">
                          <a:solidFill>
                            <a:srgbClr val="FF0000"/>
                          </a:solidFill>
                        </a:rPr>
                        <a:t> de pe EV3Lessons.com. </a:t>
                      </a:r>
                      <a:r>
                        <a:rPr lang="en-US" i="1" baseline="0" dirty="0" err="1">
                          <a:solidFill>
                            <a:srgbClr val="FF0000"/>
                          </a:solidFill>
                        </a:rPr>
                        <a:t>Vă</a:t>
                      </a:r>
                      <a:r>
                        <a:rPr lang="en-US" i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i="1" baseline="0" dirty="0" err="1">
                          <a:solidFill>
                            <a:srgbClr val="FF0000"/>
                          </a:solidFill>
                        </a:rPr>
                        <a:t>rugăm</a:t>
                      </a:r>
                      <a:r>
                        <a:rPr lang="en-US" i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i="1" baseline="0" dirty="0" err="1">
                          <a:solidFill>
                            <a:srgbClr val="FF0000"/>
                          </a:solidFill>
                        </a:rPr>
                        <a:t>să</a:t>
                      </a:r>
                      <a:r>
                        <a:rPr lang="en-US" i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i="1" baseline="0" dirty="0" err="1">
                          <a:solidFill>
                            <a:srgbClr val="FF0000"/>
                          </a:solidFill>
                        </a:rPr>
                        <a:t>consultați</a:t>
                      </a:r>
                      <a:r>
                        <a:rPr lang="en-US" i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i="1" baseline="0" dirty="0" err="1">
                          <a:solidFill>
                            <a:srgbClr val="FF0000"/>
                          </a:solidFill>
                        </a:rPr>
                        <a:t>această</a:t>
                      </a:r>
                      <a:r>
                        <a:rPr lang="en-US" i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i="1" baseline="0" dirty="0" err="1">
                          <a:solidFill>
                            <a:srgbClr val="FF0000"/>
                          </a:solidFill>
                        </a:rPr>
                        <a:t>lecție</a:t>
                      </a:r>
                      <a:r>
                        <a:rPr lang="en-US" i="1" baseline="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Precizia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proximității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Măsurați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distanța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folosind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ultrasunete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și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măsurați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proximitatea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folosind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infraroșu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utilizați</a:t>
                      </a:r>
                      <a:r>
                        <a:rPr lang="en-US" dirty="0"/>
                        <a:t> Port View pe brick). </a:t>
                      </a:r>
                      <a:r>
                        <a:rPr lang="en-US" dirty="0" err="1"/>
                        <a:t>Comparați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măsurătorile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pentru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distanțe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diferite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față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suprafețe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diferite</a:t>
                      </a:r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39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err="1"/>
              <a:t>Soluție</a:t>
            </a:r>
            <a:r>
              <a:rPr lang="en-US" dirty="0"/>
              <a:t>: Control de la </a:t>
            </a:r>
            <a:r>
              <a:rPr lang="en-US" dirty="0" err="1"/>
              <a:t>distanță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4" y="1524770"/>
            <a:ext cx="8859837" cy="43958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4740" y="1902592"/>
            <a:ext cx="2846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Asigurați-vă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ați</a:t>
            </a:r>
            <a:r>
              <a:rPr lang="en-US" dirty="0"/>
              <a:t> </a:t>
            </a:r>
            <a:r>
              <a:rPr lang="en-US" dirty="0" err="1"/>
              <a:t>setat</a:t>
            </a:r>
            <a:r>
              <a:rPr lang="en-US" dirty="0"/>
              <a:t> </a:t>
            </a:r>
            <a:r>
              <a:rPr lang="en-US" dirty="0" err="1"/>
              <a:t>telecomanda</a:t>
            </a:r>
            <a:r>
              <a:rPr lang="en-US" dirty="0"/>
              <a:t> pe </a:t>
            </a:r>
            <a:r>
              <a:rPr lang="en-US" dirty="0" err="1"/>
              <a:t>canalul</a:t>
            </a:r>
            <a:r>
              <a:rPr lang="en-US" dirty="0"/>
              <a:t> 1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butonului</a:t>
            </a:r>
            <a:r>
              <a:rPr lang="en-US" dirty="0"/>
              <a:t> </a:t>
            </a:r>
            <a:r>
              <a:rPr lang="en-US" dirty="0" err="1"/>
              <a:t>glisant</a:t>
            </a:r>
            <a:r>
              <a:rPr lang="en-US" dirty="0"/>
              <a:t> de pe </a:t>
            </a:r>
            <a:r>
              <a:rPr lang="en-US" dirty="0" err="1"/>
              <a:t>telecomandă</a:t>
            </a:r>
            <a:r>
              <a:rPr lang="en-US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4A5B8-BC83-248E-C7FE-E0E032BC28FE}"/>
              </a:ext>
            </a:extLst>
          </p:cNvPr>
          <p:cNvSpPr/>
          <p:nvPr/>
        </p:nvSpPr>
        <p:spPr>
          <a:xfrm>
            <a:off x="1193800" y="3708400"/>
            <a:ext cx="676275" cy="473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4DCEA8-9247-0128-C35D-4B7FDCB842F6}"/>
              </a:ext>
            </a:extLst>
          </p:cNvPr>
          <p:cNvSpPr/>
          <p:nvPr/>
        </p:nvSpPr>
        <p:spPr>
          <a:xfrm>
            <a:off x="3526631" y="4094162"/>
            <a:ext cx="695325" cy="473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600" dirty="0">
                <a:solidFill>
                  <a:schemeClr val="tx1"/>
                </a:solidFill>
              </a:rPr>
              <a:t>Virează la stânga dacă butonul din stânga a fost apăsat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09B98-2044-ED32-5CD4-FF412683350A}"/>
              </a:ext>
            </a:extLst>
          </p:cNvPr>
          <p:cNvSpPr txBox="1"/>
          <p:nvPr/>
        </p:nvSpPr>
        <p:spPr>
          <a:xfrm>
            <a:off x="1221581" y="3708400"/>
            <a:ext cx="727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700" dirty="0"/>
              <a:t>Verifică ce buton a fost apăsat pe canalul 1  </a:t>
            </a:r>
            <a:endParaRPr lang="en-US" sz="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E42C66-1034-2646-6975-B87C51A160F4}"/>
              </a:ext>
            </a:extLst>
          </p:cNvPr>
          <p:cNvSpPr/>
          <p:nvPr/>
        </p:nvSpPr>
        <p:spPr>
          <a:xfrm>
            <a:off x="227874" y="1558697"/>
            <a:ext cx="1886676" cy="11779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700" dirty="0">
                <a:solidFill>
                  <a:schemeClr val="tx1"/>
                </a:solidFill>
              </a:rPr>
              <a:t>Obiectiv</a:t>
            </a:r>
            <a:r>
              <a:rPr lang="en-US" sz="700" dirty="0">
                <a:solidFill>
                  <a:schemeClr val="tx1"/>
                </a:solidFill>
              </a:rPr>
              <a:t>:</a:t>
            </a:r>
            <a:r>
              <a:rPr lang="ro-RO" sz="700" dirty="0">
                <a:solidFill>
                  <a:schemeClr val="tx1"/>
                </a:solidFill>
              </a:rPr>
              <a:t> Crează un sistem de control la distanță.</a:t>
            </a:r>
          </a:p>
          <a:p>
            <a:r>
              <a:rPr lang="ro-RO" sz="700" dirty="0">
                <a:solidFill>
                  <a:schemeClr val="tx1"/>
                </a:solidFill>
              </a:rPr>
              <a:t>Pseudocod</a:t>
            </a:r>
            <a:r>
              <a:rPr lang="en-US" sz="700" dirty="0">
                <a:solidFill>
                  <a:schemeClr val="tx1"/>
                </a:solidFill>
              </a:rPr>
              <a:t>:</a:t>
            </a:r>
            <a:endParaRPr lang="ro-RO" sz="700" dirty="0">
              <a:solidFill>
                <a:schemeClr val="tx1"/>
              </a:solidFill>
            </a:endParaRPr>
          </a:p>
          <a:p>
            <a:r>
              <a:rPr lang="ro-RO" sz="700" dirty="0">
                <a:solidFill>
                  <a:schemeClr val="tx1"/>
                </a:solidFill>
              </a:rPr>
              <a:t>1) Verifică ce buton a fost apăsat pe canalul 1 și executași ceva diferit pentru fiecare buton</a:t>
            </a:r>
          </a:p>
          <a:p>
            <a:r>
              <a:rPr lang="ro-RO" sz="700" dirty="0">
                <a:solidFill>
                  <a:schemeClr val="tx1"/>
                </a:solidFill>
              </a:rPr>
              <a:t>2) Repetați la infinit</a:t>
            </a:r>
          </a:p>
          <a:p>
            <a:endParaRPr lang="ro-RO" sz="700" dirty="0">
              <a:solidFill>
                <a:schemeClr val="tx1"/>
              </a:solidFill>
            </a:endParaRPr>
          </a:p>
          <a:p>
            <a:r>
              <a:rPr lang="ro-RO" sz="700" dirty="0">
                <a:solidFill>
                  <a:schemeClr val="tx1"/>
                </a:solidFill>
              </a:rPr>
              <a:t>Notă</a:t>
            </a:r>
            <a:r>
              <a:rPr lang="en-US" sz="700" dirty="0">
                <a:solidFill>
                  <a:schemeClr val="tx1"/>
                </a:solidFill>
              </a:rPr>
              <a:t>:</a:t>
            </a:r>
            <a:r>
              <a:rPr lang="ro-RO" sz="700" dirty="0">
                <a:solidFill>
                  <a:schemeClr val="tx1"/>
                </a:solidFill>
              </a:rPr>
              <a:t> Infraroșul este conectat în portul 4 pentru robotul acesta --- schimbați asta pentru robotul vostru</a:t>
            </a:r>
          </a:p>
          <a:p>
            <a:endParaRPr lang="en-US" sz="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7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/>
              <a:t>Soluție</a:t>
            </a:r>
            <a:r>
              <a:rPr lang="en-US" dirty="0"/>
              <a:t>: </a:t>
            </a:r>
            <a:r>
              <a:rPr lang="en-US" dirty="0" err="1"/>
              <a:t>Urmăritor</a:t>
            </a:r>
            <a:r>
              <a:rPr lang="en-US" dirty="0"/>
              <a:t> de </a:t>
            </a:r>
            <a:r>
              <a:rPr lang="en-US" dirty="0" err="1"/>
              <a:t>câini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" y="1444886"/>
            <a:ext cx="8858250" cy="44994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C6B95E-D09F-4FDA-38DE-E3A4C92D5F8B}"/>
              </a:ext>
            </a:extLst>
          </p:cNvPr>
          <p:cNvSpPr/>
          <p:nvPr/>
        </p:nvSpPr>
        <p:spPr>
          <a:xfrm>
            <a:off x="809625" y="3796039"/>
            <a:ext cx="558800" cy="349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500" dirty="0">
                <a:solidFill>
                  <a:schemeClr val="tx1"/>
                </a:solidFill>
              </a:rPr>
              <a:t>Setați infraroșu pe măsurare - rază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BA5A9-FE72-E876-E761-2D380B431CCD}"/>
              </a:ext>
            </a:extLst>
          </p:cNvPr>
          <p:cNvSpPr/>
          <p:nvPr/>
        </p:nvSpPr>
        <p:spPr>
          <a:xfrm>
            <a:off x="1368424" y="2760890"/>
            <a:ext cx="1063625" cy="390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700" dirty="0">
                <a:solidFill>
                  <a:schemeClr val="tx1"/>
                </a:solidFill>
              </a:rPr>
              <a:t>Rulează prin switch doar dacă raza este pornită 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047730-7B5C-BBA2-5C86-E71D8C6D907A}"/>
              </a:ext>
            </a:extLst>
          </p:cNvPr>
          <p:cNvSpPr/>
          <p:nvPr/>
        </p:nvSpPr>
        <p:spPr>
          <a:xfrm>
            <a:off x="2653506" y="2760890"/>
            <a:ext cx="558800" cy="3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500" dirty="0">
                <a:solidFill>
                  <a:schemeClr val="tx1"/>
                </a:solidFill>
              </a:rPr>
              <a:t>Verifică dacă raza este în apropiere la mai puțin de 20 cm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8117EE-539B-82EA-55EB-E80760204FCB}"/>
              </a:ext>
            </a:extLst>
          </p:cNvPr>
          <p:cNvSpPr/>
          <p:nvPr/>
        </p:nvSpPr>
        <p:spPr>
          <a:xfrm>
            <a:off x="8291513" y="3801127"/>
            <a:ext cx="442912" cy="432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600" dirty="0">
                <a:solidFill>
                  <a:schemeClr val="tx1"/>
                </a:solidFill>
              </a:rPr>
              <a:t>Setează bucla la infinit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472D78-C98B-A1EE-3AD9-8EDF4806ED9A}"/>
              </a:ext>
            </a:extLst>
          </p:cNvPr>
          <p:cNvSpPr/>
          <p:nvPr/>
        </p:nvSpPr>
        <p:spPr>
          <a:xfrm>
            <a:off x="6414126" y="2276543"/>
            <a:ext cx="571508" cy="4020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600" dirty="0">
                <a:solidFill>
                  <a:schemeClr val="tx1"/>
                </a:solidFill>
              </a:rPr>
              <a:t>Dacă e adevărat mergi cu spatele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802B7-6839-91CD-3BE1-164D8A51FF90}"/>
              </a:ext>
            </a:extLst>
          </p:cNvPr>
          <p:cNvSpPr/>
          <p:nvPr/>
        </p:nvSpPr>
        <p:spPr>
          <a:xfrm>
            <a:off x="6656062" y="4110429"/>
            <a:ext cx="571508" cy="4020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600" dirty="0">
                <a:solidFill>
                  <a:schemeClr val="tx1"/>
                </a:solidFill>
              </a:rPr>
              <a:t>Dacă e fals mergi înainte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0425E0-0549-FEBF-B616-E1F300EC1FB6}"/>
              </a:ext>
            </a:extLst>
          </p:cNvPr>
          <p:cNvSpPr/>
          <p:nvPr/>
        </p:nvSpPr>
        <p:spPr>
          <a:xfrm>
            <a:off x="4240525" y="2276543"/>
            <a:ext cx="1960249" cy="4020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600" dirty="0">
                <a:solidFill>
                  <a:schemeClr val="tx1"/>
                </a:solidFill>
              </a:rPr>
              <a:t>Mișcați robotul în direcția unghiului. </a:t>
            </a:r>
          </a:p>
          <a:p>
            <a:r>
              <a:rPr lang="ro-RO" sz="600" dirty="0">
                <a:solidFill>
                  <a:schemeClr val="tx1"/>
                </a:solidFill>
              </a:rPr>
              <a:t>Modificați direcția dacă trebuie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5EB4A1-C5A1-5176-0DF7-13A9885E0193}"/>
              </a:ext>
            </a:extLst>
          </p:cNvPr>
          <p:cNvSpPr/>
          <p:nvPr/>
        </p:nvSpPr>
        <p:spPr>
          <a:xfrm>
            <a:off x="4421493" y="4017494"/>
            <a:ext cx="1960249" cy="4020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600" dirty="0">
                <a:solidFill>
                  <a:schemeClr val="tx1"/>
                </a:solidFill>
              </a:rPr>
              <a:t>Mișcați robotul în direcția unghiului. </a:t>
            </a:r>
          </a:p>
          <a:p>
            <a:r>
              <a:rPr lang="ro-RO" sz="600" dirty="0">
                <a:solidFill>
                  <a:schemeClr val="tx1"/>
                </a:solidFill>
              </a:rPr>
              <a:t>Modificați direcția dacă trebuie</a:t>
            </a:r>
          </a:p>
          <a:p>
            <a:r>
              <a:rPr lang="ro-RO" sz="600" dirty="0">
                <a:solidFill>
                  <a:schemeClr val="tx1"/>
                </a:solidFill>
              </a:rPr>
              <a:t>Inversați citirea dacă robotul nu se îndepărtează de baliză</a:t>
            </a:r>
            <a:endParaRPr 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48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Provocarea</a:t>
            </a:r>
            <a:r>
              <a:rPr lang="en-US" dirty="0"/>
              <a:t> 3: </a:t>
            </a:r>
            <a:r>
              <a:rPr lang="en-US" dirty="0" err="1"/>
              <a:t>Comparați</a:t>
            </a:r>
            <a:r>
              <a:rPr lang="en-US" dirty="0"/>
              <a:t> </a:t>
            </a:r>
            <a:r>
              <a:rPr lang="en-US" dirty="0" err="1"/>
              <a:t>senzorii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1769" y="1498166"/>
            <a:ext cx="3386866" cy="46245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 err="1"/>
              <a:t>Instrucțiuni</a:t>
            </a:r>
            <a:r>
              <a:rPr lang="en-US" sz="1800" b="1" u="sng" dirty="0"/>
              <a:t> :</a:t>
            </a:r>
          </a:p>
          <a:p>
            <a:pPr marL="457200" indent="-457200">
              <a:buAutoNum type="arabicParenR"/>
            </a:pPr>
            <a:r>
              <a:rPr lang="en-US" sz="1800" dirty="0" err="1"/>
              <a:t>Țineți</a:t>
            </a:r>
            <a:r>
              <a:rPr lang="en-US" sz="1800" dirty="0"/>
              <a:t> </a:t>
            </a:r>
            <a:r>
              <a:rPr lang="en-US" sz="1800" dirty="0" err="1"/>
              <a:t>fiecare</a:t>
            </a:r>
            <a:r>
              <a:rPr lang="en-US" sz="1800" dirty="0"/>
              <a:t> </a:t>
            </a:r>
            <a:r>
              <a:rPr lang="en-US" sz="1800" dirty="0" err="1"/>
              <a:t>senzor</a:t>
            </a:r>
            <a:r>
              <a:rPr lang="en-US" sz="1800" dirty="0"/>
              <a:t> la 10CM de material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verificați</a:t>
            </a:r>
            <a:r>
              <a:rPr lang="en-US" sz="1800" dirty="0"/>
              <a:t> </a:t>
            </a:r>
            <a:r>
              <a:rPr lang="en-US" sz="1800" dirty="0" err="1"/>
              <a:t>citirile</a:t>
            </a:r>
            <a:r>
              <a:rPr lang="en-US" sz="1800" dirty="0"/>
              <a:t> </a:t>
            </a:r>
            <a:r>
              <a:rPr lang="en-US" sz="1800" dirty="0" err="1"/>
              <a:t>senzorului</a:t>
            </a:r>
            <a:r>
              <a:rPr lang="en-US" sz="1800" dirty="0"/>
              <a:t> pe Port View.</a:t>
            </a:r>
          </a:p>
          <a:p>
            <a:pPr marL="457200" indent="-457200">
              <a:buAutoNum type="arabicParenR"/>
            </a:pPr>
            <a:r>
              <a:rPr lang="en-US" sz="1800" dirty="0" err="1"/>
              <a:t>Alegeți</a:t>
            </a:r>
            <a:r>
              <a:rPr lang="en-US" sz="1800" dirty="0"/>
              <a:t> </a:t>
            </a:r>
            <a:r>
              <a:rPr lang="en-US" sz="1800" dirty="0" err="1"/>
              <a:t>suprafețe</a:t>
            </a:r>
            <a:r>
              <a:rPr lang="en-US" sz="1800" dirty="0"/>
              <a:t> </a:t>
            </a:r>
            <a:r>
              <a:rPr lang="en-US" sz="1800" dirty="0" err="1"/>
              <a:t>reflectorizante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nereflectorizante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 le </a:t>
            </a:r>
            <a:r>
              <a:rPr lang="en-US" sz="1800" dirty="0" err="1"/>
              <a:t>încerca</a:t>
            </a:r>
            <a:r>
              <a:rPr lang="en-US" sz="1800" dirty="0"/>
              <a:t>.</a:t>
            </a:r>
            <a:endParaRPr lang="ro-RO" sz="1800" dirty="0"/>
          </a:p>
          <a:p>
            <a:pPr marL="0" indent="0">
              <a:buNone/>
            </a:pPr>
            <a:r>
              <a:rPr lang="en-US" sz="1800" b="1" u="sng" dirty="0" err="1"/>
              <a:t>Lecție</a:t>
            </a:r>
            <a:r>
              <a:rPr lang="en-US" sz="1800" b="1" u="sng" dirty="0"/>
              <a:t>:</a:t>
            </a:r>
            <a:endParaRPr lang="ro-RO" sz="1800" b="1" u="sng" dirty="0"/>
          </a:p>
          <a:p>
            <a:pPr marL="0" indent="0">
              <a:buNone/>
            </a:pPr>
            <a:r>
              <a:rPr lang="en-US" sz="1800" dirty="0" err="1"/>
              <a:t>Citirea</a:t>
            </a:r>
            <a:r>
              <a:rPr lang="en-US" sz="1800" dirty="0"/>
              <a:t> </a:t>
            </a:r>
            <a:r>
              <a:rPr lang="en-US" sz="1800" dirty="0" err="1"/>
              <a:t>senzorului</a:t>
            </a:r>
            <a:r>
              <a:rPr lang="en-US" sz="1800" dirty="0"/>
              <a:t> </a:t>
            </a:r>
            <a:r>
              <a:rPr lang="en-US" sz="1800" dirty="0" err="1"/>
              <a:t>infraroșu</a:t>
            </a:r>
            <a:r>
              <a:rPr lang="en-US" sz="1800" dirty="0"/>
              <a:t> se </a:t>
            </a:r>
            <a:r>
              <a:rPr lang="en-US" sz="1800" dirty="0" err="1"/>
              <a:t>bazează</a:t>
            </a:r>
            <a:r>
              <a:rPr lang="en-US" sz="1800" dirty="0"/>
              <a:t> pe </a:t>
            </a:r>
            <a:r>
              <a:rPr lang="en-US" sz="1800" dirty="0" err="1"/>
              <a:t>intensitatea</a:t>
            </a:r>
            <a:r>
              <a:rPr lang="en-US" sz="1800" dirty="0"/>
              <a:t> </a:t>
            </a:r>
            <a:r>
              <a:rPr lang="en-US" sz="1800" dirty="0" err="1"/>
              <a:t>luminii</a:t>
            </a:r>
            <a:r>
              <a:rPr lang="en-US" sz="1800" dirty="0"/>
              <a:t> </a:t>
            </a:r>
            <a:r>
              <a:rPr lang="en-US" sz="1800" dirty="0" err="1"/>
              <a:t>reflectorizante</a:t>
            </a:r>
            <a:r>
              <a:rPr lang="en-US" sz="1800" dirty="0"/>
              <a:t>.  </a:t>
            </a:r>
            <a:r>
              <a:rPr lang="en-US" sz="1800" dirty="0" err="1"/>
              <a:t>Acesta</a:t>
            </a:r>
            <a:r>
              <a:rPr lang="en-US" sz="1800" dirty="0"/>
              <a:t> nu </a:t>
            </a:r>
            <a:r>
              <a:rPr lang="en-US" sz="1800" dirty="0" err="1"/>
              <a:t>va</a:t>
            </a:r>
            <a:r>
              <a:rPr lang="en-US" sz="1800" dirty="0"/>
              <a:t> fi la </a:t>
            </a:r>
            <a:r>
              <a:rPr lang="en-US" sz="1800" dirty="0" err="1"/>
              <a:t>fel</a:t>
            </a:r>
            <a:r>
              <a:rPr lang="en-US" sz="1800" dirty="0"/>
              <a:t> de precis ca un </a:t>
            </a:r>
            <a:r>
              <a:rPr lang="en-US" sz="1800" dirty="0" err="1"/>
              <a:t>senzor</a:t>
            </a:r>
            <a:r>
              <a:rPr lang="en-US" sz="1800" dirty="0"/>
              <a:t> cu </a:t>
            </a:r>
            <a:r>
              <a:rPr lang="en-US" sz="1800" dirty="0" err="1"/>
              <a:t>ultrasunete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măsurarea</a:t>
            </a:r>
            <a:r>
              <a:rPr lang="en-US" sz="1800" dirty="0"/>
              <a:t> </a:t>
            </a:r>
            <a:r>
              <a:rPr lang="en-US" sz="1800" dirty="0" err="1"/>
              <a:t>distanței</a:t>
            </a:r>
            <a:r>
              <a:rPr lang="en-US" sz="1800" dirty="0"/>
              <a:t> la care se </a:t>
            </a:r>
            <a:r>
              <a:rPr lang="en-US" sz="1800" dirty="0" err="1"/>
              <a:t>află</a:t>
            </a:r>
            <a:r>
              <a:rPr lang="en-US" sz="1800" dirty="0"/>
              <a:t> un </a:t>
            </a:r>
            <a:r>
              <a:rPr lang="en-US" sz="1800" dirty="0" err="1"/>
              <a:t>obiect</a:t>
            </a:r>
            <a:r>
              <a:rPr lang="en-US" sz="1800" dirty="0"/>
              <a:t>. </a:t>
            </a:r>
            <a:r>
              <a:rPr lang="en-US" sz="1800" dirty="0" err="1"/>
              <a:t>Încercați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continuare</a:t>
            </a:r>
            <a:r>
              <a:rPr lang="en-US" sz="1800" dirty="0"/>
              <a:t> </a:t>
            </a:r>
            <a:r>
              <a:rPr lang="en-US" sz="1800" dirty="0" err="1"/>
              <a:t>diferite</a:t>
            </a:r>
            <a:r>
              <a:rPr lang="en-US" sz="1800" dirty="0"/>
              <a:t> </a:t>
            </a:r>
            <a:r>
              <a:rPr lang="en-US" sz="1800" dirty="0" err="1"/>
              <a:t>distanțe</a:t>
            </a:r>
            <a:r>
              <a:rPr lang="en-US" sz="18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650100"/>
              </p:ext>
            </p:extLst>
          </p:nvPr>
        </p:nvGraphicFramePr>
        <p:xfrm>
          <a:off x="355365" y="1482179"/>
          <a:ext cx="4818547" cy="4624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4392">
                <a:tc>
                  <a:txBody>
                    <a:bodyPr/>
                    <a:lstStyle/>
                    <a:p>
                      <a:r>
                        <a:rPr lang="en-US" sz="1400" dirty="0" err="1"/>
                        <a:t>Suprafața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Distanța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reală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până</a:t>
                      </a:r>
                      <a:r>
                        <a:rPr lang="en-US" sz="1400" dirty="0"/>
                        <a:t> la </a:t>
                      </a:r>
                      <a:r>
                        <a:rPr lang="en-US" sz="1400" dirty="0" err="1"/>
                        <a:t>suprafață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Măsurare</a:t>
                      </a:r>
                      <a:r>
                        <a:rPr lang="en-US" sz="1400" dirty="0"/>
                        <a:t> cu </a:t>
                      </a:r>
                      <a:r>
                        <a:rPr lang="en-US" sz="1400" dirty="0" err="1"/>
                        <a:t>ultrasunete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Măsurarea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în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infraroșu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781">
                <a:tc>
                  <a:txBody>
                    <a:bodyPr/>
                    <a:lstStyle/>
                    <a:p>
                      <a:r>
                        <a:rPr lang="en-US" dirty="0"/>
                        <a:t>Folie de </a:t>
                      </a:r>
                      <a:r>
                        <a:rPr lang="en-US" dirty="0" err="1"/>
                        <a:t>aluminiu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28">
                <a:tc>
                  <a:txBody>
                    <a:bodyPr/>
                    <a:lstStyle/>
                    <a:p>
                      <a:r>
                        <a:rPr lang="en-US" dirty="0" err="1"/>
                        <a:t>Masă</a:t>
                      </a:r>
                      <a:r>
                        <a:rPr lang="en-US" dirty="0"/>
                        <a:t> din </a:t>
                      </a:r>
                      <a:r>
                        <a:rPr lang="en-US" dirty="0" err="1"/>
                        <a:t>lemn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75">
                <a:tc>
                  <a:txBody>
                    <a:bodyPr/>
                    <a:lstStyle/>
                    <a:p>
                      <a:r>
                        <a:rPr lang="en-US" dirty="0" err="1"/>
                        <a:t>Hârtie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neagră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4">
                <a:tc>
                  <a:txBody>
                    <a:bodyPr/>
                    <a:lstStyle/>
                    <a:p>
                      <a:r>
                        <a:rPr lang="en-US" dirty="0" err="1"/>
                        <a:t>Sticlă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067">
                <a:tc>
                  <a:txBody>
                    <a:bodyPr/>
                    <a:lstStyle/>
                    <a:p>
                      <a:r>
                        <a:rPr lang="en-US" dirty="0" err="1"/>
                        <a:t>Hârtie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albă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0556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4264</TotalTime>
  <Words>944</Words>
  <Application>Microsoft Office PowerPoint</Application>
  <PresentationFormat>On-screen Show (4:3)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Retrospect</vt:lpstr>
      <vt:lpstr>intermediatev2</vt:lpstr>
      <vt:lpstr>INTERMEDIATE PROGRAMMING LESSON</vt:lpstr>
      <vt:lpstr>Obiectivele lecției</vt:lpstr>
      <vt:lpstr>Ce face senzorul cu infraroșu?</vt:lpstr>
      <vt:lpstr>Trei moduri</vt:lpstr>
      <vt:lpstr>Provocări</vt:lpstr>
      <vt:lpstr>Pseudocod/Sugestii</vt:lpstr>
      <vt:lpstr>Soluție: Control de la distanță</vt:lpstr>
      <vt:lpstr>Soluție: Urmăritor de câini</vt:lpstr>
      <vt:lpstr>Provocarea 3: Comparați senzorii</vt:lpstr>
      <vt:lpstr>Ghid de discuții</vt:lpstr>
      <vt:lpstr>Pașii următori</vt:lpstr>
      <vt:lpstr>Credite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Proportional Control</dc:title>
  <dc:creator>Sanjay Seshan</dc:creator>
  <cp:lastModifiedBy>Robotica</cp:lastModifiedBy>
  <cp:revision>55</cp:revision>
  <cp:lastPrinted>2016-07-20T03:35:26Z</cp:lastPrinted>
  <dcterms:created xsi:type="dcterms:W3CDTF">2014-10-28T21:59:38Z</dcterms:created>
  <dcterms:modified xsi:type="dcterms:W3CDTF">2023-09-06T12:53:56Z</dcterms:modified>
</cp:coreProperties>
</file>