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50" r:id="rId2"/>
  </p:sldMasterIdLst>
  <p:notesMasterIdLst>
    <p:notesMasterId r:id="rId16"/>
  </p:notesMasterIdLst>
  <p:handoutMasterIdLst>
    <p:handoutMasterId r:id="rId17"/>
  </p:handoutMasterIdLst>
  <p:sldIdLst>
    <p:sldId id="379" r:id="rId3"/>
    <p:sldId id="372" r:id="rId4"/>
    <p:sldId id="371" r:id="rId5"/>
    <p:sldId id="345" r:id="rId6"/>
    <p:sldId id="375" r:id="rId7"/>
    <p:sldId id="376" r:id="rId8"/>
    <p:sldId id="374" r:id="rId9"/>
    <p:sldId id="357" r:id="rId10"/>
    <p:sldId id="373" r:id="rId11"/>
    <p:sldId id="378" r:id="rId12"/>
    <p:sldId id="355" r:id="rId13"/>
    <p:sldId id="377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3B5-4D47-4C12-B031-C6EB4DD47DF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B47E-7241-4EF1-9178-D9CE84F0FCC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6C95-474F-43A9-9CA0-2486568B0A3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5A2-2FAB-40D9-BB30-AA72D76004B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03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32B7-6933-4E43-94A2-9C134E606B8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FDE7-3A6F-43AB-8CC4-C2C3DB65659A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1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EE6C-F386-40F1-BAA1-2D05A7DD93CB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211-F34D-49C5-8F06-9E0BDFA3F36F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BF5A-F22C-422A-B687-4D54AB8B3370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7C6A-CC9E-476A-A8CB-6D2F1A445E9F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0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B636F8-040F-4A36-83DD-2DD4FC32861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E116-022A-45C4-8A2D-FD19E89DEC6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2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353D-7D0A-455D-B6CF-6C3C611ADDE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0575-AC5A-445B-96BD-8E118C9EDC8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0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DF6A-14D0-4714-9811-5F77F93AE8A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25E5-E152-493C-9BF9-5DD827C69D60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BB99-88E0-49BC-A615-1923AC1D1092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686-3407-46C4-920C-F51B64F20514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B5E4-BF92-4A6E-81A8-60F64D43764C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8050-A3C3-4F14-B737-AC5556212625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D984CD8-ECD1-41E2-840B-30CBDD89B79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C16-E78E-45B0-9285-96EBEDCF97E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404A58-D6A3-4A1D-AB67-D80AE18AD20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9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849573-F806-4A61-8973-234EE3BAF147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5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1" y="2983937"/>
            <a:ext cx="7525422" cy="890125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ro-RO" dirty="0"/>
              <a:t>Block-ul de Mișcare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o anumită distanță (move_cm)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4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4" y="1708027"/>
            <a:ext cx="8351421" cy="18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Pasul 3B: </a:t>
            </a:r>
            <a:r>
              <a:rPr lang="en-US" dirty="0" err="1">
                <a:cs typeface="Courier"/>
              </a:rPr>
              <a:t>Conectați</a:t>
            </a:r>
            <a:r>
              <a:rPr lang="ro-RO" dirty="0">
                <a:cs typeface="Courier"/>
              </a:rPr>
              <a:t> My Block-ul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837" y="3744786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en-US" dirty="0" err="1">
                <a:solidFill>
                  <a:srgbClr val="7030A0"/>
                </a:solidFill>
              </a:rPr>
              <a:t>Conectați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intrările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gri</a:t>
            </a:r>
            <a:r>
              <a:rPr lang="en-US" dirty="0">
                <a:solidFill>
                  <a:srgbClr val="7030A0"/>
                </a:solidFill>
              </a:rPr>
              <a:t>. 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centimetrilor</a:t>
            </a:r>
            <a:r>
              <a:rPr lang="en-US" dirty="0">
                <a:solidFill>
                  <a:srgbClr val="7030A0"/>
                </a:solidFill>
              </a:rPr>
              <a:t> se </a:t>
            </a:r>
            <a:r>
              <a:rPr lang="en-US" dirty="0" err="1">
                <a:solidFill>
                  <a:srgbClr val="7030A0"/>
                </a:solidFill>
              </a:rPr>
              <a:t>conectează</a:t>
            </a:r>
            <a:r>
              <a:rPr lang="en-US" dirty="0">
                <a:solidFill>
                  <a:srgbClr val="7030A0"/>
                </a:solidFill>
              </a:rPr>
              <a:t> la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matematic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 err="1">
                <a:solidFill>
                  <a:srgbClr val="7030A0"/>
                </a:solidFill>
              </a:rPr>
              <a:t>Alimentarea</a:t>
            </a:r>
            <a:r>
              <a:rPr lang="en-US" dirty="0">
                <a:solidFill>
                  <a:srgbClr val="7030A0"/>
                </a:solidFill>
              </a:rPr>
              <a:t> se </a:t>
            </a:r>
            <a:r>
              <a:rPr lang="en-US" dirty="0" err="1">
                <a:solidFill>
                  <a:srgbClr val="7030A0"/>
                </a:solidFill>
              </a:rPr>
              <a:t>conectează</a:t>
            </a:r>
            <a:r>
              <a:rPr lang="en-US" dirty="0">
                <a:solidFill>
                  <a:srgbClr val="7030A0"/>
                </a:solidFill>
              </a:rPr>
              <a:t> la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alimentare</a:t>
            </a:r>
            <a:r>
              <a:rPr lang="en-US" dirty="0">
                <a:solidFill>
                  <a:srgbClr val="7030A0"/>
                </a:solidFill>
              </a:rPr>
              <a:t> a </a:t>
            </a:r>
            <a:r>
              <a:rPr lang="en-US" dirty="0" err="1">
                <a:solidFill>
                  <a:srgbClr val="7030A0"/>
                </a:solidFill>
              </a:rPr>
              <a:t>blocului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direcție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mișcare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 err="1">
                <a:solidFill>
                  <a:srgbClr val="7030A0"/>
                </a:solidFill>
              </a:rPr>
              <a:t>Rezultatul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Blocului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matematic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este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cablat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grade din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mișcare</a:t>
            </a:r>
            <a:r>
              <a:rPr lang="en-US" dirty="0">
                <a:solidFill>
                  <a:srgbClr val="7030A0"/>
                </a:solidFill>
              </a:rPr>
              <a:t> a </a:t>
            </a:r>
            <a:r>
              <a:rPr lang="en-US" dirty="0" err="1">
                <a:solidFill>
                  <a:srgbClr val="7030A0"/>
                </a:solidFill>
              </a:rPr>
              <a:t>direcției</a:t>
            </a:r>
            <a:r>
              <a:rPr lang="ro-RO" dirty="0">
                <a:solidFill>
                  <a:srgbClr val="7030A0"/>
                </a:solidFill>
              </a:rPr>
              <a:t> (Move Steering)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5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Etapa 3C: </a:t>
            </a:r>
            <a:r>
              <a:rPr lang="en-US" dirty="0" err="1"/>
              <a:t>Move_CM</a:t>
            </a:r>
            <a:r>
              <a:rPr lang="en-US" dirty="0"/>
              <a:t> </a:t>
            </a:r>
            <a:r>
              <a:rPr lang="en-US" dirty="0" err="1"/>
              <a:t>Completat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2" y="1413392"/>
            <a:ext cx="4891766" cy="4586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4EC4B9-DCC6-CA78-8855-B911D1DDAB97}"/>
              </a:ext>
            </a:extLst>
          </p:cNvPr>
          <p:cNvSpPr/>
          <p:nvPr/>
        </p:nvSpPr>
        <p:spPr>
          <a:xfrm>
            <a:off x="2540315" y="1785484"/>
            <a:ext cx="4396513" cy="1019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04291-C408-3E06-59BB-EA74A1E299D1}"/>
              </a:ext>
            </a:extLst>
          </p:cNvPr>
          <p:cNvSpPr txBox="1"/>
          <p:nvPr/>
        </p:nvSpPr>
        <p:spPr>
          <a:xfrm>
            <a:off x="2540314" y="1727358"/>
            <a:ext cx="4396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Acesta este pasul 2 transformat într-un My Block. Îl numim Move_CM. A fost creat cu două intrări</a:t>
            </a:r>
            <a:r>
              <a:rPr lang="en-US" sz="1600" dirty="0"/>
              <a:t>: </a:t>
            </a:r>
            <a:r>
              <a:rPr lang="ro-RO" sz="1600" dirty="0"/>
              <a:t>Putere și Centimetri. Aceștia au fost adăugați folosind Tools </a:t>
            </a:r>
            <a:r>
              <a:rPr lang="ro-RO" sz="1600" dirty="0">
                <a:sym typeface="Wingdings" panose="05000000000000000000" pitchFamily="2" charset="2"/>
              </a:rPr>
              <a:t> My Block Builder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9190C-CD46-04A7-4750-5B96D9B491BF}"/>
              </a:ext>
            </a:extLst>
          </p:cNvPr>
          <p:cNvSpPr/>
          <p:nvPr/>
        </p:nvSpPr>
        <p:spPr>
          <a:xfrm>
            <a:off x="3376379" y="4439639"/>
            <a:ext cx="3560448" cy="1437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1C52F-0C4D-0B5E-1224-4C583FC9C98B}"/>
              </a:ext>
            </a:extLst>
          </p:cNvPr>
          <p:cNvSpPr txBox="1"/>
          <p:nvPr/>
        </p:nvSpPr>
        <p:spPr>
          <a:xfrm>
            <a:off x="3376379" y="4439639"/>
            <a:ext cx="3617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Același My Block este folosit cu două intrări diferite. Unul mută 10 cm înainte cu puterea 50. Celălalt mută înapoi 20 de cm cu puterea -100.  Schimbând intrările putem reutiliza My Block-urile</a:t>
            </a:r>
          </a:p>
        </p:txBody>
      </p:sp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i="1" dirty="0"/>
              <a:t>De ce este </a:t>
            </a:r>
            <a:r>
              <a:rPr lang="fr-FR" b="1" i="1" dirty="0" err="1"/>
              <a:t>util</a:t>
            </a:r>
            <a:r>
              <a:rPr lang="fr-FR" b="1" i="1" dirty="0"/>
              <a:t> un bloc</a:t>
            </a:r>
            <a:r>
              <a:rPr lang="ro-RO" b="1" i="1" dirty="0"/>
              <a:t>k ,,</a:t>
            </a:r>
            <a:r>
              <a:rPr lang="fr-FR" b="1" i="1" dirty="0" err="1"/>
              <a:t>Move_CM</a:t>
            </a:r>
            <a:r>
              <a:rPr lang="en-US" b="1" i="1" dirty="0"/>
              <a:t>’’</a:t>
            </a:r>
            <a:r>
              <a:rPr lang="fr-FR" b="1" i="1" dirty="0"/>
              <a:t>?</a:t>
            </a:r>
            <a:endParaRPr lang="en-US" b="1" i="1" dirty="0"/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distanțele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block </a:t>
            </a:r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rotații</a:t>
            </a:r>
            <a:r>
              <a:rPr lang="en-US" dirty="0"/>
              <a:t>.</a:t>
            </a:r>
            <a:endParaRPr lang="ro-RO" dirty="0"/>
          </a:p>
          <a:p>
            <a:pPr lvl="1"/>
            <a:endParaRPr lang="en-US" dirty="0"/>
          </a:p>
          <a:p>
            <a:r>
              <a:rPr lang="it-IT" b="1" i="1" dirty="0"/>
              <a:t>Schimbarea intrărilor într-o </a:t>
            </a:r>
            <a:r>
              <a:rPr lang="ro-RO" b="1" i="1" dirty="0"/>
              <a:t>instanță</a:t>
            </a:r>
            <a:r>
              <a:rPr lang="it-IT" b="1" i="1" dirty="0"/>
              <a:t> a Move_CM va avea un impact asupra unei alte </a:t>
            </a:r>
            <a:r>
              <a:rPr lang="ro-RO" b="1" i="1" dirty="0"/>
              <a:t>instanțe</a:t>
            </a:r>
            <a:r>
              <a:rPr lang="it-IT" b="1" i="1" dirty="0"/>
              <a:t> a acesteia</a:t>
            </a:r>
            <a:r>
              <a:rPr lang="en-US" b="1" i="1" dirty="0"/>
              <a:t>?</a:t>
            </a:r>
          </a:p>
          <a:p>
            <a:pPr lvl="1"/>
            <a:r>
              <a:rPr lang="en-US" dirty="0"/>
              <a:t>Nu. </a:t>
            </a:r>
            <a:r>
              <a:rPr lang="en-US" dirty="0" err="1"/>
              <a:t>Tocmai</a:t>
            </a:r>
            <a:r>
              <a:rPr lang="en-US" dirty="0"/>
              <a:t>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My Block.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/>
              <a:t> block </a:t>
            </a:r>
            <a:r>
              <a:rPr lang="en-US" dirty="0"/>
              <a:t>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</a:t>
            </a:r>
            <a:r>
              <a:rPr lang="en-US" dirty="0" err="1"/>
              <a:t>parametru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stabiliți</a:t>
            </a:r>
            <a:r>
              <a:rPr lang="en-US" dirty="0"/>
              <a:t>).</a:t>
            </a:r>
            <a:endParaRPr lang="ro-RO" dirty="0"/>
          </a:p>
          <a:p>
            <a:pPr lvl="1"/>
            <a:endParaRPr lang="en-US" dirty="0"/>
          </a:p>
          <a:p>
            <a:r>
              <a:rPr lang="en-US" b="1" i="1" dirty="0" err="1"/>
              <a:t>Puteți</a:t>
            </a:r>
            <a:r>
              <a:rPr lang="en-US" b="1" i="1" dirty="0"/>
              <a:t> </a:t>
            </a:r>
            <a:r>
              <a:rPr lang="en-US" b="1" i="1" dirty="0" err="1"/>
              <a:t>modifica</a:t>
            </a:r>
            <a:r>
              <a:rPr lang="en-US" b="1" i="1" dirty="0"/>
              <a:t> un My Block </a:t>
            </a:r>
            <a:r>
              <a:rPr lang="en-US" b="1" i="1" dirty="0" err="1"/>
              <a:t>după</a:t>
            </a:r>
            <a:r>
              <a:rPr lang="en-US" b="1" i="1" dirty="0"/>
              <a:t> </a:t>
            </a:r>
            <a:r>
              <a:rPr lang="en-US" b="1" i="1" dirty="0" err="1"/>
              <a:t>ce</a:t>
            </a:r>
            <a:r>
              <a:rPr lang="en-US" b="1" i="1" dirty="0"/>
              <a:t> a </a:t>
            </a:r>
            <a:r>
              <a:rPr lang="en-US" b="1" i="1" dirty="0" err="1"/>
              <a:t>fost</a:t>
            </a:r>
            <a:r>
              <a:rPr lang="en-US" b="1" i="1" dirty="0"/>
              <a:t> </a:t>
            </a:r>
            <a:r>
              <a:rPr lang="en-US" b="1" i="1" dirty="0" err="1"/>
              <a:t>realizat</a:t>
            </a:r>
            <a:r>
              <a:rPr lang="en-US" b="1" i="1" dirty="0"/>
              <a:t>?</a:t>
            </a:r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conținuturi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și</a:t>
            </a:r>
            <a:r>
              <a:rPr lang="en-US" dirty="0"/>
              <a:t> block-urile </a:t>
            </a:r>
            <a:r>
              <a:rPr lang="en-US" dirty="0" err="1"/>
              <a:t>gri</a:t>
            </a:r>
            <a:r>
              <a:rPr lang="en-US" dirty="0"/>
              <a:t> (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).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refaceți</a:t>
            </a:r>
            <a:r>
              <a:rPr lang="en-US" dirty="0"/>
              <a:t> My Block</a:t>
            </a:r>
            <a:r>
              <a:rPr lang="ro-RO" dirty="0"/>
              <a:t>-ul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8382726" cy="465452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facem </a:t>
            </a:r>
            <a:r>
              <a:rPr lang="en-US" dirty="0"/>
              <a:t>un bloc</a:t>
            </a:r>
            <a:r>
              <a:rPr lang="ro-RO" dirty="0"/>
              <a:t>k personalizat</a:t>
            </a:r>
            <a:r>
              <a:rPr lang="en-US" dirty="0"/>
              <a:t> ,,My Block’’.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,,My Block’’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măsurători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 cu o </a:t>
            </a:r>
            <a:r>
              <a:rPr lang="en-US" dirty="0" err="1"/>
              <a:t>riglă</a:t>
            </a:r>
            <a:r>
              <a:rPr lang="en-US" dirty="0"/>
              <a:t>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My Block ,,</a:t>
            </a:r>
            <a:r>
              <a:rPr lang="en-US" dirty="0" err="1"/>
              <a:t>Move_CM</a:t>
            </a:r>
            <a:r>
              <a:rPr lang="en-US" dirty="0"/>
              <a:t>’’.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</a:p>
          <a:p>
            <a:r>
              <a:rPr lang="en-US" dirty="0"/>
              <a:t>Mi</a:t>
            </a:r>
            <a:r>
              <a:rPr lang="ro-RO" dirty="0"/>
              <a:t>șcare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dreaptă</a:t>
            </a:r>
            <a:r>
              <a:rPr lang="en-US" dirty="0"/>
              <a:t>,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porturilor</a:t>
            </a:r>
            <a:r>
              <a:rPr lang="en-US" dirty="0"/>
              <a:t>, bloc</a:t>
            </a:r>
            <a:r>
              <a:rPr lang="ro-RO" dirty="0"/>
              <a:t>k-</a:t>
            </a:r>
            <a:r>
              <a:rPr lang="en-US" dirty="0"/>
              <a:t>urile </a:t>
            </a:r>
            <a:r>
              <a:rPr lang="ro-RO" dirty="0"/>
              <a:t>personalizate </a:t>
            </a:r>
            <a:r>
              <a:rPr lang="en-US" dirty="0"/>
              <a:t>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, bloc</a:t>
            </a:r>
            <a:r>
              <a:rPr lang="ro-RO" dirty="0"/>
              <a:t>k-</a:t>
            </a:r>
            <a:r>
              <a:rPr lang="en-US" dirty="0"/>
              <a:t>urile </a:t>
            </a:r>
            <a:r>
              <a:rPr lang="en-US" dirty="0" err="1"/>
              <a:t>matematice</a:t>
            </a:r>
            <a:r>
              <a:rPr lang="en-US" dirty="0"/>
              <a:t>, fire de date.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14" y="260668"/>
            <a:ext cx="8596812" cy="1095127"/>
          </a:xfrm>
        </p:spPr>
        <p:txBody>
          <a:bodyPr>
            <a:normAutofit fontScale="90000"/>
          </a:bodyPr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ro-RO" dirty="0"/>
              <a:t>mișcare pe o anumită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ro-RO" dirty="0"/>
              <a:t>cu </a:t>
            </a:r>
            <a:r>
              <a:rPr lang="en-US" dirty="0"/>
              <a:t>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</a:t>
            </a:r>
            <a:r>
              <a:rPr lang="ro-RO" dirty="0"/>
              <a:t>k-</a:t>
            </a:r>
            <a:r>
              <a:rPr lang="en-US" dirty="0"/>
              <a:t>urile de </a:t>
            </a:r>
            <a:r>
              <a:rPr lang="ro-RO" dirty="0"/>
              <a:t>M</a:t>
            </a:r>
            <a:r>
              <a:rPr lang="en-US" dirty="0" err="1"/>
              <a:t>ișcare</a:t>
            </a:r>
            <a:r>
              <a:rPr lang="en-US" dirty="0"/>
              <a:t> </a:t>
            </a:r>
            <a:r>
              <a:rPr lang="ro-RO" dirty="0"/>
              <a:t>predefinite</a:t>
            </a:r>
            <a:r>
              <a:rPr lang="en-US" dirty="0"/>
              <a:t> nu </a:t>
            </a:r>
            <a:r>
              <a:rPr lang="en-US" dirty="0" err="1"/>
              <a:t>acceptă</a:t>
            </a:r>
            <a:r>
              <a:rPr lang="en-US" dirty="0"/>
              <a:t> in</a:t>
            </a:r>
            <a:r>
              <a:rPr lang="ro-RO" dirty="0"/>
              <a:t>put-uri </a:t>
            </a:r>
            <a:r>
              <a:rPr lang="en-US" dirty="0"/>
              <a:t>(</a:t>
            </a:r>
            <a:r>
              <a:rPr lang="en-US" dirty="0" err="1"/>
              <a:t>valori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inci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Este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măsoare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cu o </a:t>
            </a:r>
            <a:r>
              <a:rPr lang="en-US" dirty="0" err="1"/>
              <a:t>riglă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ro-RO" dirty="0"/>
              <a:t>să afli de câte </a:t>
            </a:r>
            <a:r>
              <a:rPr lang="en-US" dirty="0"/>
              <a:t>grade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rotații</a:t>
            </a:r>
            <a:r>
              <a:rPr lang="ro-RO" dirty="0"/>
              <a:t> ai nevoie pentru ca robotul să parcurgă o anumită distanță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roți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măsurați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mișcare</a:t>
            </a:r>
            <a:r>
              <a:rPr lang="en-US" dirty="0"/>
              <a:t> a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distanțele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program pe care l-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, </a:t>
            </a:r>
            <a:r>
              <a:rPr lang="en-US" dirty="0" err="1"/>
              <a:t>mergeți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ro-RO" dirty="0"/>
              <a:t>My Block d</a:t>
            </a:r>
            <a:r>
              <a:rPr lang="en-US" dirty="0"/>
              <a:t>e </a:t>
            </a:r>
            <a:r>
              <a:rPr lang="en-US" dirty="0" err="1"/>
              <a:t>deplasare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ro-RO" dirty="0"/>
              <a:t> doar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/>
              <a:t>cm parcurși la o rotație completă a motorului.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84" y="4508648"/>
            <a:ext cx="3484790" cy="11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MOVE_CM ÎN TREI PAȘI SIMPLI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3" y="1519353"/>
            <a:ext cx="8181489" cy="4373563"/>
          </a:xfrm>
        </p:spPr>
        <p:txBody>
          <a:bodyPr>
            <a:normAutofit/>
          </a:bodyPr>
          <a:lstStyle/>
          <a:p>
            <a:r>
              <a:rPr lang="en-US" b="1" dirty="0"/>
              <a:t>PASUL 1: </a:t>
            </a:r>
            <a:r>
              <a:rPr lang="en-US" dirty="0" err="1"/>
              <a:t>Determinați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grade ale </a:t>
            </a:r>
            <a:r>
              <a:rPr lang="en-US" dirty="0" err="1"/>
              <a:t>motorului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1</a:t>
            </a:r>
            <a:r>
              <a:rPr lang="ro-RO" dirty="0"/>
              <a:t>0</a:t>
            </a:r>
            <a:r>
              <a:rPr lang="en-US" dirty="0"/>
              <a:t> cm</a:t>
            </a:r>
            <a:endParaRPr lang="ro-RO" dirty="0"/>
          </a:p>
          <a:p>
            <a:r>
              <a:rPr lang="en-US" b="0" dirty="0"/>
              <a:t>	PASUL 1A: </a:t>
            </a:r>
            <a:r>
              <a:rPr lang="en-US" b="0" dirty="0" err="1"/>
              <a:t>Măsurarea</a:t>
            </a:r>
            <a:r>
              <a:rPr lang="en-US" b="0" dirty="0"/>
              <a:t> </a:t>
            </a:r>
            <a:r>
              <a:rPr lang="en-US" b="0" dirty="0" err="1"/>
              <a:t>roților</a:t>
            </a:r>
            <a:r>
              <a:rPr lang="en-US" b="0" dirty="0"/>
              <a:t>	</a:t>
            </a:r>
            <a:endParaRPr lang="ro-RO" b="0" dirty="0"/>
          </a:p>
          <a:p>
            <a:r>
              <a:rPr lang="ro-RO" dirty="0"/>
              <a:t>               </a:t>
            </a:r>
            <a:r>
              <a:rPr lang="en-US" b="0" dirty="0"/>
              <a:t>PASUL 1B: </a:t>
            </a:r>
            <a:r>
              <a:rPr lang="en-US" b="0" dirty="0" err="1"/>
              <a:t>Programați</a:t>
            </a:r>
            <a:r>
              <a:rPr lang="en-US" b="0" dirty="0"/>
              <a:t> </a:t>
            </a:r>
            <a:r>
              <a:rPr lang="en-US" b="0" dirty="0" err="1"/>
              <a:t>robotul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se </a:t>
            </a:r>
            <a:r>
              <a:rPr lang="en-US" b="0" dirty="0" err="1"/>
              <a:t>deplaseze</a:t>
            </a:r>
            <a:r>
              <a:rPr lang="en-US" b="0" dirty="0"/>
              <a:t> 1</a:t>
            </a:r>
            <a:r>
              <a:rPr lang="ro-RO" b="0" dirty="0"/>
              <a:t>0</a:t>
            </a:r>
            <a:r>
              <a:rPr lang="en-US" b="0" dirty="0"/>
              <a:t>cm</a:t>
            </a:r>
            <a:endParaRPr lang="ro-RO" b="0" dirty="0"/>
          </a:p>
          <a:p>
            <a:endParaRPr lang="en-US" b="0" dirty="0"/>
          </a:p>
          <a:p>
            <a:r>
              <a:rPr lang="it-IT" b="1" dirty="0"/>
              <a:t>PASUL 2:</a:t>
            </a:r>
            <a:r>
              <a:rPr lang="it-IT" dirty="0"/>
              <a:t> Adăugați un bloc matematic</a:t>
            </a:r>
            <a:r>
              <a:rPr lang="ro-RO" dirty="0"/>
              <a:t> (Math Block)</a:t>
            </a:r>
            <a:r>
              <a:rPr lang="it-IT" dirty="0"/>
              <a:t> pentru a converti centimetrii în grade</a:t>
            </a:r>
            <a:endParaRPr lang="ro-RO" dirty="0"/>
          </a:p>
          <a:p>
            <a:endParaRPr lang="en-US" dirty="0"/>
          </a:p>
          <a:p>
            <a:r>
              <a:rPr lang="en-US" b="1" dirty="0"/>
              <a:t>PASUL 3: </a:t>
            </a:r>
            <a:r>
              <a:rPr lang="en-US" dirty="0" err="1"/>
              <a:t>Creați</a:t>
            </a:r>
            <a:r>
              <a:rPr lang="en-US" dirty="0"/>
              <a:t> un </a:t>
            </a:r>
            <a:r>
              <a:rPr lang="ro-RO" dirty="0"/>
              <a:t>My </a:t>
            </a:r>
            <a:r>
              <a:rPr lang="en-US" dirty="0"/>
              <a:t>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 err="1"/>
              <a:t>Move_CM</a:t>
            </a:r>
            <a:r>
              <a:rPr lang="en-US" dirty="0"/>
              <a:t>’’ cu 2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</a:t>
            </a:r>
            <a:r>
              <a:rPr lang="en-US" dirty="0"/>
              <a:t>r</a:t>
            </a:r>
            <a:r>
              <a:rPr lang="ro-RO" dirty="0"/>
              <a:t>e</a:t>
            </a:r>
            <a:r>
              <a:rPr lang="en-US" dirty="0"/>
              <a:t> (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grade)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84" y="465764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pt-BR" dirty="0"/>
              <a:t>Pasul 1A: Câte grade se deplasează robotul în 1 CM?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784" y="1582537"/>
            <a:ext cx="77427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Metoda</a:t>
            </a:r>
            <a:r>
              <a:rPr lang="en-US" sz="1600" b="1" dirty="0"/>
              <a:t> 1 : 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Căutați</a:t>
            </a:r>
            <a:r>
              <a:rPr lang="en-US" sz="1600" dirty="0"/>
              <a:t> </a:t>
            </a:r>
            <a:r>
              <a:rPr lang="en-US" sz="1600" dirty="0" err="1"/>
              <a:t>dimensiunea</a:t>
            </a:r>
            <a:r>
              <a:rPr lang="en-US" sz="1600" dirty="0"/>
              <a:t> </a:t>
            </a:r>
            <a:r>
              <a:rPr lang="en-US" sz="1600" dirty="0" err="1"/>
              <a:t>roții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mm </a:t>
            </a:r>
            <a:r>
              <a:rPr lang="en-US" sz="1600" dirty="0" err="1"/>
              <a:t>imprimată</a:t>
            </a:r>
            <a:r>
              <a:rPr lang="en-US" sz="1600" dirty="0"/>
              <a:t> pe </a:t>
            </a:r>
            <a:r>
              <a:rPr lang="en-US" sz="1600" dirty="0" err="1"/>
              <a:t>anvelopa</a:t>
            </a:r>
            <a:r>
              <a:rPr lang="en-US" sz="1600" dirty="0"/>
              <a:t> </a:t>
            </a:r>
            <a:r>
              <a:rPr lang="en-US" sz="1600" dirty="0" err="1"/>
              <a:t>dvs</a:t>
            </a:r>
            <a:r>
              <a:rPr lang="en-US" sz="1600" dirty="0"/>
              <a:t>.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împărțiți</a:t>
            </a:r>
            <a:r>
              <a:rPr lang="en-US" sz="1600" dirty="0"/>
              <a:t>-o la 10 </a:t>
            </a:r>
            <a:r>
              <a:rPr lang="en-US" sz="1600" dirty="0" err="1"/>
              <a:t>pentru</a:t>
            </a:r>
            <a:r>
              <a:rPr lang="en-US" sz="1600" dirty="0"/>
              <a:t> a o </a:t>
            </a:r>
            <a:r>
              <a:rPr lang="en-US" sz="1600" dirty="0" err="1"/>
              <a:t>converti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cm (</a:t>
            </a:r>
            <a:r>
              <a:rPr lang="en-US" sz="1600" dirty="0" err="1"/>
              <a:t>deoarece</a:t>
            </a:r>
            <a:r>
              <a:rPr lang="en-US" sz="1600" dirty="0"/>
              <a:t> 1cm=10mm).</a:t>
            </a:r>
            <a:endParaRPr lang="ro-RO" sz="1600" dirty="0"/>
          </a:p>
          <a:p>
            <a:pPr marL="800100" lvl="1" indent="-342900">
              <a:buAutoNum type="arabicPeriod"/>
            </a:pPr>
            <a:r>
              <a:rPr lang="en-US" sz="1600" dirty="0" err="1"/>
              <a:t>Înmulțiți</a:t>
            </a:r>
            <a:r>
              <a:rPr lang="en-US" sz="1600" dirty="0"/>
              <a:t> </a:t>
            </a:r>
            <a:r>
              <a:rPr lang="en-US" sz="1600" dirty="0" err="1"/>
              <a:t>răspunsul</a:t>
            </a:r>
            <a:r>
              <a:rPr lang="en-US" sz="1600" dirty="0"/>
              <a:t> de la pasul 1 cu </a:t>
            </a:r>
            <a:r>
              <a:rPr lang="el-GR" sz="1600" dirty="0"/>
              <a:t>π (3,1415...)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calcula</a:t>
            </a:r>
            <a:r>
              <a:rPr lang="en-US" sz="1600" dirty="0"/>
              <a:t> </a:t>
            </a:r>
            <a:r>
              <a:rPr lang="en-US" sz="1600" dirty="0" err="1"/>
              <a:t>circumferința</a:t>
            </a:r>
            <a:endParaRPr lang="ro-RO" sz="1600" dirty="0"/>
          </a:p>
          <a:p>
            <a:pPr marL="800100" lvl="1" indent="-342900">
              <a:buAutoNum type="arabicPeriod"/>
            </a:pPr>
            <a:r>
              <a:rPr lang="en-US" sz="1600" dirty="0" err="1"/>
              <a:t>Împărțiți</a:t>
            </a:r>
            <a:r>
              <a:rPr lang="en-US" sz="1600" dirty="0"/>
              <a:t> 360 de grade la </a:t>
            </a:r>
            <a:r>
              <a:rPr lang="en-US" sz="1600" dirty="0" err="1"/>
              <a:t>valoarea</a:t>
            </a:r>
            <a:r>
              <a:rPr lang="en-US" sz="1600" dirty="0"/>
              <a:t> de la pasul 2.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calculează</a:t>
            </a:r>
            <a:r>
              <a:rPr lang="en-US" sz="1600" dirty="0"/>
              <a:t> </a:t>
            </a:r>
            <a:r>
              <a:rPr lang="en-US" sz="1600" dirty="0" err="1"/>
              <a:t>gradele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1 cm, </a:t>
            </a:r>
            <a:r>
              <a:rPr lang="en-US" sz="1600" dirty="0" err="1"/>
              <a:t>deoarece</a:t>
            </a:r>
            <a:r>
              <a:rPr lang="en-US" sz="1600" dirty="0"/>
              <a:t> </a:t>
            </a:r>
            <a:r>
              <a:rPr lang="en-US" sz="1600" dirty="0" err="1"/>
              <a:t>parcurgeți</a:t>
            </a:r>
            <a:r>
              <a:rPr lang="en-US" sz="1600" dirty="0"/>
              <a:t> o </a:t>
            </a:r>
            <a:r>
              <a:rPr lang="en-US" sz="1600" dirty="0" err="1"/>
              <a:t>circumferință</a:t>
            </a:r>
            <a:r>
              <a:rPr lang="en-US" sz="1600" dirty="0"/>
              <a:t> </a:t>
            </a:r>
            <a:r>
              <a:rPr lang="en-US" sz="1600" dirty="0" err="1"/>
              <a:t>într</a:t>
            </a:r>
            <a:r>
              <a:rPr lang="en-US" sz="1600" dirty="0"/>
              <a:t>-o </a:t>
            </a:r>
            <a:r>
              <a:rPr lang="en-US" sz="1600" dirty="0" err="1"/>
              <a:t>rotație</a:t>
            </a:r>
            <a:r>
              <a:rPr lang="en-US" sz="1600" dirty="0"/>
              <a:t>, </a:t>
            </a:r>
            <a:r>
              <a:rPr lang="en-US" sz="1600" dirty="0" err="1"/>
              <a:t>iar</a:t>
            </a:r>
            <a:r>
              <a:rPr lang="en-US" sz="1600" dirty="0"/>
              <a:t> o </a:t>
            </a:r>
            <a:r>
              <a:rPr lang="en-US" sz="1600" dirty="0" err="1"/>
              <a:t>rotație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360 de grade.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468" y="4313549"/>
            <a:ext cx="52652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Exemplu</a:t>
            </a:r>
            <a:r>
              <a:rPr lang="en-US" sz="1600" b="1" dirty="0"/>
              <a:t> de </a:t>
            </a:r>
            <a:r>
              <a:rPr lang="en-US" sz="1600" b="1" dirty="0" err="1"/>
              <a:t>calcul</a:t>
            </a:r>
            <a:r>
              <a:rPr lang="en-US" sz="1600" b="1" dirty="0"/>
              <a:t> cu </a:t>
            </a:r>
            <a:r>
              <a:rPr lang="en-US" sz="1600" b="1" dirty="0" err="1"/>
              <a:t>ajutorul</a:t>
            </a:r>
            <a:r>
              <a:rPr lang="en-US" sz="1600" b="1" dirty="0"/>
              <a:t> </a:t>
            </a:r>
            <a:r>
              <a:rPr lang="en-US" sz="1600" b="1" dirty="0" err="1"/>
              <a:t>setului</a:t>
            </a:r>
            <a:r>
              <a:rPr lang="en-US" sz="1600" b="1" dirty="0"/>
              <a:t> de </a:t>
            </a:r>
            <a:r>
              <a:rPr lang="en-US" sz="1600" b="1" dirty="0" err="1"/>
              <a:t>roți</a:t>
            </a:r>
            <a:r>
              <a:rPr lang="en-US" sz="1600" b="1" dirty="0"/>
              <a:t> standard EV3 Edu 45544: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 err="1"/>
              <a:t>Roțile</a:t>
            </a:r>
            <a:r>
              <a:rPr lang="fr-FR" sz="1600" dirty="0"/>
              <a:t> EV3 EDU (45544) au un </a:t>
            </a:r>
            <a:r>
              <a:rPr lang="fr-FR" sz="1600" dirty="0" err="1"/>
              <a:t>diametru</a:t>
            </a:r>
            <a:r>
              <a:rPr lang="fr-FR" sz="1600" dirty="0"/>
              <a:t> de 56 mm = 5,6 cm.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5,6cm × π = 17,6cm pe rotație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sv-SE" sz="1600" dirty="0"/>
              <a:t>360 grade ÷ 17.6cm = 20.5 grade motor pe cm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72675" y="4313549"/>
            <a:ext cx="2860307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Tabel</a:t>
            </a:r>
            <a:r>
              <a:rPr lang="en-US" dirty="0">
                <a:solidFill>
                  <a:schemeClr val="bg1"/>
                </a:solidFill>
              </a:rPr>
              <a:t> util cu </a:t>
            </a:r>
            <a:r>
              <a:rPr lang="en-US" dirty="0" err="1">
                <a:solidFill>
                  <a:schemeClr val="bg1"/>
                </a:solidFill>
              </a:rPr>
              <a:t>roțile</a:t>
            </a:r>
            <a:r>
              <a:rPr lang="en-US" dirty="0">
                <a:solidFill>
                  <a:schemeClr val="bg1"/>
                </a:solidFill>
              </a:rPr>
              <a:t> LEGO </a:t>
            </a:r>
            <a:r>
              <a:rPr lang="en-US" dirty="0" err="1">
                <a:solidFill>
                  <a:schemeClr val="bg1"/>
                </a:solidFill>
              </a:rPr>
              <a:t>obișnuite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diametrele</a:t>
            </a:r>
            <a:r>
              <a:rPr lang="en-US" dirty="0">
                <a:solidFill>
                  <a:schemeClr val="bg1"/>
                </a:solidFill>
              </a:rPr>
              <a:t> lor.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http://wheels.sariel.pl/</a:t>
            </a: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39269" y="4477827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0272" y="4930450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 </a:t>
            </a:r>
            <a:r>
              <a:rPr lang="en-US" dirty="0"/>
              <a:t>1A: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alternativă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055" y="1419101"/>
            <a:ext cx="7742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i="1" dirty="0" err="1"/>
              <a:t>Metoda</a:t>
            </a:r>
            <a:r>
              <a:rPr lang="en-US" sz="1600" b="1" i="1" dirty="0"/>
              <a:t> </a:t>
            </a:r>
            <a:r>
              <a:rPr lang="en-US" sz="1600" b="1" i="1" dirty="0" err="1"/>
              <a:t>alternativă</a:t>
            </a:r>
            <a:r>
              <a:rPr lang="en-US" sz="1600" dirty="0"/>
              <a:t>: </a:t>
            </a:r>
            <a:r>
              <a:rPr lang="en-US" sz="1600" dirty="0" err="1"/>
              <a:t>Folosiți</a:t>
            </a:r>
            <a:r>
              <a:rPr lang="en-US" sz="1600" dirty="0"/>
              <a:t> Port View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găsi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ro-RO" sz="1600" dirty="0"/>
              <a:t>gradelor</a:t>
            </a:r>
            <a:r>
              <a:rPr lang="en-US" sz="1600" dirty="0"/>
              <a:t> </a:t>
            </a:r>
            <a:r>
              <a:rPr lang="en-US" sz="1600" dirty="0" err="1"/>
              <a:t>motorului</a:t>
            </a:r>
            <a:r>
              <a:rPr lang="en-US" sz="1600" dirty="0"/>
              <a:t>. </a:t>
            </a:r>
            <a:r>
              <a:rPr lang="en-US" sz="1600" dirty="0" err="1"/>
              <a:t>Utilizați</a:t>
            </a:r>
            <a:r>
              <a:rPr lang="en-US" sz="1600" dirty="0"/>
              <a:t> </a:t>
            </a:r>
            <a:r>
              <a:rPr lang="en-US" sz="1600" dirty="0" err="1"/>
              <a:t>această</a:t>
            </a:r>
            <a:r>
              <a:rPr lang="en-US" sz="1600" dirty="0"/>
              <a:t> </a:t>
            </a:r>
            <a:r>
              <a:rPr lang="en-US" sz="1600" dirty="0" err="1"/>
              <a:t>metodă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nu </a:t>
            </a:r>
            <a:r>
              <a:rPr lang="en-US" sz="1600" dirty="0" err="1"/>
              <a:t>găsiți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en-US" sz="1600" dirty="0" err="1"/>
              <a:t>diametrului</a:t>
            </a:r>
            <a:r>
              <a:rPr lang="en-US" sz="1600" dirty="0"/>
              <a:t> </a:t>
            </a:r>
            <a:r>
              <a:rPr lang="en-US" sz="1600" dirty="0" err="1"/>
              <a:t>imprimată</a:t>
            </a:r>
            <a:r>
              <a:rPr lang="en-US" sz="1600" dirty="0"/>
              <a:t> pe </a:t>
            </a:r>
            <a:r>
              <a:rPr lang="en-US" sz="1600" dirty="0" err="1"/>
              <a:t>roată</a:t>
            </a:r>
            <a:r>
              <a:rPr lang="en-US" sz="1600" dirty="0"/>
              <a:t>.</a:t>
            </a:r>
            <a:endParaRPr lang="ro-RO" sz="1600" dirty="0"/>
          </a:p>
          <a:p>
            <a:pPr marL="0" lvl="1"/>
            <a:r>
              <a:rPr lang="en-US" sz="16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Puneți</a:t>
            </a:r>
            <a:r>
              <a:rPr lang="en-US" sz="1600" dirty="0"/>
              <a:t> </a:t>
            </a:r>
            <a:r>
              <a:rPr lang="en-US" sz="1600" dirty="0" err="1"/>
              <a:t>rigla</a:t>
            </a:r>
            <a:r>
              <a:rPr lang="en-US" sz="1600" dirty="0"/>
              <a:t> </a:t>
            </a:r>
            <a:r>
              <a:rPr lang="en-US" sz="1600" dirty="0" err="1"/>
              <a:t>lângă</a:t>
            </a:r>
            <a:r>
              <a:rPr lang="en-US" sz="1600" dirty="0"/>
              <a:t> </a:t>
            </a:r>
            <a:r>
              <a:rPr lang="en-US" sz="1600" dirty="0" err="1"/>
              <a:t>roata</a:t>
            </a:r>
            <a:r>
              <a:rPr lang="en-US" sz="1600" dirty="0"/>
              <a:t>/</a:t>
            </a: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dvs</a:t>
            </a:r>
            <a:r>
              <a:rPr lang="en-US" sz="1600" dirty="0"/>
              <a:t>. la 0 </a:t>
            </a:r>
            <a:r>
              <a:rPr lang="en-US" sz="1600" dirty="0" err="1"/>
              <a:t>centimetri</a:t>
            </a:r>
            <a:r>
              <a:rPr lang="en-US" sz="1600" dirty="0"/>
              <a:t> (</a:t>
            </a:r>
            <a:r>
              <a:rPr lang="en-US" sz="1600" dirty="0" err="1"/>
              <a:t>orice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a </a:t>
            </a:r>
            <a:r>
              <a:rPr lang="en-US" sz="1600" dirty="0" err="1"/>
              <a:t>robotului</a:t>
            </a:r>
            <a:r>
              <a:rPr lang="en-US" sz="1600" dirty="0"/>
              <a:t> pe care o </a:t>
            </a:r>
            <a:r>
              <a:rPr lang="en-US" sz="1600" dirty="0" err="1"/>
              <a:t>folosiți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vă</a:t>
            </a:r>
            <a:r>
              <a:rPr lang="en-US" sz="1600" dirty="0"/>
              <a:t> </a:t>
            </a:r>
            <a:r>
              <a:rPr lang="en-US" sz="1600" dirty="0" err="1"/>
              <a:t>alinia</a:t>
            </a:r>
            <a:r>
              <a:rPr lang="en-US" sz="1600" dirty="0"/>
              <a:t> cu 0,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o </a:t>
            </a:r>
            <a:r>
              <a:rPr lang="en-US" sz="1600" dirty="0" err="1"/>
              <a:t>folosiți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măsura</a:t>
            </a:r>
            <a:r>
              <a:rPr lang="en-US" sz="1600" dirty="0"/>
              <a:t> </a:t>
            </a:r>
            <a:r>
              <a:rPr lang="en-US" sz="1600" dirty="0" err="1"/>
              <a:t>distanța</a:t>
            </a:r>
            <a:r>
              <a:rPr lang="en-US" sz="1600" dirty="0"/>
              <a:t> la pasul 2).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ro-RO" sz="1600" dirty="0"/>
              <a:t>Împingeți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înainte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ro-RO" sz="1600" dirty="0"/>
              <a:t>un</a:t>
            </a:r>
            <a:r>
              <a:rPr lang="en-US" sz="1600" dirty="0"/>
              <a:t> </a:t>
            </a: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dirty="0" err="1"/>
              <a:t>centimetri</a:t>
            </a:r>
            <a:r>
              <a:rPr lang="en-US" sz="1600" dirty="0"/>
              <a:t>, </a:t>
            </a:r>
            <a:r>
              <a:rPr lang="en-US" sz="1600" dirty="0" err="1"/>
              <a:t>asigurându-vă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nu </a:t>
            </a:r>
            <a:r>
              <a:rPr lang="en-US" sz="1600" dirty="0" err="1"/>
              <a:t>alunecă</a:t>
            </a:r>
            <a:r>
              <a:rPr lang="en-US" sz="1600" dirty="0"/>
              <a:t>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ro-RO" sz="1600" dirty="0"/>
              <a:t>Priviți pe ecranul brick-ului, pe ecran se află numărul de grade înregistrate de senzorul de pe motor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împărțiți</a:t>
            </a:r>
            <a:r>
              <a:rPr lang="en-US" sz="1600" dirty="0"/>
              <a:t>-o la </a:t>
            </a:r>
            <a:r>
              <a:rPr lang="en-US" sz="1600" dirty="0" err="1"/>
              <a:t>numărul</a:t>
            </a:r>
            <a:r>
              <a:rPr lang="en-US" sz="1600" dirty="0"/>
              <a:t> de </a:t>
            </a:r>
            <a:r>
              <a:rPr lang="en-US" sz="1600" dirty="0" err="1"/>
              <a:t>centimetri</a:t>
            </a:r>
            <a:r>
              <a:rPr lang="en-US" sz="1600" dirty="0"/>
              <a:t> </a:t>
            </a:r>
            <a:r>
              <a:rPr lang="ro-RO" sz="1600" dirty="0"/>
              <a:t>parcurși de robot.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</a:t>
            </a:r>
            <a:r>
              <a:rPr lang="ro-RO" sz="1600" dirty="0"/>
              <a:t>ezultatul operațiunii matematice de mai sus va reprezenta </a:t>
            </a:r>
            <a:r>
              <a:rPr lang="en-US" sz="1600" dirty="0" err="1"/>
              <a:t>numărul</a:t>
            </a:r>
            <a:r>
              <a:rPr lang="en-US" sz="1600" dirty="0"/>
              <a:t> de grade </a:t>
            </a:r>
            <a:r>
              <a:rPr lang="ro-RO" sz="1600" dirty="0"/>
              <a:t>înregistrate de motor, atunci când robotul parcuge o distanță de 1 cm.</a:t>
            </a:r>
            <a:endParaRPr lang="en-US" sz="1600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4998184"/>
            <a:ext cx="3484790" cy="11381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2" y="4548480"/>
            <a:ext cx="710669" cy="41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6" y="4774286"/>
            <a:ext cx="2085975" cy="1362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362974" y="4774286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7" y="1841062"/>
            <a:ext cx="6113004" cy="3169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Pasul 1B: </a:t>
            </a:r>
            <a:r>
              <a:rPr lang="ro-RO" dirty="0"/>
              <a:t>Programarea mișcării de </a:t>
            </a:r>
            <a:r>
              <a:rPr lang="it-IT" dirty="0"/>
              <a:t>1CM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6912" y="3626138"/>
            <a:ext cx="324903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/>
              <a:t>g</a:t>
            </a:r>
            <a:r>
              <a:rPr lang="en-US" dirty="0" err="1"/>
              <a:t>rade</a:t>
            </a:r>
            <a:r>
              <a:rPr lang="ro-RO" dirty="0"/>
              <a:t>lor</a:t>
            </a:r>
            <a:r>
              <a:rPr lang="en-US" dirty="0"/>
              <a:t> </a:t>
            </a:r>
            <a:r>
              <a:rPr lang="en-US" dirty="0" err="1"/>
              <a:t>motorului</a:t>
            </a:r>
            <a:r>
              <a:rPr lang="en-US" dirty="0"/>
              <a:t> </a:t>
            </a:r>
            <a:r>
              <a:rPr lang="ro-RO" dirty="0"/>
              <a:t>(Motor Degrees) </a:t>
            </a:r>
            <a:r>
              <a:rPr lang="en-US" dirty="0"/>
              <a:t>pe care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obținut</a:t>
            </a:r>
            <a:r>
              <a:rPr lang="en-US" dirty="0"/>
              <a:t>-o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ro-RO" dirty="0"/>
              <a:t>slide-urile</a:t>
            </a:r>
            <a:r>
              <a:rPr lang="en-US" dirty="0"/>
              <a:t> 5 </a:t>
            </a:r>
            <a:r>
              <a:rPr lang="en-US" dirty="0" err="1"/>
              <a:t>sau</a:t>
            </a:r>
            <a:r>
              <a:rPr lang="en-US" dirty="0"/>
              <a:t> 6.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5817389" y="3004715"/>
            <a:ext cx="8323" cy="3700267"/>
          </a:xfrm>
          <a:prstGeom prst="bentConnector3">
            <a:avLst>
              <a:gd name="adj1" fmla="val 2846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EFDD04-27B5-8504-E469-63DD38D8BF47}"/>
              </a:ext>
            </a:extLst>
          </p:cNvPr>
          <p:cNvSpPr/>
          <p:nvPr/>
        </p:nvSpPr>
        <p:spPr>
          <a:xfrm>
            <a:off x="885824" y="2127804"/>
            <a:ext cx="5934075" cy="1298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9B7EE-C9FF-3E1E-BE28-99F036585620}"/>
              </a:ext>
            </a:extLst>
          </p:cNvPr>
          <p:cNvSpPr txBox="1"/>
          <p:nvPr/>
        </p:nvSpPr>
        <p:spPr>
          <a:xfrm>
            <a:off x="885824" y="2063767"/>
            <a:ext cx="6113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Pasul 1</a:t>
            </a:r>
            <a:r>
              <a:rPr lang="en-US" sz="1600" dirty="0"/>
              <a:t>:</a:t>
            </a:r>
            <a:r>
              <a:rPr lang="ro-RO" sz="1600" dirty="0"/>
              <a:t> Acesta este un program care face ca robotul să înainteze 1 cm. Valoarea de 20.5 grade este bazată pe mărimea roții de pe DroidBot 2.0. Acesta este numărul de grade de motor învârtite de motor pentru 1CM. Acesta a fost determinat la pasul 1A din fișierul powerpoint. Va trebui să modificați acest număr pentru robotul / roțile voastre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0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Pasul 2: Conversia grad</a:t>
            </a:r>
            <a:r>
              <a:rPr lang="ro-RO" dirty="0"/>
              <a:t>elor</a:t>
            </a:r>
            <a:r>
              <a:rPr lang="it-IT" dirty="0"/>
              <a:t> în CM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00" y="1486218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Creați Calculatorul care transformă gradele în centimetri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9"/>
          <a:stretch/>
        </p:blipFill>
        <p:spPr>
          <a:xfrm>
            <a:off x="1104181" y="2001162"/>
            <a:ext cx="7358333" cy="41604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51DEF1-1DD9-4A3A-C7B9-37AE4B8440C1}"/>
              </a:ext>
            </a:extLst>
          </p:cNvPr>
          <p:cNvSpPr/>
          <p:nvPr/>
        </p:nvSpPr>
        <p:spPr>
          <a:xfrm>
            <a:off x="2560237" y="3467100"/>
            <a:ext cx="1046813" cy="949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FDF46-B842-5E04-439A-B052DE332211}"/>
              </a:ext>
            </a:extLst>
          </p:cNvPr>
          <p:cNvSpPr txBox="1"/>
          <p:nvPr/>
        </p:nvSpPr>
        <p:spPr>
          <a:xfrm>
            <a:off x="2560237" y="3467100"/>
            <a:ext cx="11051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Puteți folosi intrarea </a:t>
            </a:r>
            <a:r>
              <a:rPr lang="en-US" sz="1100" dirty="0"/>
              <a:t>“a” </a:t>
            </a:r>
            <a:r>
              <a:rPr lang="ro-RO" sz="1100" dirty="0"/>
              <a:t>pentru a introduce numărul de CM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4AE07-3122-CEF0-5D22-41AD8AC33D4D}"/>
              </a:ext>
            </a:extLst>
          </p:cNvPr>
          <p:cNvSpPr/>
          <p:nvPr/>
        </p:nvSpPr>
        <p:spPr>
          <a:xfrm>
            <a:off x="3695602" y="3583264"/>
            <a:ext cx="1346784" cy="833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AB0AB-40F9-063E-07AE-194BEE4D976B}"/>
              </a:ext>
            </a:extLst>
          </p:cNvPr>
          <p:cNvSpPr txBox="1"/>
          <p:nvPr/>
        </p:nvSpPr>
        <p:spPr>
          <a:xfrm>
            <a:off x="3753939" y="3585269"/>
            <a:ext cx="118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Înmulțiți cu 20.5 (numărul de grade per CM)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0F2DF-B96E-D649-BC05-12421F432D10}"/>
              </a:ext>
            </a:extLst>
          </p:cNvPr>
          <p:cNvSpPr/>
          <p:nvPr/>
        </p:nvSpPr>
        <p:spPr>
          <a:xfrm>
            <a:off x="5189275" y="3571814"/>
            <a:ext cx="2010550" cy="949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92E1C-26BF-3F88-13C8-4F6D43E96F2C}"/>
              </a:ext>
            </a:extLst>
          </p:cNvPr>
          <p:cNvSpPr txBox="1"/>
          <p:nvPr/>
        </p:nvSpPr>
        <p:spPr>
          <a:xfrm>
            <a:off x="5130937" y="3580563"/>
            <a:ext cx="2068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Rezultatul calculului din blocul matematic (Math Block) este folosit pentru a determina numărul de grade cu care să se miște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FBC09-4617-E02D-63C4-F630E76C0A09}"/>
              </a:ext>
            </a:extLst>
          </p:cNvPr>
          <p:cNvSpPr/>
          <p:nvPr/>
        </p:nvSpPr>
        <p:spPr>
          <a:xfrm>
            <a:off x="1466880" y="4614271"/>
            <a:ext cx="3424964" cy="1384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10508-33A0-ACEA-269D-B3E3A995F724}"/>
              </a:ext>
            </a:extLst>
          </p:cNvPr>
          <p:cNvSpPr txBox="1"/>
          <p:nvPr/>
        </p:nvSpPr>
        <p:spPr>
          <a:xfrm>
            <a:off x="1501948" y="4591982"/>
            <a:ext cx="338989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300" dirty="0"/>
              <a:t>Acest bloc matematic ia valoarea introdusă în CM și o înmulțește cu 20.5 pentru a converti numărul în grade. Firul de ieșire trimite rezultatul în intrarea de grade a blocului de mișcare. Va trebui să schimbați valoarea de 20.5 cu valoarea potrivită roții tale (determinată la pasul 1)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22076" r="13592" b="52657"/>
          <a:stretch/>
        </p:blipFill>
        <p:spPr>
          <a:xfrm>
            <a:off x="4762339" y="1623710"/>
            <a:ext cx="3871327" cy="834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 </a:t>
            </a:r>
            <a:r>
              <a:rPr lang="pt-BR" dirty="0"/>
              <a:t>3A: Configurați </a:t>
            </a:r>
            <a:r>
              <a:rPr lang="ro-RO" dirty="0"/>
              <a:t>My </a:t>
            </a:r>
            <a:r>
              <a:rPr lang="pt-BR" dirty="0"/>
              <a:t>Bloc</a:t>
            </a:r>
            <a:r>
              <a:rPr lang="ro-RO" dirty="0"/>
              <a:t>k-</a:t>
            </a:r>
            <a:r>
              <a:rPr lang="pt-BR" dirty="0"/>
              <a:t>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23" y="1623683"/>
            <a:ext cx="44000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A. </a:t>
            </a:r>
            <a:r>
              <a:rPr lang="en-US" dirty="0" err="1">
                <a:solidFill>
                  <a:srgbClr val="0070C0"/>
                </a:solidFill>
              </a:rPr>
              <a:t>Evidențiați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două</a:t>
            </a:r>
            <a:r>
              <a:rPr lang="en-US" dirty="0">
                <a:solidFill>
                  <a:srgbClr val="0070C0"/>
                </a:solidFill>
              </a:rPr>
              <a:t> bloc</a:t>
            </a:r>
            <a:r>
              <a:rPr lang="ro-RO" dirty="0">
                <a:solidFill>
                  <a:srgbClr val="0070C0"/>
                </a:solidFill>
              </a:rPr>
              <a:t>k-</a:t>
            </a:r>
            <a:r>
              <a:rPr lang="en-US" dirty="0" err="1">
                <a:solidFill>
                  <a:srgbClr val="0070C0"/>
                </a:solidFill>
              </a:rPr>
              <a:t>uri</a:t>
            </a:r>
            <a:r>
              <a:rPr lang="en-US" dirty="0">
                <a:solidFill>
                  <a:srgbClr val="0070C0"/>
                </a:solidFill>
              </a:rPr>
              <a:t> din pasul 2 </a:t>
            </a:r>
            <a:r>
              <a:rPr lang="en-US" dirty="0" err="1">
                <a:solidFill>
                  <a:srgbClr val="0070C0"/>
                </a:solidFill>
              </a:rPr>
              <a:t>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mergeți</a:t>
            </a:r>
            <a:r>
              <a:rPr lang="en-US" dirty="0">
                <a:solidFill>
                  <a:srgbClr val="0070C0"/>
                </a:solidFill>
              </a:rPr>
              <a:t> la My Block Builder</a:t>
            </a:r>
            <a:endParaRPr lang="ro-RO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en-US" dirty="0" err="1">
                <a:solidFill>
                  <a:srgbClr val="00B050"/>
                </a:solidFill>
              </a:rPr>
              <a:t>Adăugați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două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intrări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Putere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și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Centimetri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și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finalizați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procesul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configurare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ro-RO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My Block Builder, </a:t>
            </a:r>
            <a:r>
              <a:rPr lang="en-US" dirty="0" err="1"/>
              <a:t>consultați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My Block with Inputs and Outputs (</a:t>
            </a:r>
            <a:r>
              <a:rPr lang="en-US" dirty="0" err="1"/>
              <a:t>Blocul</a:t>
            </a:r>
            <a:r>
              <a:rPr lang="en-US" dirty="0"/>
              <a:t> meu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) din</a:t>
            </a:r>
            <a:r>
              <a:rPr lang="ro-RO" dirty="0"/>
              <a:t> lecțiile intermediare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Copytight</a:t>
            </a:r>
            <a:r>
              <a:rPr lang="en-US" dirty="0"/>
              <a:t>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223" y="2759772"/>
            <a:ext cx="3707451" cy="33663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8029" y="3137277"/>
            <a:ext cx="268448" cy="53689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0367" y="3271501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1506657"/>
            <a:ext cx="3160294" cy="10477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2674" y="1808103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3364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8812</TotalTime>
  <Words>1337</Words>
  <Application>Microsoft Office PowerPoint</Application>
  <PresentationFormat>On-screen Show (4:3)</PresentationFormat>
  <Paragraphs>105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De ce o mișcare pe o anumită distanță cu My Block?</vt:lpstr>
      <vt:lpstr>MOVE_CM ÎN TREI PAȘI SIMPLI</vt:lpstr>
      <vt:lpstr>Pasul 1A: Câte grade se deplasează robotul în 1 CM?</vt:lpstr>
      <vt:lpstr>Pasul 1A: Metodă alternativă</vt:lpstr>
      <vt:lpstr>Pasul 1B: Programarea mișcării de 1CM</vt:lpstr>
      <vt:lpstr>Pasul 2: Conversia gradelor în CM</vt:lpstr>
      <vt:lpstr>Pasul 3A: Configurați My Block-ul</vt:lpstr>
      <vt:lpstr>Pasul 3B: Conectați My Block-ul</vt:lpstr>
      <vt:lpstr>Etapa 3C: Move_CM Completat</vt:lpstr>
      <vt:lpstr>Discuție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marinela buruiana</cp:lastModifiedBy>
  <cp:revision>82</cp:revision>
  <cp:lastPrinted>2016-07-20T03:36:11Z</cp:lastPrinted>
  <dcterms:created xsi:type="dcterms:W3CDTF">2014-08-07T02:19:13Z</dcterms:created>
  <dcterms:modified xsi:type="dcterms:W3CDTF">2023-09-05T08:53:59Z</dcterms:modified>
</cp:coreProperties>
</file>