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21"/>
  </p:notesMasterIdLst>
  <p:handoutMasterIdLst>
    <p:handoutMasterId r:id="rId22"/>
  </p:handoutMasterIdLst>
  <p:sldIdLst>
    <p:sldId id="380" r:id="rId3"/>
    <p:sldId id="357" r:id="rId4"/>
    <p:sldId id="341" r:id="rId5"/>
    <p:sldId id="342" r:id="rId6"/>
    <p:sldId id="339" r:id="rId7"/>
    <p:sldId id="343" r:id="rId8"/>
    <p:sldId id="370" r:id="rId9"/>
    <p:sldId id="371" r:id="rId10"/>
    <p:sldId id="378" r:id="rId11"/>
    <p:sldId id="372" r:id="rId12"/>
    <p:sldId id="373" r:id="rId13"/>
    <p:sldId id="374" r:id="rId14"/>
    <p:sldId id="375" r:id="rId15"/>
    <p:sldId id="376" r:id="rId16"/>
    <p:sldId id="377" r:id="rId17"/>
    <p:sldId id="379" r:id="rId18"/>
    <p:sldId id="381" r:id="rId19"/>
    <p:sldId id="35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72"/>
    <p:restoredTop sz="96207" autoAdjust="0"/>
  </p:normalViewPr>
  <p:slideViewPr>
    <p:cSldViewPr snapToGrid="0" snapToObjects="1">
      <p:cViewPr varScale="1">
        <p:scale>
          <a:sx n="86" d="100"/>
          <a:sy n="86" d="100"/>
        </p:scale>
        <p:origin x="102" y="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1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6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738B-EFB5-4143-9C25-BA5CA10A45EB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0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E7BD-2A9D-754E-AF6C-3F4D683BF84B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2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E0A1-FCED-8048-AFB6-B884CF8A53D4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32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1647-855F-4E40-A660-CCD0417674DE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5162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1F6D-5AD6-E346-BF4C-AF69D778F162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31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78CC-F264-D94C-8E04-4EFCB7E6A14C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20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3F7C-CED3-C542-A238-4D356A2E1A36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1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4463-9B83-5948-ACF2-7AD0FFBB9DD5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02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F5E3-C140-8C42-BD7E-CF77E90EFC5E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24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09B6-0B96-6741-A618-464056662177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28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6F6F5BF-6EE7-9849-8F1A-3A27999AC5E8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0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8EB9-1BE4-EB44-8883-5A6660ECED3F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02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904E-80A9-1547-A850-D2722C3BD0EE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44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CA926-31DA-8448-ABEF-DF9C75A771AE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16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DE0A-A77E-AF45-AB19-9AFC6B709591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1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A97F5-A31B-504C-BCDA-99B91430B8DF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6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3898-3538-9442-BD8D-9384E715FA68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8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15CC-BB6D-CF44-9ABA-8CAF410CAA92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9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D080-A2A3-6B4E-A561-04AF4FFDF993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3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BE9F-0849-E54E-8F59-3BB0A9773F93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6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250045B-B3F4-424B-B8D8-BC7A894DBE28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0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ACCC-03A5-1849-9F44-775DA1C4F6E2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9FAC45-77E2-B647-AE5A-CCC60732E68D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sk-SK"/>
              <a:t>© 2015 EV3Lessons.com (Last Edit 9/25/2017)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194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352FFE-E05B-1F40-BAEE-192EA8FCD218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sk-SK"/>
              <a:t>© 2015 EV3Lessons.com (Last Edit 9/25/2017)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588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346315"/>
            <a:ext cx="7435121" cy="507990"/>
          </a:xfrm>
        </p:spPr>
        <p:txBody>
          <a:bodyPr>
            <a:normAutofit/>
          </a:bodyPr>
          <a:lstStyle/>
          <a:p>
            <a:r>
              <a:rPr lang="en-US" dirty="0" err="1"/>
              <a:t>Introducere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MY BLOCKs (</a:t>
            </a:r>
            <a:r>
              <a:rPr lang="en-US" dirty="0" err="1"/>
              <a:t>Blocurile</a:t>
            </a:r>
            <a:r>
              <a:rPr lang="en-US" dirty="0"/>
              <a:t> mele)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7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043" y="3728907"/>
            <a:ext cx="2858461" cy="25972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Pasul 3: </a:t>
            </a:r>
            <a:r>
              <a:rPr lang="en-US" dirty="0" err="1"/>
              <a:t>Adăugați</a:t>
            </a:r>
            <a:r>
              <a:rPr lang="en-US" dirty="0"/>
              <a:t> </a:t>
            </a:r>
            <a:r>
              <a:rPr lang="en-US" dirty="0" err="1"/>
              <a:t>intrări</a:t>
            </a:r>
            <a:r>
              <a:rPr lang="en-US" dirty="0"/>
              <a:t>/</a:t>
            </a:r>
            <a:r>
              <a:rPr lang="en-US" dirty="0" err="1"/>
              <a:t>ieșiri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779240" cy="4373563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00B050"/>
                </a:solidFill>
              </a:rPr>
              <a:t>A. </a:t>
            </a:r>
            <a:r>
              <a:rPr lang="en-US" b="0" dirty="0" err="1">
                <a:solidFill>
                  <a:srgbClr val="00B050"/>
                </a:solidFill>
              </a:rPr>
              <a:t>Trebuie</a:t>
            </a:r>
            <a:r>
              <a:rPr lang="en-US" b="0" dirty="0">
                <a:solidFill>
                  <a:srgbClr val="00B050"/>
                </a:solidFill>
              </a:rPr>
              <a:t> </a:t>
            </a:r>
            <a:r>
              <a:rPr lang="en-US" b="0" dirty="0" err="1">
                <a:solidFill>
                  <a:srgbClr val="00B050"/>
                </a:solidFill>
              </a:rPr>
              <a:t>să</a:t>
            </a:r>
            <a:r>
              <a:rPr lang="en-US" b="0" dirty="0">
                <a:solidFill>
                  <a:srgbClr val="00B050"/>
                </a:solidFill>
              </a:rPr>
              <a:t> </a:t>
            </a:r>
            <a:r>
              <a:rPr lang="en-US" b="0" dirty="0" err="1">
                <a:solidFill>
                  <a:srgbClr val="00B050"/>
                </a:solidFill>
              </a:rPr>
              <a:t>adăugăm</a:t>
            </a:r>
            <a:r>
              <a:rPr lang="en-US" b="0" dirty="0">
                <a:solidFill>
                  <a:srgbClr val="00B050"/>
                </a:solidFill>
              </a:rPr>
              <a:t> </a:t>
            </a:r>
            <a:r>
              <a:rPr lang="en-US" b="0" dirty="0" err="1">
                <a:solidFill>
                  <a:srgbClr val="00B050"/>
                </a:solidFill>
              </a:rPr>
              <a:t>două</a:t>
            </a:r>
            <a:r>
              <a:rPr lang="en-US" b="0" dirty="0">
                <a:solidFill>
                  <a:srgbClr val="00B050"/>
                </a:solidFill>
              </a:rPr>
              <a:t> </a:t>
            </a:r>
            <a:r>
              <a:rPr lang="en-US" b="0" dirty="0" err="1">
                <a:solidFill>
                  <a:srgbClr val="00B050"/>
                </a:solidFill>
              </a:rPr>
              <a:t>intrări</a:t>
            </a:r>
            <a:r>
              <a:rPr lang="en-US" b="0" dirty="0">
                <a:solidFill>
                  <a:srgbClr val="00B050"/>
                </a:solidFill>
              </a:rPr>
              <a:t> </a:t>
            </a:r>
            <a:r>
              <a:rPr lang="en-US" b="0" dirty="0" err="1">
                <a:solidFill>
                  <a:srgbClr val="00B050"/>
                </a:solidFill>
              </a:rPr>
              <a:t>și</a:t>
            </a:r>
            <a:r>
              <a:rPr lang="en-US" b="0" dirty="0">
                <a:solidFill>
                  <a:srgbClr val="00B050"/>
                </a:solidFill>
              </a:rPr>
              <a:t> o </a:t>
            </a:r>
            <a:r>
              <a:rPr lang="en-US" b="0" dirty="0" err="1">
                <a:solidFill>
                  <a:srgbClr val="00B050"/>
                </a:solidFill>
              </a:rPr>
              <a:t>ieșire</a:t>
            </a:r>
            <a:r>
              <a:rPr lang="en-US" b="0" dirty="0">
                <a:solidFill>
                  <a:srgbClr val="00B050"/>
                </a:solidFill>
              </a:rPr>
              <a:t>, </a:t>
            </a:r>
            <a:r>
              <a:rPr lang="en-US" b="0" dirty="0" err="1">
                <a:solidFill>
                  <a:srgbClr val="00B050"/>
                </a:solidFill>
              </a:rPr>
              <a:t>așa</a:t>
            </a:r>
            <a:r>
              <a:rPr lang="en-US" b="0" dirty="0">
                <a:solidFill>
                  <a:srgbClr val="00B050"/>
                </a:solidFill>
              </a:rPr>
              <a:t> </a:t>
            </a:r>
            <a:r>
              <a:rPr lang="en-US" b="0" dirty="0" err="1">
                <a:solidFill>
                  <a:srgbClr val="00B050"/>
                </a:solidFill>
              </a:rPr>
              <a:t>că</a:t>
            </a:r>
            <a:r>
              <a:rPr lang="en-US" b="0" dirty="0">
                <a:solidFill>
                  <a:srgbClr val="00B050"/>
                </a:solidFill>
              </a:rPr>
              <a:t> </a:t>
            </a:r>
            <a:r>
              <a:rPr lang="en-US" b="0" dirty="0" err="1">
                <a:solidFill>
                  <a:srgbClr val="00B050"/>
                </a:solidFill>
              </a:rPr>
              <a:t>vom</a:t>
            </a:r>
            <a:r>
              <a:rPr lang="en-US" b="0" dirty="0">
                <a:solidFill>
                  <a:srgbClr val="00B050"/>
                </a:solidFill>
              </a:rPr>
              <a:t> face </a:t>
            </a:r>
            <a:r>
              <a:rPr lang="en-US" b="0" dirty="0" err="1">
                <a:solidFill>
                  <a:srgbClr val="00B050"/>
                </a:solidFill>
              </a:rPr>
              <a:t>clic</a:t>
            </a:r>
            <a:r>
              <a:rPr lang="en-US" b="0" dirty="0">
                <a:solidFill>
                  <a:srgbClr val="00B050"/>
                </a:solidFill>
              </a:rPr>
              <a:t> de </a:t>
            </a:r>
            <a:r>
              <a:rPr lang="en-US" b="0" dirty="0" err="1">
                <a:solidFill>
                  <a:srgbClr val="00B050"/>
                </a:solidFill>
              </a:rPr>
              <a:t>trei</a:t>
            </a:r>
            <a:r>
              <a:rPr lang="en-US" b="0" dirty="0">
                <a:solidFill>
                  <a:srgbClr val="00B050"/>
                </a:solidFill>
              </a:rPr>
              <a:t> </a:t>
            </a:r>
            <a:r>
              <a:rPr lang="en-US" b="0" dirty="0" err="1">
                <a:solidFill>
                  <a:srgbClr val="00B050"/>
                </a:solidFill>
              </a:rPr>
              <a:t>ori</a:t>
            </a:r>
            <a:r>
              <a:rPr lang="en-US" b="0" dirty="0">
                <a:solidFill>
                  <a:srgbClr val="00B050"/>
                </a:solidFill>
              </a:rPr>
              <a:t> pe </a:t>
            </a:r>
            <a:r>
              <a:rPr lang="en-US" b="0" dirty="0" err="1">
                <a:solidFill>
                  <a:srgbClr val="00B050"/>
                </a:solidFill>
              </a:rPr>
              <a:t>butonul</a:t>
            </a:r>
            <a:r>
              <a:rPr lang="en-US" b="0" dirty="0">
                <a:solidFill>
                  <a:srgbClr val="00B050"/>
                </a:solidFill>
              </a:rPr>
              <a:t> +.</a:t>
            </a: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solidFill>
                  <a:srgbClr val="7030A0"/>
                </a:solidFill>
              </a:rPr>
              <a:t>B. </a:t>
            </a:r>
            <a:r>
              <a:rPr lang="en-US" b="0" dirty="0" err="1">
                <a:solidFill>
                  <a:srgbClr val="7030A0"/>
                </a:solidFill>
              </a:rPr>
              <a:t>Întoarceți-vă</a:t>
            </a:r>
            <a:r>
              <a:rPr lang="en-US" b="0" dirty="0">
                <a:solidFill>
                  <a:srgbClr val="7030A0"/>
                </a:solidFill>
              </a:rPr>
              <a:t> la </a:t>
            </a:r>
            <a:r>
              <a:rPr lang="en-US" b="0" dirty="0" err="1">
                <a:solidFill>
                  <a:srgbClr val="7030A0"/>
                </a:solidFill>
              </a:rPr>
              <a:t>primul</a:t>
            </a:r>
            <a:r>
              <a:rPr lang="en-US" b="0" dirty="0">
                <a:solidFill>
                  <a:srgbClr val="7030A0"/>
                </a:solidFill>
              </a:rPr>
              <a:t> </a:t>
            </a:r>
            <a:r>
              <a:rPr lang="en-US" b="0" dirty="0" err="1">
                <a:solidFill>
                  <a:srgbClr val="7030A0"/>
                </a:solidFill>
              </a:rPr>
              <a:t>parametru</a:t>
            </a:r>
            <a:endParaRPr lang="ro-RO" b="0" dirty="0">
              <a:solidFill>
                <a:srgbClr val="7030A0"/>
              </a:solidFill>
            </a:endParaRPr>
          </a:p>
          <a:p>
            <a:endParaRPr lang="en-US" b="0" dirty="0"/>
          </a:p>
          <a:p>
            <a:r>
              <a:rPr lang="en-US" b="0" dirty="0">
                <a:solidFill>
                  <a:srgbClr val="00B0F0"/>
                </a:solidFill>
              </a:rPr>
              <a:t>C. </a:t>
            </a:r>
            <a:r>
              <a:rPr lang="en-US" b="0" dirty="0" err="1">
                <a:solidFill>
                  <a:srgbClr val="00B0F0"/>
                </a:solidFill>
              </a:rPr>
              <a:t>Mergeți</a:t>
            </a:r>
            <a:r>
              <a:rPr lang="en-US" b="0" dirty="0">
                <a:solidFill>
                  <a:srgbClr val="00B0F0"/>
                </a:solidFill>
              </a:rPr>
              <a:t> la </a:t>
            </a:r>
            <a:r>
              <a:rPr lang="en-US" b="0" dirty="0" err="1">
                <a:solidFill>
                  <a:srgbClr val="00B0F0"/>
                </a:solidFill>
              </a:rPr>
              <a:t>Configurarea</a:t>
            </a:r>
            <a:r>
              <a:rPr lang="en-US" b="0" dirty="0">
                <a:solidFill>
                  <a:srgbClr val="00B0F0"/>
                </a:solidFill>
              </a:rPr>
              <a:t> </a:t>
            </a:r>
            <a:r>
              <a:rPr lang="en-US" b="0" dirty="0" err="1">
                <a:solidFill>
                  <a:srgbClr val="00B0F0"/>
                </a:solidFill>
              </a:rPr>
              <a:t>parametrilor</a:t>
            </a:r>
            <a:r>
              <a:rPr lang="ro-RO" b="0" dirty="0">
                <a:solidFill>
                  <a:srgbClr val="00B0F0"/>
                </a:solidFill>
              </a:rPr>
              <a:t> (parameter Setup)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2879" t="22087" r="18521" b="21365"/>
          <a:stretch/>
        </p:blipFill>
        <p:spPr>
          <a:xfrm>
            <a:off x="4877664" y="1342000"/>
            <a:ext cx="2646840" cy="237340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477458" y="4857226"/>
            <a:ext cx="1299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Move Rotations and output Ultrasonic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32541" y="2305336"/>
            <a:ext cx="1299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Move Rotations and output Ultrasonic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68191" y="1710402"/>
            <a:ext cx="186122" cy="326168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825025" y="3978561"/>
            <a:ext cx="207894" cy="576943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211056" y="4979561"/>
            <a:ext cx="716104" cy="21621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33131" y="1535470"/>
            <a:ext cx="31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 flipH="1">
            <a:off x="5348541" y="4082366"/>
            <a:ext cx="29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06140" y="4732317"/>
            <a:ext cx="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94934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7088"/>
            <a:ext cx="9144000" cy="874055"/>
          </a:xfrm>
        </p:spPr>
        <p:txBody>
          <a:bodyPr>
            <a:noAutofit/>
          </a:bodyPr>
          <a:lstStyle/>
          <a:p>
            <a:r>
              <a:rPr lang="en-US" sz="3600" dirty="0"/>
              <a:t>Pasul 4: </a:t>
            </a:r>
            <a:r>
              <a:rPr lang="en-US" sz="3600" dirty="0" err="1"/>
              <a:t>Parametru</a:t>
            </a:r>
            <a:r>
              <a:rPr lang="en-US" sz="3600" dirty="0"/>
              <a:t> de </a:t>
            </a:r>
            <a:r>
              <a:rPr lang="en-US" sz="3600" dirty="0" err="1"/>
              <a:t>configurare</a:t>
            </a:r>
            <a:r>
              <a:rPr lang="en-US" sz="3600" dirty="0"/>
              <a:t> </a:t>
            </a:r>
            <a:r>
              <a:rPr lang="en-US" sz="3600" dirty="0" err="1"/>
              <a:t>pentru</a:t>
            </a:r>
            <a:r>
              <a:rPr lang="en-US" sz="3600" dirty="0"/>
              <a:t> </a:t>
            </a:r>
            <a:r>
              <a:rPr lang="en-US" sz="3600" dirty="0" err="1"/>
              <a:t>putere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787" y="1362094"/>
            <a:ext cx="5589496" cy="49756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13250" y="4423664"/>
            <a:ext cx="2449585" cy="1476462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7862" y="4523967"/>
            <a:ext cx="212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B. </a:t>
            </a:r>
            <a:r>
              <a:rPr lang="en-US" dirty="0" err="1">
                <a:solidFill>
                  <a:srgbClr val="7030A0"/>
                </a:solidFill>
              </a:rPr>
              <a:t>Selectați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intrarea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7863" y="4162318"/>
            <a:ext cx="19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A. </a:t>
            </a:r>
            <a:r>
              <a:rPr lang="en-US" dirty="0" err="1">
                <a:solidFill>
                  <a:srgbClr val="00B050"/>
                </a:solidFill>
              </a:rPr>
              <a:t>Alege</a:t>
            </a:r>
            <a:r>
              <a:rPr lang="en-US" dirty="0">
                <a:solidFill>
                  <a:srgbClr val="00B050"/>
                </a:solidFill>
              </a:rPr>
              <a:t> un </a:t>
            </a:r>
            <a:r>
              <a:rPr lang="en-US" dirty="0" err="1">
                <a:solidFill>
                  <a:srgbClr val="00B050"/>
                </a:solidFill>
              </a:rPr>
              <a:t>nume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7863" y="5247265"/>
            <a:ext cx="298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D. </a:t>
            </a:r>
            <a:r>
              <a:rPr lang="en-US" dirty="0" err="1">
                <a:solidFill>
                  <a:srgbClr val="FFC000"/>
                </a:solidFill>
              </a:rPr>
              <a:t>Alegeți</a:t>
            </a:r>
            <a:r>
              <a:rPr lang="en-US" dirty="0">
                <a:solidFill>
                  <a:srgbClr val="FFC000"/>
                </a:solidFill>
              </a:rPr>
              <a:t> o </a:t>
            </a:r>
            <a:r>
              <a:rPr lang="en-US" dirty="0" err="1">
                <a:solidFill>
                  <a:srgbClr val="FFC000"/>
                </a:solidFill>
              </a:rPr>
              <a:t>valoare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implicită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0695" y="3277039"/>
            <a:ext cx="233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Move Rotations and output Ultrasonic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87486" y="5958011"/>
            <a:ext cx="4038599" cy="2082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min &amp; </a:t>
            </a:r>
            <a:r>
              <a:rPr lang="en-US" sz="1200"/>
              <a:t>max values (only </a:t>
            </a:r>
            <a:r>
              <a:rPr lang="en-US" sz="1200" dirty="0"/>
              <a:t>available with slider)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7863" y="4942452"/>
            <a:ext cx="280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C. </a:t>
            </a:r>
            <a:r>
              <a:rPr lang="en-US" dirty="0" err="1">
                <a:solidFill>
                  <a:srgbClr val="00B0F0"/>
                </a:solidFill>
              </a:rPr>
              <a:t>Puterea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este</a:t>
            </a:r>
            <a:r>
              <a:rPr lang="en-US" dirty="0">
                <a:solidFill>
                  <a:srgbClr val="00B0F0"/>
                </a:solidFill>
              </a:rPr>
              <a:t> un </a:t>
            </a:r>
            <a:r>
              <a:rPr lang="en-US" dirty="0" err="1">
                <a:solidFill>
                  <a:srgbClr val="00B0F0"/>
                </a:solidFill>
              </a:rPr>
              <a:t>număr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7863" y="5608914"/>
            <a:ext cx="298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E. </a:t>
            </a:r>
            <a:r>
              <a:rPr lang="en-US" dirty="0" err="1">
                <a:solidFill>
                  <a:srgbClr val="0070C0"/>
                </a:solidFill>
              </a:rPr>
              <a:t>Alegeți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stilul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butonului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09128" y="4105517"/>
            <a:ext cx="31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3093572" y="4470204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3093572" y="4800306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3104454" y="5126877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</a:t>
            </a:r>
          </a:p>
        </p:txBody>
      </p:sp>
      <p:sp>
        <p:nvSpPr>
          <p:cNvPr id="30" name="TextBox 29"/>
          <p:cNvSpPr txBox="1"/>
          <p:nvPr/>
        </p:nvSpPr>
        <p:spPr>
          <a:xfrm flipH="1">
            <a:off x="6783826" y="4080177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373050" y="1777809"/>
            <a:ext cx="320779" cy="83474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85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256" y="1197809"/>
            <a:ext cx="5591175" cy="5076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7088"/>
            <a:ext cx="9144000" cy="874055"/>
          </a:xfrm>
        </p:spPr>
        <p:txBody>
          <a:bodyPr>
            <a:noAutofit/>
          </a:bodyPr>
          <a:lstStyle/>
          <a:p>
            <a:r>
              <a:rPr lang="it-IT" sz="3600" dirty="0"/>
              <a:t>Pasul 5: Configurarea parametrilor pentru rotație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59686" y="4080225"/>
            <a:ext cx="2604064" cy="1728654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482734" y="3142003"/>
            <a:ext cx="233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Move Rotations and output Ultrasonic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2096" y="1832590"/>
            <a:ext cx="19535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Acum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faceți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clic</a:t>
            </a:r>
            <a:r>
              <a:rPr lang="en-US" dirty="0">
                <a:solidFill>
                  <a:srgbClr val="7030A0"/>
                </a:solidFill>
              </a:rPr>
              <a:t> pe al </a:t>
            </a:r>
            <a:r>
              <a:rPr lang="en-US" dirty="0" err="1">
                <a:solidFill>
                  <a:srgbClr val="7030A0"/>
                </a:solidFill>
              </a:rPr>
              <a:t>doilea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parametru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27594" y="4018198"/>
            <a:ext cx="31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 flipH="1">
            <a:off x="3412038" y="4382885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 flipH="1">
            <a:off x="3412038" y="4712987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 flipH="1">
            <a:off x="3422920" y="5039558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7211145" y="4047287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996317" y="1762855"/>
            <a:ext cx="320779" cy="83474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3726" y="4696693"/>
            <a:ext cx="210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B. </a:t>
            </a:r>
            <a:r>
              <a:rPr lang="en-US" dirty="0" err="1">
                <a:solidFill>
                  <a:srgbClr val="7030A0"/>
                </a:solidFill>
              </a:rPr>
              <a:t>Selectați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intrarea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3727" y="4335044"/>
            <a:ext cx="193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A. </a:t>
            </a:r>
            <a:r>
              <a:rPr lang="en-US" dirty="0" err="1">
                <a:solidFill>
                  <a:srgbClr val="00B050"/>
                </a:solidFill>
              </a:rPr>
              <a:t>Alege</a:t>
            </a:r>
            <a:r>
              <a:rPr lang="en-US" dirty="0">
                <a:solidFill>
                  <a:srgbClr val="00B050"/>
                </a:solidFill>
              </a:rPr>
              <a:t> un </a:t>
            </a:r>
            <a:r>
              <a:rPr lang="en-US" dirty="0" err="1">
                <a:solidFill>
                  <a:srgbClr val="00B050"/>
                </a:solidFill>
              </a:rPr>
              <a:t>nume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3727" y="5419991"/>
            <a:ext cx="298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D. </a:t>
            </a:r>
            <a:r>
              <a:rPr lang="en-US" dirty="0" err="1">
                <a:solidFill>
                  <a:srgbClr val="FFC000"/>
                </a:solidFill>
              </a:rPr>
              <a:t>Alegeți</a:t>
            </a:r>
            <a:r>
              <a:rPr lang="en-US" dirty="0">
                <a:solidFill>
                  <a:srgbClr val="FFC000"/>
                </a:solidFill>
              </a:rPr>
              <a:t> o </a:t>
            </a:r>
            <a:r>
              <a:rPr lang="en-US" dirty="0" err="1">
                <a:solidFill>
                  <a:srgbClr val="FFC000"/>
                </a:solidFill>
              </a:rPr>
              <a:t>valoare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implicită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3727" y="5058342"/>
            <a:ext cx="280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C. </a:t>
            </a:r>
            <a:r>
              <a:rPr lang="ro-RO" dirty="0">
                <a:solidFill>
                  <a:srgbClr val="00B0F0"/>
                </a:solidFill>
              </a:rPr>
              <a:t>Rotația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este</a:t>
            </a:r>
            <a:r>
              <a:rPr lang="en-US" dirty="0">
                <a:solidFill>
                  <a:srgbClr val="00B0F0"/>
                </a:solidFill>
              </a:rPr>
              <a:t> un </a:t>
            </a:r>
            <a:r>
              <a:rPr lang="en-US" dirty="0" err="1">
                <a:solidFill>
                  <a:srgbClr val="00B0F0"/>
                </a:solidFill>
              </a:rPr>
              <a:t>număr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3727" y="5781640"/>
            <a:ext cx="298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E. </a:t>
            </a:r>
            <a:r>
              <a:rPr lang="en-US" dirty="0" err="1">
                <a:solidFill>
                  <a:srgbClr val="0070C0"/>
                </a:solidFill>
              </a:rPr>
              <a:t>Alegeți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stilul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butonului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535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138" y="1502331"/>
            <a:ext cx="5091082" cy="4616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7088"/>
            <a:ext cx="9144000" cy="874055"/>
          </a:xfrm>
        </p:spPr>
        <p:txBody>
          <a:bodyPr>
            <a:noAutofit/>
          </a:bodyPr>
          <a:lstStyle/>
          <a:p>
            <a:r>
              <a:rPr lang="en-US" sz="3600" dirty="0"/>
              <a:t>Pasul 6: </a:t>
            </a:r>
            <a:r>
              <a:rPr lang="ro-RO" sz="3600" dirty="0"/>
              <a:t>Configurați parametrul </a:t>
            </a:r>
            <a:r>
              <a:rPr lang="en-US" sz="3600" dirty="0" err="1"/>
              <a:t>pentru</a:t>
            </a:r>
            <a:r>
              <a:rPr lang="en-US" sz="3600" dirty="0"/>
              <a:t> </a:t>
            </a:r>
            <a:r>
              <a:rPr lang="en-US" sz="3600" dirty="0" err="1"/>
              <a:t>ultrasunete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78653" y="3396098"/>
            <a:ext cx="233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Move Rotations and output Ultrasonic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26098" y="4122790"/>
            <a:ext cx="31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 flipH="1">
            <a:off x="2810542" y="4487477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 flipH="1">
            <a:off x="2810542" y="4817579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710509" y="1926370"/>
            <a:ext cx="320779" cy="83474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2096" y="1832590"/>
            <a:ext cx="19535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7030A0"/>
                </a:solidFill>
              </a:rPr>
              <a:t>Acum faceți clic pe al treilea parametru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8400" y="4705759"/>
            <a:ext cx="209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B. </a:t>
            </a:r>
            <a:r>
              <a:rPr lang="en-US" dirty="0" err="1">
                <a:solidFill>
                  <a:srgbClr val="7030A0"/>
                </a:solidFill>
              </a:rPr>
              <a:t>Selectați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ro-RO" dirty="0">
                <a:solidFill>
                  <a:srgbClr val="7030A0"/>
                </a:solidFill>
              </a:rPr>
              <a:t>eșirea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8400" y="4335044"/>
            <a:ext cx="193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A. </a:t>
            </a:r>
            <a:r>
              <a:rPr lang="en-US" dirty="0" err="1">
                <a:solidFill>
                  <a:srgbClr val="00B050"/>
                </a:solidFill>
              </a:rPr>
              <a:t>Alege</a:t>
            </a:r>
            <a:r>
              <a:rPr lang="en-US" dirty="0">
                <a:solidFill>
                  <a:srgbClr val="00B050"/>
                </a:solidFill>
              </a:rPr>
              <a:t> un </a:t>
            </a:r>
            <a:r>
              <a:rPr lang="en-US" dirty="0" err="1">
                <a:solidFill>
                  <a:srgbClr val="00B050"/>
                </a:solidFill>
              </a:rPr>
              <a:t>nume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8400" y="5076474"/>
            <a:ext cx="2801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C. </a:t>
            </a:r>
            <a:r>
              <a:rPr lang="ro-RO" dirty="0">
                <a:solidFill>
                  <a:srgbClr val="00B0F0"/>
                </a:solidFill>
              </a:rPr>
              <a:t>Ultrasonicul </a:t>
            </a:r>
            <a:r>
              <a:rPr lang="en-US" dirty="0" err="1">
                <a:solidFill>
                  <a:srgbClr val="00B0F0"/>
                </a:solidFill>
              </a:rPr>
              <a:t>este</a:t>
            </a:r>
            <a:r>
              <a:rPr lang="en-US" dirty="0">
                <a:solidFill>
                  <a:srgbClr val="00B0F0"/>
                </a:solidFill>
              </a:rPr>
              <a:t> un </a:t>
            </a:r>
            <a:r>
              <a:rPr lang="en-US" dirty="0" err="1">
                <a:solidFill>
                  <a:srgbClr val="00B0F0"/>
                </a:solidFill>
              </a:rPr>
              <a:t>număr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952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7088"/>
            <a:ext cx="9144000" cy="874055"/>
          </a:xfrm>
        </p:spPr>
        <p:txBody>
          <a:bodyPr>
            <a:noAutofit/>
          </a:bodyPr>
          <a:lstStyle/>
          <a:p>
            <a:r>
              <a:rPr lang="en-US" sz="3600" dirty="0"/>
              <a:t>Pasul 7: </a:t>
            </a:r>
            <a:r>
              <a:rPr lang="en-US" sz="3600" dirty="0" err="1"/>
              <a:t>Configurarea</a:t>
            </a:r>
            <a:r>
              <a:rPr lang="en-US" sz="3600" dirty="0"/>
              <a:t> </a:t>
            </a:r>
            <a:r>
              <a:rPr lang="en-US" sz="3600" dirty="0" err="1"/>
              <a:t>pictogramelor</a:t>
            </a:r>
            <a:r>
              <a:rPr lang="en-US" sz="3600" dirty="0"/>
              <a:t> </a:t>
            </a:r>
            <a:r>
              <a:rPr lang="en-US" sz="3600" dirty="0" err="1"/>
              <a:t>parametrilor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417" y="2328186"/>
            <a:ext cx="4446947" cy="39033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7293" y="1430219"/>
            <a:ext cx="31478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pas,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schimba</a:t>
            </a:r>
            <a:r>
              <a:rPr lang="en-US" dirty="0"/>
              <a:t> </a:t>
            </a:r>
            <a:r>
              <a:rPr lang="en-US" dirty="0" err="1"/>
              <a:t>pictogramele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parametri</a:t>
            </a:r>
            <a:r>
              <a:rPr lang="en-US" dirty="0"/>
              <a:t> din "a" </a:t>
            </a:r>
            <a:r>
              <a:rPr lang="en-US" dirty="0" err="1"/>
              <a:t>într</a:t>
            </a:r>
            <a:r>
              <a:rPr lang="en-US" dirty="0"/>
              <a:t>-o imagine la </a:t>
            </a:r>
            <a:r>
              <a:rPr lang="en-US" dirty="0" err="1"/>
              <a:t>alegere</a:t>
            </a:r>
            <a:r>
              <a:rPr lang="en-US" dirty="0"/>
              <a:t>.</a:t>
            </a:r>
            <a:endParaRPr lang="ro-RO" dirty="0"/>
          </a:p>
          <a:p>
            <a:endParaRPr lang="en-US" dirty="0">
              <a:solidFill>
                <a:srgbClr val="00B050"/>
              </a:solidFill>
            </a:endParaRPr>
          </a:p>
          <a:p>
            <a:pPr marL="342900" indent="-342900">
              <a:buAutoNum type="alphaUcPeriod"/>
            </a:pPr>
            <a:r>
              <a:rPr lang="it-IT" dirty="0">
                <a:solidFill>
                  <a:srgbClr val="00B050"/>
                </a:solidFill>
              </a:rPr>
              <a:t>Faceți clic pe un parametru</a:t>
            </a:r>
            <a:endParaRPr lang="ro-RO" dirty="0">
              <a:solidFill>
                <a:srgbClr val="00B050"/>
              </a:solidFill>
            </a:endParaRPr>
          </a:p>
          <a:p>
            <a:pPr marL="342900" indent="-342900">
              <a:buAutoNum type="alphaUcPeriod"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B. </a:t>
            </a:r>
            <a:r>
              <a:rPr lang="en-US" dirty="0" err="1">
                <a:solidFill>
                  <a:srgbClr val="7030A0"/>
                </a:solidFill>
              </a:rPr>
              <a:t>Faceți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clic</a:t>
            </a:r>
            <a:r>
              <a:rPr lang="en-US" dirty="0">
                <a:solidFill>
                  <a:srgbClr val="7030A0"/>
                </a:solidFill>
              </a:rPr>
              <a:t> pe fila </a:t>
            </a:r>
            <a:r>
              <a:rPr lang="en-US" dirty="0" err="1">
                <a:solidFill>
                  <a:srgbClr val="7030A0"/>
                </a:solidFill>
              </a:rPr>
              <a:t>Icoane</a:t>
            </a:r>
            <a:r>
              <a:rPr lang="en-US" dirty="0">
                <a:solidFill>
                  <a:srgbClr val="7030A0"/>
                </a:solidFill>
              </a:rPr>
              <a:t> de </a:t>
            </a:r>
            <a:r>
              <a:rPr lang="en-US" dirty="0" err="1">
                <a:solidFill>
                  <a:srgbClr val="7030A0"/>
                </a:solidFill>
              </a:rPr>
              <a:t>parametru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dacă</a:t>
            </a:r>
            <a:r>
              <a:rPr lang="en-US" dirty="0">
                <a:solidFill>
                  <a:srgbClr val="7030A0"/>
                </a:solidFill>
              </a:rPr>
              <a:t> nu se </a:t>
            </a:r>
            <a:r>
              <a:rPr lang="en-US" dirty="0" err="1">
                <a:solidFill>
                  <a:srgbClr val="7030A0"/>
                </a:solidFill>
              </a:rPr>
              <a:t>află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deja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în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această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filă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și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alegeți</a:t>
            </a:r>
            <a:r>
              <a:rPr lang="en-US" dirty="0">
                <a:solidFill>
                  <a:srgbClr val="7030A0"/>
                </a:solidFill>
              </a:rPr>
              <a:t> o </a:t>
            </a:r>
            <a:r>
              <a:rPr lang="en-US" dirty="0" err="1">
                <a:solidFill>
                  <a:srgbClr val="7030A0"/>
                </a:solidFill>
              </a:rPr>
              <a:t>pictogramă</a:t>
            </a:r>
            <a:r>
              <a:rPr lang="en-US" dirty="0">
                <a:solidFill>
                  <a:srgbClr val="7030A0"/>
                </a:solidFill>
              </a:rPr>
              <a:t>.</a:t>
            </a:r>
            <a:endParaRPr lang="ro-RO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C. Se </a:t>
            </a:r>
            <a:r>
              <a:rPr lang="en-US" dirty="0" err="1"/>
              <a:t>repetă</a:t>
            </a:r>
            <a:r>
              <a:rPr lang="en-US" dirty="0"/>
              <a:t> </a:t>
            </a:r>
            <a:r>
              <a:rPr lang="en-US" dirty="0" err="1"/>
              <a:t>pașii</a:t>
            </a:r>
            <a:r>
              <a:rPr lang="en-US" dirty="0"/>
              <a:t> A </a:t>
            </a:r>
            <a:r>
              <a:rPr lang="en-US" dirty="0" err="1"/>
              <a:t>și</a:t>
            </a:r>
            <a:r>
              <a:rPr lang="en-US" dirty="0"/>
              <a:t> B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parametru</a:t>
            </a:r>
            <a:endParaRPr lang="ro-RO" dirty="0"/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D. </a:t>
            </a:r>
            <a:r>
              <a:rPr lang="en-US" dirty="0" err="1">
                <a:solidFill>
                  <a:srgbClr val="00B0F0"/>
                </a:solidFill>
              </a:rPr>
              <a:t>Apăsați</a:t>
            </a:r>
            <a:r>
              <a:rPr lang="en-US" dirty="0">
                <a:solidFill>
                  <a:srgbClr val="00B0F0"/>
                </a:solidFill>
              </a:rPr>
              <a:t> Finish (</a:t>
            </a:r>
            <a:r>
              <a:rPr lang="en-US" dirty="0" err="1">
                <a:solidFill>
                  <a:srgbClr val="00B0F0"/>
                </a:solidFill>
              </a:rPr>
              <a:t>Terminare</a:t>
            </a:r>
            <a:r>
              <a:rPr lang="en-US" dirty="0">
                <a:solidFill>
                  <a:srgbClr val="00B0F0"/>
                </a:solidFill>
              </a:rPr>
              <a:t>) </a:t>
            </a:r>
            <a:r>
              <a:rPr lang="en-US" dirty="0" err="1">
                <a:solidFill>
                  <a:srgbClr val="00B0F0"/>
                </a:solidFill>
              </a:rPr>
              <a:t>atunci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când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ați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terminat</a:t>
            </a:r>
            <a:r>
              <a:rPr lang="en-US" dirty="0">
                <a:solidFill>
                  <a:srgbClr val="00B0F0"/>
                </a:solidFill>
              </a:rPr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78068" y="2703881"/>
            <a:ext cx="303162" cy="63985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74417" y="4492464"/>
            <a:ext cx="4329060" cy="1510913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206670" y="5997723"/>
            <a:ext cx="414429" cy="23035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flipH="1">
            <a:off x="4879455" y="2949865"/>
            <a:ext cx="38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 flipH="1">
            <a:off x="6493957" y="4123131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97897" y="5974552"/>
            <a:ext cx="34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30575" t="7363" r="33914" b="73364"/>
          <a:stretch/>
        </p:blipFill>
        <p:spPr>
          <a:xfrm>
            <a:off x="3738533" y="1430219"/>
            <a:ext cx="1522052" cy="7353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30860" t="7798" r="32567" b="73633"/>
          <a:stretch/>
        </p:blipFill>
        <p:spPr>
          <a:xfrm>
            <a:off x="6114570" y="1450051"/>
            <a:ext cx="1527537" cy="68075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5486400" y="1585877"/>
            <a:ext cx="394830" cy="401934"/>
          </a:xfrm>
          <a:prstGeom prst="rightArrow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60661" y="1568662"/>
            <a:ext cx="678967" cy="2960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527703" y="1585877"/>
            <a:ext cx="678967" cy="2960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66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Pasul 8: </a:t>
            </a:r>
            <a:r>
              <a:rPr lang="en-US" dirty="0" err="1"/>
              <a:t>Adăugați</a:t>
            </a:r>
            <a:r>
              <a:rPr lang="en-US" dirty="0"/>
              <a:t> </a:t>
            </a:r>
            <a:r>
              <a:rPr lang="ro-RO" dirty="0"/>
              <a:t>liniile</a:t>
            </a:r>
            <a:r>
              <a:rPr lang="en-US" dirty="0"/>
              <a:t> de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824" y="1429407"/>
            <a:ext cx="3678572" cy="4435366"/>
          </a:xfrm>
        </p:spPr>
        <p:txBody>
          <a:bodyPr>
            <a:normAutofit/>
          </a:bodyPr>
          <a:lstStyle/>
          <a:p>
            <a:pPr marL="457200" indent="-457200">
              <a:buAutoNum type="alphaUcPeriod"/>
            </a:pPr>
            <a:r>
              <a:rPr lang="en-US" sz="1800" b="0" dirty="0" err="1"/>
              <a:t>Când</a:t>
            </a:r>
            <a:r>
              <a:rPr lang="en-US" sz="1800" b="0" dirty="0"/>
              <a:t> </a:t>
            </a:r>
            <a:r>
              <a:rPr lang="en-US" sz="1800" b="0" dirty="0" err="1"/>
              <a:t>faceți</a:t>
            </a:r>
            <a:r>
              <a:rPr lang="en-US" sz="1800" b="0" dirty="0"/>
              <a:t> </a:t>
            </a:r>
            <a:r>
              <a:rPr lang="en-US" sz="1800" b="0" dirty="0" err="1"/>
              <a:t>clic</a:t>
            </a:r>
            <a:r>
              <a:rPr lang="en-US" sz="1800" b="0" dirty="0"/>
              <a:t> pe Finish (slide-</a:t>
            </a:r>
            <a:r>
              <a:rPr lang="en-US" sz="1800" b="0" dirty="0" err="1"/>
              <a:t>ul</a:t>
            </a:r>
            <a:r>
              <a:rPr lang="en-US" sz="1800" b="0" dirty="0"/>
              <a:t> anterior), </a:t>
            </a:r>
            <a:r>
              <a:rPr lang="en-US" sz="1800" b="0" dirty="0" err="1"/>
              <a:t>veți</a:t>
            </a:r>
            <a:r>
              <a:rPr lang="en-US" sz="1800" b="0" dirty="0"/>
              <a:t> </a:t>
            </a:r>
            <a:r>
              <a:rPr lang="en-US" sz="1800" b="0" dirty="0" err="1"/>
              <a:t>vedea</a:t>
            </a:r>
            <a:r>
              <a:rPr lang="en-US" sz="1800" b="0" dirty="0"/>
              <a:t> </a:t>
            </a:r>
            <a:r>
              <a:rPr lang="en-US" sz="1800" b="0" dirty="0" err="1"/>
              <a:t>acest</a:t>
            </a:r>
            <a:r>
              <a:rPr lang="en-US" sz="1800" b="0" dirty="0"/>
              <a:t> </a:t>
            </a:r>
            <a:r>
              <a:rPr lang="en-US" sz="1800" b="0" dirty="0" err="1"/>
              <a:t>lucru</a:t>
            </a:r>
            <a:r>
              <a:rPr lang="en-US" sz="1800" b="0" dirty="0"/>
              <a:t>.</a:t>
            </a:r>
            <a:endParaRPr lang="ro-RO" sz="1800" b="0" dirty="0"/>
          </a:p>
          <a:p>
            <a:pPr marL="457200" indent="-457200">
              <a:buAutoNum type="alphaUcPeriod"/>
            </a:pPr>
            <a:endParaRPr lang="en-US" b="0" dirty="0"/>
          </a:p>
          <a:p>
            <a:pPr marL="457200" indent="-457200">
              <a:buAutoNum type="alphaUcPeriod"/>
            </a:pPr>
            <a:endParaRPr lang="en-US" b="0" dirty="0"/>
          </a:p>
          <a:p>
            <a:pPr marL="457200" indent="-457200">
              <a:buAutoNum type="alphaUcPeriod"/>
            </a:pPr>
            <a:endParaRPr lang="en-US" b="0" dirty="0"/>
          </a:p>
          <a:p>
            <a:pPr marL="457200" indent="-457200">
              <a:buAutoNum type="alphaUcPeriod"/>
            </a:pPr>
            <a:endParaRPr lang="en-US" b="0" dirty="0"/>
          </a:p>
          <a:p>
            <a:pPr marL="457200" indent="-457200">
              <a:buAutoNum type="alphaUcPeriod"/>
            </a:pPr>
            <a:r>
              <a:rPr lang="en-US" b="0" dirty="0" err="1">
                <a:solidFill>
                  <a:srgbClr val="00B050"/>
                </a:solidFill>
              </a:rPr>
              <a:t>Cablați</a:t>
            </a:r>
            <a:r>
              <a:rPr lang="en-US" b="0" dirty="0">
                <a:solidFill>
                  <a:srgbClr val="00B050"/>
                </a:solidFill>
              </a:rPr>
              <a:t> </a:t>
            </a:r>
            <a:r>
              <a:rPr lang="en-US" b="0" dirty="0" err="1">
                <a:solidFill>
                  <a:srgbClr val="00B050"/>
                </a:solidFill>
              </a:rPr>
              <a:t>Blocul</a:t>
            </a:r>
            <a:r>
              <a:rPr lang="en-US" b="0" dirty="0">
                <a:solidFill>
                  <a:srgbClr val="00B050"/>
                </a:solidFill>
              </a:rPr>
              <a:t> meu </a:t>
            </a:r>
            <a:r>
              <a:rPr lang="en-US" b="0" dirty="0" err="1">
                <a:solidFill>
                  <a:srgbClr val="00B050"/>
                </a:solidFill>
              </a:rPr>
              <a:t>trăgând</a:t>
            </a:r>
            <a:r>
              <a:rPr lang="en-US" b="0" dirty="0">
                <a:solidFill>
                  <a:srgbClr val="00B050"/>
                </a:solidFill>
              </a:rPr>
              <a:t> un </a:t>
            </a:r>
            <a:r>
              <a:rPr lang="en-US" b="0" dirty="0" err="1">
                <a:solidFill>
                  <a:srgbClr val="00B050"/>
                </a:solidFill>
              </a:rPr>
              <a:t>cablu</a:t>
            </a:r>
            <a:r>
              <a:rPr lang="en-US" b="0" dirty="0">
                <a:solidFill>
                  <a:srgbClr val="00B050"/>
                </a:solidFill>
              </a:rPr>
              <a:t> de date de la </a:t>
            </a:r>
            <a:r>
              <a:rPr lang="en-US" b="0" dirty="0" err="1">
                <a:solidFill>
                  <a:srgbClr val="00B050"/>
                </a:solidFill>
              </a:rPr>
              <a:t>fiecare</a:t>
            </a:r>
            <a:r>
              <a:rPr lang="en-US" b="0" dirty="0">
                <a:solidFill>
                  <a:srgbClr val="00B050"/>
                </a:solidFill>
              </a:rPr>
              <a:t> </a:t>
            </a:r>
            <a:r>
              <a:rPr lang="en-US" b="0" dirty="0" err="1">
                <a:solidFill>
                  <a:srgbClr val="00B050"/>
                </a:solidFill>
              </a:rPr>
              <a:t>parametru</a:t>
            </a:r>
            <a:r>
              <a:rPr lang="en-US" b="0" dirty="0">
                <a:solidFill>
                  <a:srgbClr val="00B050"/>
                </a:solidFill>
              </a:rPr>
              <a:t> la </a:t>
            </a:r>
            <a:r>
              <a:rPr lang="en-US" b="0" dirty="0" err="1">
                <a:solidFill>
                  <a:srgbClr val="00B050"/>
                </a:solidFill>
              </a:rPr>
              <a:t>locașul</a:t>
            </a:r>
            <a:r>
              <a:rPr lang="en-US" b="0" dirty="0">
                <a:solidFill>
                  <a:srgbClr val="00B050"/>
                </a:solidFill>
              </a:rPr>
              <a:t> </a:t>
            </a:r>
            <a:r>
              <a:rPr lang="en-US" b="0" dirty="0" err="1">
                <a:solidFill>
                  <a:srgbClr val="00B050"/>
                </a:solidFill>
              </a:rPr>
              <a:t>corespunzător</a:t>
            </a:r>
            <a:r>
              <a:rPr lang="en-US" b="0" dirty="0">
                <a:solidFill>
                  <a:srgbClr val="00B050"/>
                </a:solidFill>
              </a:rPr>
              <a:t> de pe </a:t>
            </a:r>
            <a:r>
              <a:rPr lang="en-US" b="0" dirty="0" err="1">
                <a:solidFill>
                  <a:srgbClr val="00B050"/>
                </a:solidFill>
              </a:rPr>
              <a:t>blocul</a:t>
            </a:r>
            <a:r>
              <a:rPr lang="en-US" b="0" dirty="0">
                <a:solidFill>
                  <a:srgbClr val="00B050"/>
                </a:solidFill>
              </a:rPr>
              <a:t> de </a:t>
            </a:r>
            <a:r>
              <a:rPr lang="en-US" b="0" dirty="0" err="1">
                <a:solidFill>
                  <a:srgbClr val="00B050"/>
                </a:solidFill>
              </a:rPr>
              <a:t>direcție</a:t>
            </a:r>
            <a:r>
              <a:rPr lang="en-US" b="0" dirty="0">
                <a:solidFill>
                  <a:srgbClr val="00B050"/>
                </a:solidFill>
              </a:rPr>
              <a:t> </a:t>
            </a:r>
            <a:r>
              <a:rPr lang="en-US" b="0" dirty="0" err="1">
                <a:solidFill>
                  <a:srgbClr val="00B050"/>
                </a:solidFill>
              </a:rPr>
              <a:t>și</a:t>
            </a:r>
            <a:r>
              <a:rPr lang="en-US" b="0" dirty="0">
                <a:solidFill>
                  <a:srgbClr val="00B050"/>
                </a:solidFill>
              </a:rPr>
              <a:t> </a:t>
            </a:r>
            <a:r>
              <a:rPr lang="en-US" b="0" dirty="0" err="1">
                <a:solidFill>
                  <a:srgbClr val="00B050"/>
                </a:solidFill>
              </a:rPr>
              <a:t>blocul</a:t>
            </a:r>
            <a:r>
              <a:rPr lang="en-US" b="0" dirty="0">
                <a:solidFill>
                  <a:srgbClr val="00B050"/>
                </a:solidFill>
              </a:rPr>
              <a:t> de </a:t>
            </a:r>
            <a:r>
              <a:rPr lang="en-US" b="0" dirty="0" err="1">
                <a:solidFill>
                  <a:srgbClr val="00B050"/>
                </a:solidFill>
              </a:rPr>
              <a:t>senzori</a:t>
            </a:r>
            <a:r>
              <a:rPr lang="en-US" b="0" dirty="0">
                <a:solidFill>
                  <a:srgbClr val="00B050"/>
                </a:solidFill>
              </a:rPr>
              <a:t> de </a:t>
            </a:r>
            <a:r>
              <a:rPr lang="en-US" b="0" dirty="0" err="1">
                <a:solidFill>
                  <a:srgbClr val="00B050"/>
                </a:solidFill>
              </a:rPr>
              <a:t>mișcare</a:t>
            </a:r>
            <a:r>
              <a:rPr lang="en-US" b="0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378" y="4477653"/>
            <a:ext cx="4456627" cy="16317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10987" y="1452549"/>
            <a:ext cx="4380504" cy="73866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Aceste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blocuri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gri</a:t>
            </a:r>
            <a:r>
              <a:rPr lang="en-US" sz="1400" dirty="0">
                <a:solidFill>
                  <a:schemeClr val="bg1"/>
                </a:solidFill>
              </a:rPr>
              <a:t> sunt </a:t>
            </a:r>
            <a:r>
              <a:rPr lang="en-US" sz="1400" dirty="0" err="1">
                <a:solidFill>
                  <a:schemeClr val="bg1"/>
                </a:solidFill>
              </a:rPr>
              <a:t>intrările</a:t>
            </a:r>
            <a:r>
              <a:rPr lang="en-US" sz="1400" dirty="0">
                <a:solidFill>
                  <a:schemeClr val="bg1"/>
                </a:solidFill>
              </a:rPr>
              <a:t>/</a:t>
            </a:r>
            <a:r>
              <a:rPr lang="en-US" sz="1400" dirty="0" err="1">
                <a:solidFill>
                  <a:schemeClr val="bg1"/>
                </a:solidFill>
              </a:rPr>
              <a:t>ieșirile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noastre</a:t>
            </a:r>
            <a:r>
              <a:rPr lang="en-US" sz="1400" dirty="0">
                <a:solidFill>
                  <a:schemeClr val="bg1"/>
                </a:solidFill>
              </a:rPr>
              <a:t> (</a:t>
            </a:r>
            <a:r>
              <a:rPr lang="en-US" sz="1400" dirty="0" err="1">
                <a:solidFill>
                  <a:schemeClr val="bg1"/>
                </a:solidFill>
              </a:rPr>
              <a:t>parametrii</a:t>
            </a:r>
            <a:r>
              <a:rPr lang="en-US" sz="1400" dirty="0">
                <a:solidFill>
                  <a:schemeClr val="bg1"/>
                </a:solidFill>
              </a:rPr>
              <a:t>) care au </a:t>
            </a:r>
            <a:r>
              <a:rPr lang="en-US" sz="1400" dirty="0" err="1">
                <a:solidFill>
                  <a:schemeClr val="bg1"/>
                </a:solidFill>
              </a:rPr>
              <a:t>fost</a:t>
            </a:r>
            <a:r>
              <a:rPr lang="en-US" sz="1400" dirty="0">
                <a:solidFill>
                  <a:schemeClr val="bg1"/>
                </a:solidFill>
              </a:rPr>
              <a:t> configurate automat de My Block Builder.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33" y="2173732"/>
            <a:ext cx="7224406" cy="14863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66752" y="2396673"/>
            <a:ext cx="962770" cy="1160566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84476" y="2396673"/>
            <a:ext cx="600158" cy="1080834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10" idx="0"/>
            <a:endCxn id="8" idx="2"/>
          </p:cNvCxnSpPr>
          <p:nvPr/>
        </p:nvCxnSpPr>
        <p:spPr>
          <a:xfrm rot="5400000" flipH="1" flipV="1">
            <a:off x="3771958" y="-32608"/>
            <a:ext cx="205460" cy="4653102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3" idx="0"/>
            <a:endCxn id="8" idx="2"/>
          </p:cNvCxnSpPr>
          <p:nvPr/>
        </p:nvCxnSpPr>
        <p:spPr>
          <a:xfrm rot="16200000" flipV="1">
            <a:off x="6890167" y="1502285"/>
            <a:ext cx="205460" cy="1583316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6FB409C-4599-154F-494D-FC4B2A9C9BC0}"/>
              </a:ext>
            </a:extLst>
          </p:cNvPr>
          <p:cNvSpPr/>
          <p:nvPr/>
        </p:nvSpPr>
        <p:spPr>
          <a:xfrm>
            <a:off x="4265808" y="5410041"/>
            <a:ext cx="628256" cy="460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E579D-9A61-4EB9-8C0D-96267A662EED}"/>
              </a:ext>
            </a:extLst>
          </p:cNvPr>
          <p:cNvSpPr txBox="1"/>
          <p:nvPr/>
        </p:nvSpPr>
        <p:spPr>
          <a:xfrm>
            <a:off x="4234655" y="5377450"/>
            <a:ext cx="690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700" dirty="0"/>
              <a:t>Aceste blocuri gri sunt intrările voastre</a:t>
            </a:r>
            <a:endParaRPr lang="en-US" sz="7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3B3676-EF5E-29E2-D62F-B6A80D381AE1}"/>
              </a:ext>
            </a:extLst>
          </p:cNvPr>
          <p:cNvSpPr/>
          <p:nvPr/>
        </p:nvSpPr>
        <p:spPr>
          <a:xfrm>
            <a:off x="7857421" y="5377450"/>
            <a:ext cx="628256" cy="460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F5AC00-B69E-125D-8731-C34355204450}"/>
              </a:ext>
            </a:extLst>
          </p:cNvPr>
          <p:cNvSpPr txBox="1"/>
          <p:nvPr/>
        </p:nvSpPr>
        <p:spPr>
          <a:xfrm>
            <a:off x="7784555" y="5343851"/>
            <a:ext cx="840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800" dirty="0"/>
              <a:t>Acest bloc gri este pentru ieșirea voastră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62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My Block</a:t>
            </a:r>
            <a:r>
              <a:rPr lang="ro-RO" dirty="0"/>
              <a:t>-ul meu </a:t>
            </a:r>
            <a:r>
              <a:rPr lang="en-US" dirty="0"/>
              <a:t>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2413" y="1474696"/>
            <a:ext cx="4239143" cy="4784242"/>
          </a:xfrm>
        </p:spPr>
        <p:txBody>
          <a:bodyPr>
            <a:normAutofit/>
          </a:bodyPr>
          <a:lstStyle/>
          <a:p>
            <a:pPr marL="457200" indent="-457200">
              <a:buAutoNum type="alphaUcPeriod"/>
            </a:pPr>
            <a:r>
              <a:rPr lang="en-US" b="0" dirty="0">
                <a:solidFill>
                  <a:srgbClr val="00B050"/>
                </a:solidFill>
              </a:rPr>
              <a:t>My Block </a:t>
            </a:r>
            <a:r>
              <a:rPr lang="ro-RO" b="0" dirty="0">
                <a:solidFill>
                  <a:srgbClr val="00B050"/>
                </a:solidFill>
              </a:rPr>
              <a:t>vostru </a:t>
            </a:r>
            <a:r>
              <a:rPr lang="en-US" b="0" dirty="0" err="1">
                <a:solidFill>
                  <a:srgbClr val="00B050"/>
                </a:solidFill>
              </a:rPr>
              <a:t>va</a:t>
            </a:r>
            <a:r>
              <a:rPr lang="en-US" b="0" dirty="0">
                <a:solidFill>
                  <a:srgbClr val="00B050"/>
                </a:solidFill>
              </a:rPr>
              <a:t> </a:t>
            </a:r>
            <a:r>
              <a:rPr lang="en-US" b="0" dirty="0" err="1">
                <a:solidFill>
                  <a:srgbClr val="00B050"/>
                </a:solidFill>
              </a:rPr>
              <a:t>apărea</a:t>
            </a:r>
            <a:r>
              <a:rPr lang="en-US" b="0" dirty="0">
                <a:solidFill>
                  <a:srgbClr val="00B050"/>
                </a:solidFill>
              </a:rPr>
              <a:t> </a:t>
            </a:r>
            <a:r>
              <a:rPr lang="en-US" b="0" dirty="0" err="1">
                <a:solidFill>
                  <a:srgbClr val="00B050"/>
                </a:solidFill>
              </a:rPr>
              <a:t>în</a:t>
            </a:r>
            <a:r>
              <a:rPr lang="en-US" b="0" dirty="0">
                <a:solidFill>
                  <a:srgbClr val="00B050"/>
                </a:solidFill>
              </a:rPr>
              <a:t> fila </a:t>
            </a:r>
            <a:r>
              <a:rPr lang="en-US" b="0" dirty="0" err="1">
                <a:solidFill>
                  <a:srgbClr val="00B050"/>
                </a:solidFill>
              </a:rPr>
              <a:t>turcoaz</a:t>
            </a:r>
            <a:r>
              <a:rPr lang="ro-RO" b="0" dirty="0">
                <a:solidFill>
                  <a:srgbClr val="00B050"/>
                </a:solidFill>
              </a:rPr>
              <a:t> a Paletei de comenzi din EV3-G</a:t>
            </a:r>
            <a:r>
              <a:rPr lang="en-US" b="0" dirty="0">
                <a:solidFill>
                  <a:srgbClr val="00B050"/>
                </a:solidFill>
              </a:rPr>
              <a:t>. </a:t>
            </a:r>
            <a:r>
              <a:rPr lang="en-US" b="0" dirty="0" err="1">
                <a:solidFill>
                  <a:srgbClr val="00B050"/>
                </a:solidFill>
              </a:rPr>
              <a:t>Acum</a:t>
            </a:r>
            <a:r>
              <a:rPr lang="en-US" b="0" dirty="0">
                <a:solidFill>
                  <a:srgbClr val="00B050"/>
                </a:solidFill>
              </a:rPr>
              <a:t> </a:t>
            </a:r>
            <a:r>
              <a:rPr lang="en-US" b="0" dirty="0" err="1">
                <a:solidFill>
                  <a:srgbClr val="00B050"/>
                </a:solidFill>
              </a:rPr>
              <a:t>puteți</a:t>
            </a:r>
            <a:r>
              <a:rPr lang="en-US" b="0" dirty="0">
                <a:solidFill>
                  <a:srgbClr val="00B050"/>
                </a:solidFill>
              </a:rPr>
              <a:t> </a:t>
            </a:r>
            <a:r>
              <a:rPr lang="en-US" b="0" dirty="0" err="1">
                <a:solidFill>
                  <a:srgbClr val="00B050"/>
                </a:solidFill>
              </a:rPr>
              <a:t>utiliza</a:t>
            </a:r>
            <a:r>
              <a:rPr lang="en-US" b="0" dirty="0">
                <a:solidFill>
                  <a:srgbClr val="00B050"/>
                </a:solidFill>
              </a:rPr>
              <a:t> </a:t>
            </a:r>
            <a:r>
              <a:rPr lang="en-US" b="0" dirty="0" err="1">
                <a:solidFill>
                  <a:srgbClr val="00B050"/>
                </a:solidFill>
              </a:rPr>
              <a:t>acest</a:t>
            </a:r>
            <a:r>
              <a:rPr lang="en-US" b="0" dirty="0">
                <a:solidFill>
                  <a:srgbClr val="00B050"/>
                </a:solidFill>
              </a:rPr>
              <a:t> bloc</a:t>
            </a:r>
            <a:r>
              <a:rPr lang="ro-RO" b="0" dirty="0">
                <a:solidFill>
                  <a:srgbClr val="00B050"/>
                </a:solidFill>
              </a:rPr>
              <a:t>k</a:t>
            </a:r>
            <a:r>
              <a:rPr lang="en-US" b="0" dirty="0">
                <a:solidFill>
                  <a:srgbClr val="00B050"/>
                </a:solidFill>
              </a:rPr>
              <a:t> </a:t>
            </a:r>
            <a:r>
              <a:rPr lang="en-US" b="0" dirty="0" err="1">
                <a:solidFill>
                  <a:srgbClr val="00B050"/>
                </a:solidFill>
              </a:rPr>
              <a:t>în</a:t>
            </a:r>
            <a:r>
              <a:rPr lang="en-US" b="0" dirty="0">
                <a:solidFill>
                  <a:srgbClr val="00B050"/>
                </a:solidFill>
              </a:rPr>
              <a:t> </a:t>
            </a:r>
            <a:r>
              <a:rPr lang="en-US" b="0" dirty="0" err="1">
                <a:solidFill>
                  <a:srgbClr val="00B050"/>
                </a:solidFill>
              </a:rPr>
              <a:t>orice</a:t>
            </a:r>
            <a:r>
              <a:rPr lang="en-US" b="0" dirty="0">
                <a:solidFill>
                  <a:srgbClr val="00B050"/>
                </a:solidFill>
              </a:rPr>
              <a:t> program.</a:t>
            </a:r>
            <a:endParaRPr lang="en-US" b="0" dirty="0"/>
          </a:p>
          <a:p>
            <a:pPr marL="457200" indent="-457200">
              <a:buAutoNum type="alphaUcPeriod"/>
            </a:pPr>
            <a:r>
              <a:rPr lang="en-US" b="0" dirty="0">
                <a:solidFill>
                  <a:srgbClr val="7030A0"/>
                </a:solidFill>
              </a:rPr>
              <a:t>Mai </a:t>
            </a:r>
            <a:r>
              <a:rPr lang="en-US" b="0" dirty="0" err="1">
                <a:solidFill>
                  <a:srgbClr val="7030A0"/>
                </a:solidFill>
              </a:rPr>
              <a:t>jos</a:t>
            </a:r>
            <a:r>
              <a:rPr lang="en-US" b="0" dirty="0">
                <a:solidFill>
                  <a:srgbClr val="7030A0"/>
                </a:solidFill>
              </a:rPr>
              <a:t>, </a:t>
            </a:r>
            <a:r>
              <a:rPr lang="en-US" b="0" dirty="0" err="1">
                <a:solidFill>
                  <a:srgbClr val="7030A0"/>
                </a:solidFill>
              </a:rPr>
              <a:t>același</a:t>
            </a:r>
            <a:r>
              <a:rPr lang="en-US" b="0" dirty="0">
                <a:solidFill>
                  <a:srgbClr val="7030A0"/>
                </a:solidFill>
              </a:rPr>
              <a:t> </a:t>
            </a:r>
            <a:r>
              <a:rPr lang="ro-RO" dirty="0">
                <a:solidFill>
                  <a:srgbClr val="7030A0"/>
                </a:solidFill>
              </a:rPr>
              <a:t>b</a:t>
            </a:r>
            <a:r>
              <a:rPr lang="ro-RO" b="0" dirty="0">
                <a:solidFill>
                  <a:srgbClr val="7030A0"/>
                </a:solidFill>
              </a:rPr>
              <a:t>loc </a:t>
            </a:r>
            <a:r>
              <a:rPr lang="en-US" b="0" dirty="0">
                <a:solidFill>
                  <a:srgbClr val="7030A0"/>
                </a:solidFill>
              </a:rPr>
              <a:t>My Block </a:t>
            </a:r>
            <a:r>
              <a:rPr lang="en-US" b="0" dirty="0" err="1">
                <a:solidFill>
                  <a:srgbClr val="7030A0"/>
                </a:solidFill>
              </a:rPr>
              <a:t>este</a:t>
            </a:r>
            <a:r>
              <a:rPr lang="en-US" b="0" dirty="0">
                <a:solidFill>
                  <a:srgbClr val="7030A0"/>
                </a:solidFill>
              </a:rPr>
              <a:t> </a:t>
            </a:r>
            <a:r>
              <a:rPr lang="en-US" b="0" dirty="0" err="1">
                <a:solidFill>
                  <a:srgbClr val="7030A0"/>
                </a:solidFill>
              </a:rPr>
              <a:t>folosit</a:t>
            </a:r>
            <a:r>
              <a:rPr lang="en-US" b="0" dirty="0">
                <a:solidFill>
                  <a:srgbClr val="7030A0"/>
                </a:solidFill>
              </a:rPr>
              <a:t> de </a:t>
            </a:r>
            <a:r>
              <a:rPr lang="en-US" b="0" dirty="0" err="1">
                <a:solidFill>
                  <a:srgbClr val="7030A0"/>
                </a:solidFill>
              </a:rPr>
              <a:t>două</a:t>
            </a:r>
            <a:r>
              <a:rPr lang="en-US" b="0" dirty="0">
                <a:solidFill>
                  <a:srgbClr val="7030A0"/>
                </a:solidFill>
              </a:rPr>
              <a:t> </a:t>
            </a:r>
            <a:r>
              <a:rPr lang="en-US" b="0" dirty="0" err="1">
                <a:solidFill>
                  <a:srgbClr val="7030A0"/>
                </a:solidFill>
              </a:rPr>
              <a:t>ori</a:t>
            </a:r>
            <a:r>
              <a:rPr lang="en-US" b="0" dirty="0">
                <a:solidFill>
                  <a:srgbClr val="7030A0"/>
                </a:solidFill>
              </a:rPr>
              <a:t>. O </a:t>
            </a:r>
            <a:r>
              <a:rPr lang="en-US" b="0" dirty="0" err="1">
                <a:solidFill>
                  <a:srgbClr val="7030A0"/>
                </a:solidFill>
              </a:rPr>
              <a:t>dată</a:t>
            </a:r>
            <a:r>
              <a:rPr lang="en-US" b="0" dirty="0">
                <a:solidFill>
                  <a:srgbClr val="7030A0"/>
                </a:solidFill>
              </a:rPr>
              <a:t> </a:t>
            </a:r>
            <a:r>
              <a:rPr lang="en-US" b="0" dirty="0" err="1">
                <a:solidFill>
                  <a:srgbClr val="7030A0"/>
                </a:solidFill>
              </a:rPr>
              <a:t>pentru</a:t>
            </a:r>
            <a:r>
              <a:rPr lang="en-US" b="0" dirty="0">
                <a:solidFill>
                  <a:srgbClr val="7030A0"/>
                </a:solidFill>
              </a:rPr>
              <a:t> a se </a:t>
            </a:r>
            <a:r>
              <a:rPr lang="en-US" b="0" dirty="0" err="1">
                <a:solidFill>
                  <a:srgbClr val="7030A0"/>
                </a:solidFill>
              </a:rPr>
              <a:t>deplasa</a:t>
            </a:r>
            <a:r>
              <a:rPr lang="en-US" b="0" dirty="0">
                <a:solidFill>
                  <a:srgbClr val="7030A0"/>
                </a:solidFill>
              </a:rPr>
              <a:t> </a:t>
            </a:r>
            <a:r>
              <a:rPr lang="en-US" b="0" dirty="0" err="1">
                <a:solidFill>
                  <a:srgbClr val="7030A0"/>
                </a:solidFill>
              </a:rPr>
              <a:t>înainte</a:t>
            </a:r>
            <a:r>
              <a:rPr lang="en-US" b="0" dirty="0">
                <a:solidFill>
                  <a:srgbClr val="7030A0"/>
                </a:solidFill>
              </a:rPr>
              <a:t> cu 2 </a:t>
            </a:r>
            <a:r>
              <a:rPr lang="en-US" b="0" dirty="0" err="1">
                <a:solidFill>
                  <a:srgbClr val="7030A0"/>
                </a:solidFill>
              </a:rPr>
              <a:t>rotații</a:t>
            </a:r>
            <a:r>
              <a:rPr lang="en-US" b="0" dirty="0">
                <a:solidFill>
                  <a:srgbClr val="7030A0"/>
                </a:solidFill>
              </a:rPr>
              <a:t> </a:t>
            </a:r>
            <a:r>
              <a:rPr lang="en-US" b="0" dirty="0" err="1">
                <a:solidFill>
                  <a:srgbClr val="7030A0"/>
                </a:solidFill>
              </a:rPr>
              <a:t>și</a:t>
            </a:r>
            <a:r>
              <a:rPr lang="en-US" b="0" dirty="0">
                <a:solidFill>
                  <a:srgbClr val="7030A0"/>
                </a:solidFill>
              </a:rPr>
              <a:t> </a:t>
            </a:r>
            <a:r>
              <a:rPr lang="en-US" b="0" dirty="0" err="1">
                <a:solidFill>
                  <a:srgbClr val="7030A0"/>
                </a:solidFill>
              </a:rPr>
              <a:t>apoi</a:t>
            </a:r>
            <a:r>
              <a:rPr lang="en-US" b="0" dirty="0">
                <a:solidFill>
                  <a:srgbClr val="7030A0"/>
                </a:solidFill>
              </a:rPr>
              <a:t> </a:t>
            </a:r>
            <a:r>
              <a:rPr lang="en-US" b="0" dirty="0" err="1">
                <a:solidFill>
                  <a:srgbClr val="7030A0"/>
                </a:solidFill>
              </a:rPr>
              <a:t>înapoi</a:t>
            </a:r>
            <a:r>
              <a:rPr lang="en-US" b="0" dirty="0">
                <a:solidFill>
                  <a:srgbClr val="7030A0"/>
                </a:solidFill>
              </a:rPr>
              <a:t> cu 5 </a:t>
            </a:r>
            <a:r>
              <a:rPr lang="en-US" b="0" dirty="0" err="1">
                <a:solidFill>
                  <a:srgbClr val="7030A0"/>
                </a:solidFill>
              </a:rPr>
              <a:t>rotații</a:t>
            </a:r>
            <a:r>
              <a:rPr lang="en-US" b="0" dirty="0">
                <a:solidFill>
                  <a:srgbClr val="7030A0"/>
                </a:solidFill>
              </a:rPr>
              <a:t>.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023" y="1552051"/>
            <a:ext cx="3341710" cy="1225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66997" y="1640037"/>
            <a:ext cx="546409" cy="334538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1788" r="26888" b="82602"/>
          <a:stretch/>
        </p:blipFill>
        <p:spPr>
          <a:xfrm>
            <a:off x="847918" y="4204010"/>
            <a:ext cx="7310676" cy="19422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40490" y="3167975"/>
            <a:ext cx="3118243" cy="92333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Notă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Același</a:t>
            </a:r>
            <a:r>
              <a:rPr lang="en-US" dirty="0">
                <a:solidFill>
                  <a:schemeClr val="bg1"/>
                </a:solidFill>
              </a:rPr>
              <a:t> bloc My Block </a:t>
            </a:r>
            <a:r>
              <a:rPr lang="en-US" dirty="0" err="1">
                <a:solidFill>
                  <a:schemeClr val="bg1"/>
                </a:solidFill>
              </a:rPr>
              <a:t>poate</a:t>
            </a:r>
            <a:r>
              <a:rPr lang="en-US" dirty="0">
                <a:solidFill>
                  <a:schemeClr val="bg1"/>
                </a:solidFill>
              </a:rPr>
              <a:t> fi </a:t>
            </a:r>
            <a:r>
              <a:rPr lang="en-US" dirty="0" err="1">
                <a:solidFill>
                  <a:schemeClr val="bg1"/>
                </a:solidFill>
              </a:rPr>
              <a:t>utilizat</a:t>
            </a:r>
            <a:r>
              <a:rPr lang="en-US" dirty="0">
                <a:solidFill>
                  <a:schemeClr val="bg1"/>
                </a:solidFill>
              </a:rPr>
              <a:t> cu </a:t>
            </a:r>
            <a:r>
              <a:rPr lang="en-US" dirty="0" err="1">
                <a:solidFill>
                  <a:schemeClr val="bg1"/>
                </a:solidFill>
              </a:rPr>
              <a:t>valori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intrare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diferite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4325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Editarea</a:t>
            </a:r>
            <a:r>
              <a:rPr lang="en-US" dirty="0"/>
              <a:t> </a:t>
            </a:r>
            <a:r>
              <a:rPr lang="en-US" dirty="0" err="1"/>
              <a:t>blocului</a:t>
            </a:r>
            <a:r>
              <a:rPr lang="en-US" dirty="0"/>
              <a:t> My Block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creat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956" y="1474696"/>
            <a:ext cx="4647044" cy="332171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2413" y="1474696"/>
            <a:ext cx="4239143" cy="47842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Dacă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doriți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modificați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ceva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în</a:t>
            </a:r>
            <a:r>
              <a:rPr lang="en-US" dirty="0">
                <a:solidFill>
                  <a:srgbClr val="FF0000"/>
                </a:solidFill>
              </a:rPr>
              <a:t> bloc</a:t>
            </a:r>
            <a:r>
              <a:rPr lang="ro-RO" dirty="0">
                <a:solidFill>
                  <a:srgbClr val="FF0000"/>
                </a:solidFill>
              </a:rPr>
              <a:t>k-</a:t>
            </a:r>
            <a:r>
              <a:rPr lang="en-US" dirty="0" err="1">
                <a:solidFill>
                  <a:srgbClr val="FF0000"/>
                </a:solidFill>
              </a:rPr>
              <a:t>ul</a:t>
            </a:r>
            <a:r>
              <a:rPr lang="en-US" dirty="0">
                <a:solidFill>
                  <a:srgbClr val="FF0000"/>
                </a:solidFill>
              </a:rPr>
              <a:t> pe care </a:t>
            </a:r>
            <a:r>
              <a:rPr lang="en-US" dirty="0" err="1">
                <a:solidFill>
                  <a:srgbClr val="FF0000"/>
                </a:solidFill>
              </a:rPr>
              <a:t>tocmai</a:t>
            </a:r>
            <a:r>
              <a:rPr lang="en-US" dirty="0">
                <a:solidFill>
                  <a:srgbClr val="FF0000"/>
                </a:solidFill>
              </a:rPr>
              <a:t> l-</a:t>
            </a:r>
            <a:r>
              <a:rPr lang="en-US" dirty="0" err="1">
                <a:solidFill>
                  <a:srgbClr val="FF0000"/>
                </a:solidFill>
              </a:rPr>
              <a:t>ați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creat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apăsați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pur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și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simplu</a:t>
            </a:r>
            <a:r>
              <a:rPr lang="en-US" dirty="0">
                <a:solidFill>
                  <a:srgbClr val="FF0000"/>
                </a:solidFill>
              </a:rPr>
              <a:t> pe </a:t>
            </a:r>
            <a:r>
              <a:rPr lang="en-US" dirty="0" err="1">
                <a:solidFill>
                  <a:srgbClr val="FF0000"/>
                </a:solidFill>
              </a:rPr>
              <a:t>butonul</a:t>
            </a:r>
            <a:r>
              <a:rPr lang="en-US" dirty="0">
                <a:solidFill>
                  <a:srgbClr val="FF0000"/>
                </a:solidFill>
              </a:rPr>
              <a:t> "Edit" din </a:t>
            </a:r>
            <a:r>
              <a:rPr lang="en-US" dirty="0" err="1">
                <a:solidFill>
                  <a:srgbClr val="FF0000"/>
                </a:solidFill>
              </a:rPr>
              <a:t>colțul</a:t>
            </a:r>
            <a:r>
              <a:rPr lang="en-US" dirty="0">
                <a:solidFill>
                  <a:srgbClr val="FF0000"/>
                </a:solidFill>
              </a:rPr>
              <a:t> din </a:t>
            </a:r>
            <a:r>
              <a:rPr lang="en-US" dirty="0" err="1">
                <a:solidFill>
                  <a:srgbClr val="FF0000"/>
                </a:solidFill>
              </a:rPr>
              <a:t>stânga</a:t>
            </a:r>
            <a:r>
              <a:rPr lang="en-US" dirty="0">
                <a:solidFill>
                  <a:srgbClr val="FF0000"/>
                </a:solidFill>
              </a:rPr>
              <a:t> sus al bloc</a:t>
            </a:r>
            <a:r>
              <a:rPr lang="ro-RO" dirty="0">
                <a:solidFill>
                  <a:srgbClr val="FF0000"/>
                </a:solidFill>
              </a:rPr>
              <a:t>k-</a:t>
            </a:r>
            <a:r>
              <a:rPr lang="en-US" dirty="0" err="1">
                <a:solidFill>
                  <a:srgbClr val="FF0000"/>
                </a:solidFill>
              </a:rPr>
              <a:t>ului</a:t>
            </a:r>
            <a:r>
              <a:rPr lang="en-US" dirty="0">
                <a:solidFill>
                  <a:srgbClr val="FF0000"/>
                </a:solidFill>
              </a:rPr>
              <a:t> meu*.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Puteți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schimba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numele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adăuga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sau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șterge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parametri</a:t>
            </a:r>
            <a:r>
              <a:rPr lang="en-US" dirty="0">
                <a:solidFill>
                  <a:srgbClr val="7030A0"/>
                </a:solidFill>
              </a:rPr>
              <a:t> etc.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8465" y="588960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ro-RO" dirty="0"/>
              <a:t>Nou pentru </a:t>
            </a:r>
            <a:r>
              <a:rPr lang="en-US" dirty="0"/>
              <a:t>2017</a:t>
            </a:r>
          </a:p>
        </p:txBody>
      </p:sp>
      <p:sp>
        <p:nvSpPr>
          <p:cNvPr id="9" name="Rectangle 8"/>
          <p:cNvSpPr/>
          <p:nvPr/>
        </p:nvSpPr>
        <p:spPr>
          <a:xfrm>
            <a:off x="6153142" y="1949824"/>
            <a:ext cx="489706" cy="389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498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  <a:r>
              <a:rPr lang="ro-RO" dirty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1800" dirty="0"/>
              <a:t>Această lecție de Mindstorms a fost realizată de </a:t>
            </a:r>
            <a:r>
              <a:rPr lang="en-US" sz="1800" dirty="0"/>
              <a:t>Sanjay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  <a:r>
              <a:rPr lang="ro-RO" sz="1800" dirty="0"/>
              <a:t>și</a:t>
            </a:r>
            <a:r>
              <a:rPr lang="en-US" sz="1800" dirty="0"/>
              <a:t> Arvind </a:t>
            </a:r>
            <a:r>
              <a:rPr lang="en-US" sz="1800" dirty="0" err="1"/>
              <a:t>Seshan</a:t>
            </a:r>
            <a:r>
              <a:rPr lang="ro-RO" sz="1800" dirty="0"/>
              <a:t>.</a:t>
            </a:r>
          </a:p>
          <a:p>
            <a:r>
              <a:rPr lang="ro-RO" sz="1800" dirty="0"/>
              <a:t>Mai multe lecții sunt disponibile pe ev3lessons.com</a:t>
            </a:r>
          </a:p>
          <a:p>
            <a:r>
              <a:rPr lang="ro-RO" sz="1800" dirty="0"/>
              <a:t>Această lecție a fost tradusă în limba română de echipa de robotică FTC – ROSOPHIA #21455 RO20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Această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lucrare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licențiată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sub</a:t>
            </a:r>
            <a:r>
              <a:rPr kumimoji="0" lang="ro-RO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29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 err="1"/>
              <a:t>Învăț</a:t>
            </a:r>
            <a:r>
              <a:rPr lang="ro-RO" sz="2100" dirty="0"/>
              <a:t>ăm</a:t>
            </a:r>
            <a:r>
              <a:rPr lang="en-US" sz="2100" dirty="0"/>
              <a:t> cum </a:t>
            </a:r>
            <a:r>
              <a:rPr lang="en-US" sz="2100" dirty="0" err="1"/>
              <a:t>să</a:t>
            </a:r>
            <a:r>
              <a:rPr lang="en-US" sz="2100" dirty="0"/>
              <a:t> c</a:t>
            </a:r>
            <a:r>
              <a:rPr lang="ro-RO" sz="2100" dirty="0"/>
              <a:t>onstruim </a:t>
            </a:r>
            <a:r>
              <a:rPr lang="en-US" sz="2100" dirty="0" err="1"/>
              <a:t>blocuri</a:t>
            </a:r>
            <a:r>
              <a:rPr lang="en-US" sz="2100" dirty="0"/>
              <a:t> </a:t>
            </a:r>
            <a:r>
              <a:rPr lang="en-US" sz="2100" dirty="0" err="1"/>
              <a:t>personalizate</a:t>
            </a:r>
            <a:r>
              <a:rPr lang="en-US" sz="2100" dirty="0"/>
              <a:t> </a:t>
            </a:r>
            <a:r>
              <a:rPr lang="en-US" sz="2100" dirty="0" err="1"/>
              <a:t>în</a:t>
            </a:r>
            <a:r>
              <a:rPr lang="en-US" sz="2100" dirty="0"/>
              <a:t> software-</a:t>
            </a:r>
            <a:r>
              <a:rPr lang="en-US" sz="2100" dirty="0" err="1"/>
              <a:t>ul</a:t>
            </a:r>
            <a:r>
              <a:rPr lang="en-US" sz="2100" dirty="0"/>
              <a:t> EV3 (My Blocks).</a:t>
            </a:r>
          </a:p>
          <a:p>
            <a:r>
              <a:rPr lang="en-US" sz="2100" dirty="0" err="1"/>
              <a:t>Afl</a:t>
            </a:r>
            <a:r>
              <a:rPr lang="ro-RO" sz="2100" dirty="0"/>
              <a:t>ăm de</a:t>
            </a:r>
            <a:r>
              <a:rPr lang="en-US" sz="2100" dirty="0"/>
              <a:t> </a:t>
            </a:r>
            <a:r>
              <a:rPr lang="en-US" sz="2100" dirty="0" err="1"/>
              <a:t>ce</a:t>
            </a:r>
            <a:r>
              <a:rPr lang="en-US" sz="2100" dirty="0"/>
              <a:t> </a:t>
            </a:r>
            <a:r>
              <a:rPr lang="en-US" sz="2100" dirty="0" err="1"/>
              <a:t>este</a:t>
            </a:r>
            <a:r>
              <a:rPr lang="en-US" sz="2100" dirty="0"/>
              <a:t> util un bloc</a:t>
            </a:r>
            <a:r>
              <a:rPr lang="ro-RO" sz="2100" dirty="0"/>
              <a:t>k</a:t>
            </a:r>
            <a:r>
              <a:rPr lang="en-US" sz="2100" dirty="0"/>
              <a:t> </a:t>
            </a:r>
            <a:r>
              <a:rPr lang="en-US" sz="2100" dirty="0" err="1"/>
              <a:t>personalizat</a:t>
            </a:r>
            <a:endParaRPr lang="en-US" sz="2100" dirty="0"/>
          </a:p>
          <a:p>
            <a:r>
              <a:rPr lang="en-US" sz="2100" dirty="0" err="1"/>
              <a:t>Învăț</a:t>
            </a:r>
            <a:r>
              <a:rPr lang="ro-RO" sz="2100" dirty="0"/>
              <a:t>ăm</a:t>
            </a:r>
            <a:r>
              <a:rPr lang="en-US" sz="2100" dirty="0"/>
              <a:t> </a:t>
            </a:r>
            <a:r>
              <a:rPr lang="en-US" sz="2100" dirty="0" err="1"/>
              <a:t>să</a:t>
            </a:r>
            <a:r>
              <a:rPr lang="en-US" sz="2100" dirty="0"/>
              <a:t> </a:t>
            </a:r>
            <a:r>
              <a:rPr lang="en-US" sz="2100" dirty="0" err="1"/>
              <a:t>construi</a:t>
            </a:r>
            <a:r>
              <a:rPr lang="ro-RO" sz="2100" dirty="0"/>
              <a:t>m</a:t>
            </a:r>
            <a:r>
              <a:rPr lang="en-US" sz="2100" dirty="0"/>
              <a:t> un My Block cu </a:t>
            </a:r>
            <a:r>
              <a:rPr lang="en-US" sz="2100" dirty="0" err="1"/>
              <a:t>intrări</a:t>
            </a:r>
            <a:r>
              <a:rPr lang="en-US" sz="2100" dirty="0"/>
              <a:t> </a:t>
            </a:r>
            <a:r>
              <a:rPr lang="en-US" sz="2100" dirty="0" err="1"/>
              <a:t>și</a:t>
            </a:r>
            <a:r>
              <a:rPr lang="en-US" sz="2100" dirty="0"/>
              <a:t> </a:t>
            </a:r>
            <a:r>
              <a:rPr lang="en-US" sz="2100" dirty="0" err="1"/>
              <a:t>ieșiri</a:t>
            </a:r>
            <a:r>
              <a:rPr lang="en-US" sz="2100" dirty="0"/>
              <a:t> (</a:t>
            </a:r>
            <a:r>
              <a:rPr lang="en-US" sz="2100" dirty="0" err="1"/>
              <a:t>Parametri</a:t>
            </a:r>
            <a:r>
              <a:rPr lang="en-US" sz="2100" dirty="0"/>
              <a:t>)</a:t>
            </a:r>
          </a:p>
          <a:p>
            <a:endParaRPr lang="en-US" dirty="0"/>
          </a:p>
          <a:p>
            <a:r>
              <a:rPr lang="en-US" i="1" dirty="0" err="1">
                <a:solidFill>
                  <a:srgbClr val="FF0000"/>
                </a:solidFill>
              </a:rPr>
              <a:t>Notă</a:t>
            </a:r>
            <a:r>
              <a:rPr lang="en-US" i="1" dirty="0">
                <a:solidFill>
                  <a:srgbClr val="FF0000"/>
                </a:solidFill>
              </a:rPr>
              <a:t>: </a:t>
            </a:r>
            <a:r>
              <a:rPr lang="en-US" i="1" dirty="0" err="1">
                <a:solidFill>
                  <a:srgbClr val="FF0000"/>
                </a:solidFill>
              </a:rPr>
              <a:t>Noile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caracteristici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menționate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în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această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lecție</a:t>
            </a:r>
            <a:r>
              <a:rPr lang="en-US" i="1" dirty="0">
                <a:solidFill>
                  <a:srgbClr val="FF0000"/>
                </a:solidFill>
              </a:rPr>
              <a:t> sunt </a:t>
            </a:r>
            <a:r>
              <a:rPr lang="en-US" i="1" dirty="0" err="1">
                <a:solidFill>
                  <a:srgbClr val="FF0000"/>
                </a:solidFill>
              </a:rPr>
              <a:t>disponibile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în</a:t>
            </a:r>
            <a:r>
              <a:rPr lang="en-US" i="1" dirty="0">
                <a:solidFill>
                  <a:srgbClr val="FF0000"/>
                </a:solidFill>
              </a:rPr>
              <a:t> V.1.3 </a:t>
            </a:r>
            <a:r>
              <a:rPr lang="en-US" i="1" dirty="0" err="1">
                <a:solidFill>
                  <a:srgbClr val="FF0000"/>
                </a:solidFill>
              </a:rPr>
              <a:t>atât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în</a:t>
            </a:r>
            <a:r>
              <a:rPr lang="en-US" i="1" dirty="0">
                <a:solidFill>
                  <a:srgbClr val="FF0000"/>
                </a:solidFill>
              </a:rPr>
              <a:t> Home Edition, </a:t>
            </a:r>
            <a:r>
              <a:rPr lang="en-US" i="1" dirty="0" err="1">
                <a:solidFill>
                  <a:srgbClr val="FF0000"/>
                </a:solidFill>
              </a:rPr>
              <a:t>cât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și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în</a:t>
            </a:r>
            <a:r>
              <a:rPr lang="en-US" i="1" dirty="0">
                <a:solidFill>
                  <a:srgbClr val="FF0000"/>
                </a:solidFill>
              </a:rPr>
              <a:t> Education Edition. </a:t>
            </a:r>
            <a:r>
              <a:rPr lang="en-US" i="1" dirty="0" err="1">
                <a:solidFill>
                  <a:srgbClr val="FF0000"/>
                </a:solidFill>
              </a:rPr>
              <a:t>Actualizați-vă</a:t>
            </a:r>
            <a:r>
              <a:rPr lang="en-US" i="1" dirty="0">
                <a:solidFill>
                  <a:srgbClr val="FF0000"/>
                </a:solidFill>
              </a:rPr>
              <a:t> software-</a:t>
            </a:r>
            <a:r>
              <a:rPr lang="en-US" i="1" dirty="0" err="1">
                <a:solidFill>
                  <a:srgbClr val="FF0000"/>
                </a:solidFill>
              </a:rPr>
              <a:t>ul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dacă</a:t>
            </a:r>
            <a:r>
              <a:rPr lang="en-US" i="1" dirty="0">
                <a:solidFill>
                  <a:srgbClr val="FF0000"/>
                </a:solidFill>
              </a:rPr>
              <a:t> nu </a:t>
            </a:r>
            <a:r>
              <a:rPr lang="en-US" i="1" dirty="0" err="1">
                <a:solidFill>
                  <a:srgbClr val="FF0000"/>
                </a:solidFill>
              </a:rPr>
              <a:t>utilizați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această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versiune</a:t>
            </a:r>
            <a:r>
              <a:rPr lang="en-US" i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8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este un </a:t>
            </a:r>
            <a:r>
              <a:rPr lang="fr-FR" dirty="0" err="1"/>
              <a:t>My</a:t>
            </a:r>
            <a:r>
              <a:rPr lang="fr-FR" dirty="0"/>
              <a:t> Block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494062"/>
            <a:ext cx="4393112" cy="4632101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0" dirty="0"/>
              <a:t>Un </a:t>
            </a:r>
            <a:r>
              <a:rPr lang="en-US" sz="2400" dirty="0"/>
              <a:t>My Block </a:t>
            </a:r>
            <a:r>
              <a:rPr lang="en-US" sz="2400" b="0" dirty="0" err="1"/>
              <a:t>este</a:t>
            </a:r>
            <a:r>
              <a:rPr lang="en-US" sz="2400" b="0" dirty="0"/>
              <a:t> o </a:t>
            </a:r>
            <a:r>
              <a:rPr lang="ro-RO" sz="2400" b="0" dirty="0"/>
              <a:t>structură </a:t>
            </a:r>
            <a:r>
              <a:rPr lang="en-US" sz="2400" b="0" dirty="0"/>
              <a:t>de </a:t>
            </a:r>
            <a:r>
              <a:rPr lang="en-US" sz="2400" b="0" dirty="0" err="1"/>
              <a:t>unul</a:t>
            </a:r>
            <a:r>
              <a:rPr lang="en-US" sz="2400" b="0" dirty="0"/>
              <a:t> </a:t>
            </a:r>
            <a:r>
              <a:rPr lang="en-US" sz="2400" b="0" dirty="0" err="1"/>
              <a:t>sau</a:t>
            </a:r>
            <a:r>
              <a:rPr lang="en-US" sz="2400" b="0" dirty="0"/>
              <a:t> </a:t>
            </a:r>
            <a:r>
              <a:rPr lang="en-US" sz="2400" b="0" dirty="0" err="1"/>
              <a:t>mai</a:t>
            </a:r>
            <a:r>
              <a:rPr lang="en-US" sz="2400" b="0" dirty="0"/>
              <a:t> </a:t>
            </a:r>
            <a:r>
              <a:rPr lang="en-US" sz="2400" b="0" dirty="0" err="1"/>
              <a:t>multe</a:t>
            </a:r>
            <a:r>
              <a:rPr lang="en-US" sz="2400" b="0" dirty="0"/>
              <a:t> bloc</a:t>
            </a:r>
            <a:r>
              <a:rPr lang="ro-RO" sz="2400" b="0" dirty="0"/>
              <a:t>k-</a:t>
            </a:r>
            <a:r>
              <a:rPr lang="en-US" sz="2400" b="0" dirty="0" err="1"/>
              <a:t>uri</a:t>
            </a:r>
            <a:r>
              <a:rPr lang="en-US" sz="2400" b="0" dirty="0"/>
              <a:t> pe care le </a:t>
            </a:r>
            <a:r>
              <a:rPr lang="en-US" sz="2400" b="0" dirty="0" err="1"/>
              <a:t>grup</a:t>
            </a:r>
            <a:r>
              <a:rPr lang="ro-RO" sz="2400" b="0" dirty="0"/>
              <a:t>ăm</a:t>
            </a:r>
            <a:r>
              <a:rPr lang="en-US" sz="2400" b="0" dirty="0"/>
              <a:t> </a:t>
            </a:r>
            <a:r>
              <a:rPr lang="en-US" sz="2400" b="0" dirty="0" err="1"/>
              <a:t>într</a:t>
            </a:r>
            <a:r>
              <a:rPr lang="en-US" sz="2400" b="0" dirty="0"/>
              <a:t>-un </a:t>
            </a:r>
            <a:r>
              <a:rPr lang="en-US" sz="2400" b="0" dirty="0" err="1"/>
              <a:t>singur</a:t>
            </a:r>
            <a:r>
              <a:rPr lang="en-US" sz="2400" b="0" dirty="0"/>
              <a:t> bloc</a:t>
            </a:r>
            <a:r>
              <a:rPr lang="ro-RO" sz="2400" b="0" dirty="0"/>
              <a:t>k personalizat</a:t>
            </a:r>
            <a:r>
              <a:rPr lang="en-US" sz="2400" b="0" dirty="0"/>
              <a:t>. </a:t>
            </a:r>
          </a:p>
          <a:p>
            <a:pPr marL="342900" indent="-342900">
              <a:buFont typeface="Arial"/>
              <a:buChar char="•"/>
            </a:pPr>
            <a:r>
              <a:rPr lang="ro-RO" sz="2400" b="0" dirty="0"/>
              <a:t>My blocks </a:t>
            </a:r>
            <a:r>
              <a:rPr lang="en-US" sz="2400" b="0" dirty="0"/>
              <a:t>sunt </a:t>
            </a:r>
            <a:r>
              <a:rPr lang="en-US" sz="2400" b="0" dirty="0" err="1"/>
              <a:t>practic</a:t>
            </a:r>
            <a:r>
              <a:rPr lang="en-US" sz="2400" b="0" dirty="0"/>
              <a:t> bloc</a:t>
            </a:r>
            <a:r>
              <a:rPr lang="ro-RO" sz="2400" b="0" dirty="0"/>
              <a:t>k-</a:t>
            </a:r>
            <a:r>
              <a:rPr lang="en-US" sz="2400" b="0" dirty="0" err="1"/>
              <a:t>uri</a:t>
            </a:r>
            <a:r>
              <a:rPr lang="ro-RO" sz="2400" b="0" dirty="0"/>
              <a:t>le</a:t>
            </a:r>
            <a:r>
              <a:rPr lang="en-US" sz="2400" b="0" dirty="0"/>
              <a:t> </a:t>
            </a:r>
            <a:r>
              <a:rPr lang="en-US" sz="2400" b="0" dirty="0" err="1"/>
              <a:t>personalizate</a:t>
            </a:r>
            <a:r>
              <a:rPr lang="ro-RO" sz="2400" b="0" dirty="0"/>
              <a:t> proprii create de noi.</a:t>
            </a:r>
            <a:endParaRPr lang="en-US" sz="2400" b="0" dirty="0"/>
          </a:p>
          <a:p>
            <a:pPr marL="342900" indent="-342900">
              <a:buFont typeface="Arial"/>
              <a:buChar char="•"/>
            </a:pPr>
            <a:r>
              <a:rPr lang="en-US" sz="2400" b="0" dirty="0" err="1"/>
              <a:t>Odată</a:t>
            </a:r>
            <a:r>
              <a:rPr lang="en-US" sz="2400" b="0" dirty="0"/>
              <a:t> </a:t>
            </a:r>
            <a:r>
              <a:rPr lang="en-US" sz="2400" b="0" dirty="0" err="1"/>
              <a:t>creat</a:t>
            </a:r>
            <a:r>
              <a:rPr lang="en-US" sz="2400" b="0" dirty="0"/>
              <a:t> un My Block, </a:t>
            </a:r>
            <a:r>
              <a:rPr lang="en-US" sz="2400" b="0" dirty="0" err="1"/>
              <a:t>îl</a:t>
            </a:r>
            <a:r>
              <a:rPr lang="en-US" sz="2400" b="0" dirty="0"/>
              <a:t> </a:t>
            </a:r>
            <a:r>
              <a:rPr lang="en-US" sz="2400" b="0" dirty="0" err="1"/>
              <a:t>pute</a:t>
            </a:r>
            <a:r>
              <a:rPr lang="ro-RO" sz="2400" b="0" dirty="0"/>
              <a:t>m</a:t>
            </a:r>
            <a:r>
              <a:rPr lang="en-US" sz="2400" b="0" dirty="0"/>
              <a:t> </a:t>
            </a:r>
            <a:r>
              <a:rPr lang="en-US" sz="2400" b="0" dirty="0" err="1"/>
              <a:t>utiliza</a:t>
            </a:r>
            <a:r>
              <a:rPr lang="en-US" sz="2400" b="0" dirty="0"/>
              <a:t> </a:t>
            </a:r>
            <a:r>
              <a:rPr lang="en-US" sz="2400" b="0" dirty="0" err="1"/>
              <a:t>în</a:t>
            </a:r>
            <a:r>
              <a:rPr lang="en-US" sz="2400" b="0" dirty="0"/>
              <a:t> </a:t>
            </a:r>
            <a:r>
              <a:rPr lang="en-US" sz="2400" b="0" dirty="0" err="1"/>
              <a:t>mai</a:t>
            </a:r>
            <a:r>
              <a:rPr lang="en-US" sz="2400" b="0" dirty="0"/>
              <a:t> </a:t>
            </a:r>
            <a:r>
              <a:rPr lang="en-US" sz="2400" b="0" dirty="0" err="1"/>
              <a:t>multe</a:t>
            </a:r>
            <a:r>
              <a:rPr lang="en-US" sz="2400" b="0" dirty="0"/>
              <a:t> </a:t>
            </a:r>
            <a:r>
              <a:rPr lang="en-US" sz="2400" b="0" dirty="0" err="1"/>
              <a:t>programe</a:t>
            </a:r>
            <a:endParaRPr lang="en-US" sz="2400" b="0" dirty="0"/>
          </a:p>
          <a:p>
            <a:pPr marL="342900" indent="-342900">
              <a:buFont typeface="Arial"/>
              <a:buChar char="•"/>
            </a:pPr>
            <a:r>
              <a:rPr lang="en-US" sz="2400" b="0" dirty="0"/>
              <a:t>La </a:t>
            </a:r>
            <a:r>
              <a:rPr lang="en-US" sz="2400" b="0" dirty="0" err="1"/>
              <a:t>fel</a:t>
            </a:r>
            <a:r>
              <a:rPr lang="en-US" sz="2400" b="0" dirty="0"/>
              <a:t> ca </a:t>
            </a:r>
            <a:r>
              <a:rPr lang="en-US" sz="2400" b="0" dirty="0" err="1"/>
              <a:t>orice</a:t>
            </a:r>
            <a:r>
              <a:rPr lang="en-US" sz="2400" b="0" dirty="0"/>
              <a:t> alt bloc</a:t>
            </a:r>
            <a:r>
              <a:rPr lang="ro-RO" sz="2400" b="0" dirty="0"/>
              <a:t>k</a:t>
            </a:r>
            <a:r>
              <a:rPr lang="en-US" sz="2400" b="0" dirty="0"/>
              <a:t> din EV3, My Blocks pot </a:t>
            </a:r>
            <a:r>
              <a:rPr lang="en-US" sz="2400" b="0" dirty="0" err="1"/>
              <a:t>avea</a:t>
            </a:r>
            <a:r>
              <a:rPr lang="en-US" sz="2400" b="0" dirty="0"/>
              <a:t> </a:t>
            </a:r>
            <a:r>
              <a:rPr lang="en-US" sz="2400" b="0" dirty="0" err="1"/>
              <a:t>atât</a:t>
            </a:r>
            <a:r>
              <a:rPr lang="en-US" sz="2400" b="0" dirty="0"/>
              <a:t> </a:t>
            </a:r>
            <a:r>
              <a:rPr lang="ro-RO" sz="2400" b="0" dirty="0"/>
              <a:t>parametri de </a:t>
            </a:r>
            <a:r>
              <a:rPr lang="en-US" sz="2400" b="0" dirty="0" err="1"/>
              <a:t>intr</a:t>
            </a:r>
            <a:r>
              <a:rPr lang="ro-RO" sz="2400" b="0" dirty="0"/>
              <a:t>a</a:t>
            </a:r>
            <a:r>
              <a:rPr lang="en-US" sz="2400" b="0" dirty="0"/>
              <a:t>r</a:t>
            </a:r>
            <a:r>
              <a:rPr lang="ro-RO" sz="2400" dirty="0"/>
              <a:t>e</a:t>
            </a:r>
            <a:r>
              <a:rPr lang="en-US" sz="2400" b="0" dirty="0"/>
              <a:t>, </a:t>
            </a:r>
            <a:r>
              <a:rPr lang="en-US" sz="2400" b="0" dirty="0" err="1"/>
              <a:t>cât</a:t>
            </a:r>
            <a:r>
              <a:rPr lang="en-US" sz="2400" b="0" dirty="0"/>
              <a:t> </a:t>
            </a:r>
            <a:r>
              <a:rPr lang="en-US" sz="2400" b="0" dirty="0" err="1"/>
              <a:t>și</a:t>
            </a:r>
            <a:r>
              <a:rPr lang="en-US" sz="2400" b="0" dirty="0"/>
              <a:t> </a:t>
            </a:r>
            <a:r>
              <a:rPr lang="ro-RO" sz="2400" b="0" dirty="0"/>
              <a:t>parametri de </a:t>
            </a:r>
            <a:r>
              <a:rPr lang="en-US" sz="2400" b="0" dirty="0" err="1"/>
              <a:t>ieșir</a:t>
            </a:r>
            <a:r>
              <a:rPr lang="ro-RO" sz="2400" b="0" dirty="0"/>
              <a:t>e.</a:t>
            </a:r>
            <a:endParaRPr lang="en-US" sz="2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my blocks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2" t="16085" r="38554" b="56905"/>
          <a:stretch/>
        </p:blipFill>
        <p:spPr>
          <a:xfrm>
            <a:off x="5052672" y="1414114"/>
            <a:ext cx="3340214" cy="15308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38613" y="2936772"/>
            <a:ext cx="3771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Cele</a:t>
            </a:r>
            <a:r>
              <a:rPr lang="fr-FR" dirty="0"/>
              <a:t> </a:t>
            </a:r>
            <a:r>
              <a:rPr lang="fr-FR" dirty="0" err="1"/>
              <a:t>două</a:t>
            </a:r>
            <a:r>
              <a:rPr lang="fr-FR" dirty="0"/>
              <a:t> </a:t>
            </a:r>
            <a:r>
              <a:rPr lang="fr-FR" dirty="0" err="1"/>
              <a:t>blocuri</a:t>
            </a:r>
            <a:r>
              <a:rPr lang="fr-FR" dirty="0"/>
              <a:t> de mai sus </a:t>
            </a:r>
            <a:r>
              <a:rPr lang="fr-FR" dirty="0" err="1"/>
              <a:t>sunt</a:t>
            </a:r>
            <a:r>
              <a:rPr lang="fr-FR" dirty="0"/>
              <a:t> exemple de </a:t>
            </a:r>
            <a:r>
              <a:rPr lang="ro-RO" dirty="0"/>
              <a:t>M</a:t>
            </a:r>
            <a:r>
              <a:rPr lang="fr-FR" dirty="0"/>
              <a:t>y blocks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Move_Inches</a:t>
            </a:r>
            <a:r>
              <a:rPr lang="en-US" dirty="0"/>
              <a:t> - </a:t>
            </a:r>
            <a:r>
              <a:rPr lang="en-US" dirty="0" err="1"/>
              <a:t>îi</a:t>
            </a:r>
            <a:r>
              <a:rPr lang="en-US" dirty="0"/>
              <a:t> </a:t>
            </a:r>
            <a:r>
              <a:rPr lang="en-US" dirty="0" err="1"/>
              <a:t>spune</a:t>
            </a:r>
            <a:r>
              <a:rPr lang="en-US" dirty="0"/>
              <a:t> </a:t>
            </a:r>
            <a:r>
              <a:rPr lang="en-US" dirty="0" err="1"/>
              <a:t>robotului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deplaseze</a:t>
            </a:r>
            <a:r>
              <a:rPr lang="en-US" dirty="0"/>
              <a:t> cu </a:t>
            </a:r>
            <a:r>
              <a:rPr lang="en-US" dirty="0" err="1"/>
              <a:t>numărul</a:t>
            </a:r>
            <a:r>
              <a:rPr lang="en-US" dirty="0"/>
              <a:t> de </a:t>
            </a:r>
            <a:r>
              <a:rPr lang="en-US" dirty="0" err="1"/>
              <a:t>centimetri</a:t>
            </a:r>
            <a:r>
              <a:rPr lang="en-US" dirty="0"/>
              <a:t> pe care l-am </a:t>
            </a:r>
            <a:r>
              <a:rPr lang="en-US" dirty="0" err="1"/>
              <a:t>introdus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Turn_Degrees</a:t>
            </a:r>
            <a:r>
              <a:rPr lang="en-US" dirty="0"/>
              <a:t> </a:t>
            </a:r>
            <a:r>
              <a:rPr lang="en-US" dirty="0" err="1"/>
              <a:t>îi</a:t>
            </a:r>
            <a:r>
              <a:rPr lang="en-US" dirty="0"/>
              <a:t> </a:t>
            </a:r>
            <a:r>
              <a:rPr lang="en-US" dirty="0" err="1"/>
              <a:t>spune</a:t>
            </a:r>
            <a:r>
              <a:rPr lang="en-US" dirty="0"/>
              <a:t> </a:t>
            </a:r>
            <a:r>
              <a:rPr lang="en-US" dirty="0" err="1"/>
              <a:t>robotului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întoarcă</a:t>
            </a:r>
            <a:r>
              <a:rPr lang="en-US" dirty="0"/>
              <a:t> la </a:t>
            </a:r>
            <a:r>
              <a:rPr lang="en-US" dirty="0" err="1"/>
              <a:t>valoarea</a:t>
            </a:r>
            <a:r>
              <a:rPr lang="en-US" dirty="0"/>
              <a:t> pe care am </a:t>
            </a:r>
            <a:r>
              <a:rPr lang="en-US" dirty="0" err="1"/>
              <a:t>introdus</a:t>
            </a:r>
            <a:r>
              <a:rPr lang="en-US" dirty="0"/>
              <a:t>-o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Mai multe despre</a:t>
            </a:r>
            <a:r>
              <a:rPr lang="en-US" dirty="0"/>
              <a:t> </a:t>
            </a:r>
            <a:r>
              <a:rPr lang="ro-RO" dirty="0"/>
              <a:t>M</a:t>
            </a:r>
            <a:r>
              <a:rPr lang="en-US" dirty="0"/>
              <a:t>y blocks </a:t>
            </a:r>
            <a:r>
              <a:rPr lang="en-US" dirty="0" err="1"/>
              <a:t>vo</a:t>
            </a:r>
            <a:r>
              <a:rPr lang="ro-RO" dirty="0"/>
              <a:t>m afla în </a:t>
            </a:r>
            <a:r>
              <a:rPr lang="en-US" dirty="0" err="1"/>
              <a:t>lecții</a:t>
            </a:r>
            <a:r>
              <a:rPr lang="ro-RO" dirty="0"/>
              <a:t>le următoare</a:t>
            </a:r>
            <a:r>
              <a:rPr lang="en-US" dirty="0"/>
              <a:t>.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728825" y="1494063"/>
            <a:ext cx="14059" cy="3484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126480" y="1700784"/>
            <a:ext cx="493776" cy="121051"/>
          </a:xfrm>
          <a:prstGeom prst="rect">
            <a:avLst/>
          </a:prstGeom>
          <a:solidFill>
            <a:srgbClr val="395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CM</a:t>
            </a:r>
          </a:p>
        </p:txBody>
      </p:sp>
    </p:spTree>
    <p:extLst>
      <p:ext uri="{BB962C8B-B14F-4D97-AF65-F5344CB8AC3E}">
        <p14:creationId xmlns:p14="http://schemas.microsoft.com/office/powerpoint/2010/main" val="398724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folosiți</a:t>
            </a:r>
            <a:r>
              <a:rPr lang="en-US" dirty="0"/>
              <a:t> un My Block?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6" y="1481958"/>
            <a:ext cx="7336707" cy="4557361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Ori de </a:t>
            </a:r>
            <a:r>
              <a:rPr lang="en-US" sz="2400" dirty="0" err="1"/>
              <a:t>câte</a:t>
            </a:r>
            <a:r>
              <a:rPr lang="en-US" sz="2400" dirty="0"/>
              <a:t> </a:t>
            </a:r>
            <a:r>
              <a:rPr lang="en-US" sz="2400" dirty="0" err="1"/>
              <a:t>ori</a:t>
            </a:r>
            <a:r>
              <a:rPr lang="en-US" sz="2400" dirty="0"/>
              <a:t> </a:t>
            </a:r>
            <a:r>
              <a:rPr lang="en-US" sz="2400" dirty="0" err="1"/>
              <a:t>robotul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repeta</a:t>
            </a:r>
            <a:r>
              <a:rPr lang="en-US" sz="2400" dirty="0"/>
              <a:t> o </a:t>
            </a:r>
            <a:r>
              <a:rPr lang="en-US" sz="2400" dirty="0" err="1"/>
              <a:t>acțiune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cadrul</a:t>
            </a:r>
            <a:r>
              <a:rPr lang="en-US" sz="2400" dirty="0"/>
              <a:t> </a:t>
            </a:r>
            <a:r>
              <a:rPr lang="en-US" sz="2400" dirty="0" err="1"/>
              <a:t>programului</a:t>
            </a:r>
            <a:r>
              <a:rPr lang="en-US" sz="2400" dirty="0"/>
              <a:t> </a:t>
            </a:r>
            <a:r>
              <a:rPr lang="en-US" sz="2400" dirty="0" err="1"/>
              <a:t>dvs</a:t>
            </a:r>
            <a:r>
              <a:rPr lang="en-US" sz="2400" dirty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/>
              <a:t>Atunci</a:t>
            </a:r>
            <a:r>
              <a:rPr lang="en-US" sz="2400" dirty="0"/>
              <a:t> </a:t>
            </a:r>
            <a:r>
              <a:rPr lang="en-US" sz="2400" dirty="0" err="1"/>
              <a:t>când</a:t>
            </a:r>
            <a:r>
              <a:rPr lang="en-US" sz="2400" dirty="0"/>
              <a:t> </a:t>
            </a:r>
            <a:r>
              <a:rPr lang="en-US" sz="2400" dirty="0" err="1"/>
              <a:t>codul</a:t>
            </a:r>
            <a:r>
              <a:rPr lang="en-US" sz="2400" dirty="0"/>
              <a:t> se </a:t>
            </a:r>
            <a:r>
              <a:rPr lang="en-US" sz="2400" dirty="0" err="1"/>
              <a:t>repetă</a:t>
            </a:r>
            <a:r>
              <a:rPr lang="en-US" sz="2400" dirty="0"/>
              <a:t> </a:t>
            </a:r>
            <a:r>
              <a:rPr lang="en-US" sz="2400" dirty="0" err="1"/>
              <a:t>într</a:t>
            </a:r>
            <a:r>
              <a:rPr lang="en-US" sz="2400" dirty="0"/>
              <a:t>-un alt program</a:t>
            </a:r>
            <a:r>
              <a:rPr lang="ro-RO" sz="2400" dirty="0"/>
              <a:t>.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ro-RO" sz="2400" dirty="0"/>
              <a:t>Atunci când vrei să o</a:t>
            </a:r>
            <a:r>
              <a:rPr lang="en-US" sz="2400" dirty="0" err="1"/>
              <a:t>rganiz</a:t>
            </a:r>
            <a:r>
              <a:rPr lang="ro-RO" sz="2400" dirty="0"/>
              <a:t>ezi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ro-RO" sz="2400" dirty="0"/>
              <a:t>să </a:t>
            </a:r>
            <a:r>
              <a:rPr lang="en-US" sz="2400" dirty="0" err="1"/>
              <a:t>simplific</a:t>
            </a:r>
            <a:r>
              <a:rPr lang="ro-RO" sz="2400" dirty="0"/>
              <a:t>i</a:t>
            </a:r>
            <a:r>
              <a:rPr lang="en-US" sz="2400" dirty="0"/>
              <a:t> </a:t>
            </a:r>
            <a:r>
              <a:rPr lang="en-US" sz="2400" dirty="0" err="1"/>
              <a:t>codul</a:t>
            </a:r>
            <a:r>
              <a:rPr lang="ro-RO" sz="2400" dirty="0"/>
              <a:t>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344" y="1787332"/>
            <a:ext cx="1213540" cy="128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2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 ce să </a:t>
            </a:r>
            <a:r>
              <a:rPr lang="ro-RO" dirty="0"/>
              <a:t>facem asta</a:t>
            </a:r>
            <a:r>
              <a:rPr lang="pt-BR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41" y="1392135"/>
            <a:ext cx="8561878" cy="1110641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 err="1">
                <a:solidFill>
                  <a:srgbClr val="0000FF"/>
                </a:solidFill>
              </a:rPr>
              <a:t>Datorită</a:t>
            </a:r>
            <a:r>
              <a:rPr lang="en-US" sz="2400" b="0" dirty="0">
                <a:solidFill>
                  <a:srgbClr val="0000FF"/>
                </a:solidFill>
              </a:rPr>
              <a:t> </a:t>
            </a:r>
            <a:r>
              <a:rPr lang="ro-RO" sz="2400" b="0" dirty="0">
                <a:solidFill>
                  <a:srgbClr val="0000FF"/>
                </a:solidFill>
              </a:rPr>
              <a:t>My blocks, </a:t>
            </a:r>
            <a:r>
              <a:rPr lang="en-US" sz="2400" b="0" dirty="0" err="1">
                <a:solidFill>
                  <a:srgbClr val="0000FF"/>
                </a:solidFill>
              </a:rPr>
              <a:t>misiunile</a:t>
            </a:r>
            <a:r>
              <a:rPr lang="en-US" sz="2400" b="0" dirty="0">
                <a:solidFill>
                  <a:srgbClr val="0000FF"/>
                </a:solidFill>
              </a:rPr>
              <a:t> tale </a:t>
            </a:r>
            <a:r>
              <a:rPr lang="ro-RO" sz="2400" b="0" dirty="0">
                <a:solidFill>
                  <a:srgbClr val="0000FF"/>
                </a:solidFill>
              </a:rPr>
              <a:t>pot </a:t>
            </a:r>
            <a:r>
              <a:rPr lang="en-US" sz="2400" b="0" dirty="0" err="1">
                <a:solidFill>
                  <a:srgbClr val="0000FF"/>
                </a:solidFill>
              </a:rPr>
              <a:t>arăta</a:t>
            </a:r>
            <a:r>
              <a:rPr lang="en-US" sz="2400" b="0" dirty="0">
                <a:solidFill>
                  <a:srgbClr val="0000FF"/>
                </a:solidFill>
              </a:rPr>
              <a:t> </a:t>
            </a:r>
            <a:r>
              <a:rPr lang="en-US" sz="2400" b="0" dirty="0" err="1">
                <a:solidFill>
                  <a:srgbClr val="0000FF"/>
                </a:solidFill>
              </a:rPr>
              <a:t>astfel</a:t>
            </a:r>
            <a:r>
              <a:rPr lang="en-US" sz="2400" b="0" dirty="0">
                <a:solidFill>
                  <a:srgbClr val="0000FF"/>
                </a:solidFill>
              </a:rPr>
              <a:t>...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5140" y="3264060"/>
            <a:ext cx="8561878" cy="1110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rgbClr val="FF6600"/>
                </a:solidFill>
              </a:rPr>
              <a:t>În</a:t>
            </a:r>
            <a:r>
              <a:rPr lang="en-US" sz="2400" dirty="0">
                <a:solidFill>
                  <a:srgbClr val="FF6600"/>
                </a:solidFill>
              </a:rPr>
              <a:t> loc de </a:t>
            </a:r>
            <a:r>
              <a:rPr lang="ro-RO" sz="2400" dirty="0">
                <a:solidFill>
                  <a:srgbClr val="FF6600"/>
                </a:solidFill>
              </a:rPr>
              <a:t>asta</a:t>
            </a:r>
            <a:r>
              <a:rPr lang="en-US" sz="2400" dirty="0">
                <a:solidFill>
                  <a:srgbClr val="FF6600"/>
                </a:solidFill>
              </a:rPr>
              <a:t>....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5140" y="5197772"/>
            <a:ext cx="8561878" cy="903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o-RO" sz="2400" dirty="0">
                <a:solidFill>
                  <a:srgbClr val="329B65"/>
                </a:solidFill>
              </a:rPr>
              <a:t>Această opțiune </a:t>
            </a:r>
            <a:r>
              <a:rPr lang="en-US" sz="2400" dirty="0">
                <a:solidFill>
                  <a:srgbClr val="329B65"/>
                </a:solidFill>
              </a:rPr>
              <a:t>face </a:t>
            </a:r>
            <a:r>
              <a:rPr lang="en-US" sz="2400" dirty="0" err="1">
                <a:solidFill>
                  <a:srgbClr val="329B65"/>
                </a:solidFill>
              </a:rPr>
              <a:t>codul</a:t>
            </a:r>
            <a:r>
              <a:rPr lang="en-US" sz="2400" dirty="0">
                <a:solidFill>
                  <a:srgbClr val="329B65"/>
                </a:solidFill>
              </a:rPr>
              <a:t> </a:t>
            </a:r>
            <a:r>
              <a:rPr lang="en-US" sz="2400" dirty="0" err="1">
                <a:solidFill>
                  <a:srgbClr val="329B65"/>
                </a:solidFill>
              </a:rPr>
              <a:t>dumneavoastră</a:t>
            </a:r>
            <a:r>
              <a:rPr lang="en-US" sz="2400" dirty="0">
                <a:solidFill>
                  <a:srgbClr val="329B65"/>
                </a:solidFill>
              </a:rPr>
              <a:t> </a:t>
            </a:r>
            <a:r>
              <a:rPr lang="en-US" sz="2400" dirty="0" err="1">
                <a:solidFill>
                  <a:srgbClr val="329B65"/>
                </a:solidFill>
              </a:rPr>
              <a:t>mai</a:t>
            </a:r>
            <a:r>
              <a:rPr lang="en-US" sz="2400" dirty="0">
                <a:solidFill>
                  <a:srgbClr val="329B65"/>
                </a:solidFill>
              </a:rPr>
              <a:t> </a:t>
            </a:r>
            <a:r>
              <a:rPr lang="en-US" sz="2400" dirty="0" err="1">
                <a:solidFill>
                  <a:srgbClr val="329B65"/>
                </a:solidFill>
              </a:rPr>
              <a:t>ușor</a:t>
            </a:r>
            <a:r>
              <a:rPr lang="en-US" sz="2400" dirty="0">
                <a:solidFill>
                  <a:srgbClr val="329B65"/>
                </a:solidFill>
              </a:rPr>
              <a:t> de </a:t>
            </a:r>
            <a:r>
              <a:rPr lang="en-US" sz="2400" dirty="0" err="1">
                <a:solidFill>
                  <a:srgbClr val="329B65"/>
                </a:solidFill>
              </a:rPr>
              <a:t>citit</a:t>
            </a:r>
            <a:r>
              <a:rPr lang="en-US" sz="2400" dirty="0">
                <a:solidFill>
                  <a:srgbClr val="329B65"/>
                </a:solidFill>
              </a:rPr>
              <a:t> </a:t>
            </a:r>
            <a:r>
              <a:rPr lang="en-US" sz="2400" dirty="0" err="1">
                <a:solidFill>
                  <a:srgbClr val="329B65"/>
                </a:solidFill>
              </a:rPr>
              <a:t>și</a:t>
            </a:r>
            <a:r>
              <a:rPr lang="en-US" sz="2400" dirty="0">
                <a:solidFill>
                  <a:srgbClr val="329B65"/>
                </a:solidFill>
              </a:rPr>
              <a:t> </a:t>
            </a:r>
            <a:r>
              <a:rPr lang="en-US" sz="2400" dirty="0" err="1">
                <a:solidFill>
                  <a:srgbClr val="329B65"/>
                </a:solidFill>
              </a:rPr>
              <a:t>mai</a:t>
            </a:r>
            <a:r>
              <a:rPr lang="en-US" sz="2400" dirty="0">
                <a:solidFill>
                  <a:srgbClr val="329B65"/>
                </a:solidFill>
              </a:rPr>
              <a:t> </a:t>
            </a:r>
            <a:r>
              <a:rPr lang="en-US" sz="2400" dirty="0" err="1">
                <a:solidFill>
                  <a:srgbClr val="329B65"/>
                </a:solidFill>
              </a:rPr>
              <a:t>ușor</a:t>
            </a:r>
            <a:r>
              <a:rPr lang="en-US" sz="2400" dirty="0">
                <a:solidFill>
                  <a:srgbClr val="329B65"/>
                </a:solidFill>
              </a:rPr>
              <a:t> de </a:t>
            </a:r>
            <a:r>
              <a:rPr lang="en-US" sz="2400" dirty="0" err="1">
                <a:solidFill>
                  <a:srgbClr val="329B65"/>
                </a:solidFill>
              </a:rPr>
              <a:t>modificat</a:t>
            </a:r>
            <a:r>
              <a:rPr lang="en-US" sz="2400" dirty="0">
                <a:solidFill>
                  <a:srgbClr val="329B65"/>
                </a:solidFill>
              </a:rPr>
              <a:t>!!!!</a:t>
            </a:r>
          </a:p>
        </p:txBody>
      </p:sp>
      <p:pic>
        <p:nvPicPr>
          <p:cNvPr id="6" name="Picture 5" descr="my blocks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4" t="16085" r="11988" b="56905"/>
          <a:stretch/>
        </p:blipFill>
        <p:spPr>
          <a:xfrm>
            <a:off x="131230" y="2122842"/>
            <a:ext cx="8376611" cy="1141218"/>
          </a:xfrm>
          <a:prstGeom prst="rect">
            <a:avLst/>
          </a:prstGeom>
        </p:spPr>
      </p:pic>
      <p:pic>
        <p:nvPicPr>
          <p:cNvPr id="7" name="Picture 6" descr="move string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4" b="44866"/>
          <a:stretch/>
        </p:blipFill>
        <p:spPr>
          <a:xfrm>
            <a:off x="75310" y="3725827"/>
            <a:ext cx="8721708" cy="99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0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Ce face un </a:t>
            </a:r>
            <a:r>
              <a:rPr lang="fr-FR" dirty="0" err="1"/>
              <a:t>My</a:t>
            </a:r>
            <a:r>
              <a:rPr lang="fr-FR" dirty="0"/>
              <a:t> Block </a:t>
            </a:r>
            <a:r>
              <a:rPr lang="ro-RO" dirty="0"/>
              <a:t>să fie </a:t>
            </a:r>
            <a:r>
              <a:rPr lang="fr-FR" dirty="0" err="1"/>
              <a:t>util</a:t>
            </a:r>
            <a:r>
              <a:rPr lang="ro-RO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Notă</a:t>
            </a:r>
            <a:r>
              <a:rPr lang="en-US" dirty="0"/>
              <a:t>: </a:t>
            </a:r>
            <a:r>
              <a:rPr lang="ro-RO" dirty="0"/>
              <a:t>Construcția </a:t>
            </a:r>
            <a:r>
              <a:rPr lang="en-US" dirty="0"/>
              <a:t>My Bloc</a:t>
            </a:r>
            <a:r>
              <a:rPr lang="ro-RO" dirty="0"/>
              <a:t>k-urilor</a:t>
            </a:r>
            <a:r>
              <a:rPr lang="en-US" dirty="0"/>
              <a:t> cu </a:t>
            </a:r>
            <a:r>
              <a:rPr lang="ro-RO" dirty="0"/>
              <a:t>parametri de </a:t>
            </a:r>
            <a:r>
              <a:rPr lang="en-US" dirty="0" err="1"/>
              <a:t>intr</a:t>
            </a:r>
            <a:r>
              <a:rPr lang="ro-RO" dirty="0"/>
              <a:t>a</a:t>
            </a:r>
            <a:r>
              <a:rPr lang="en-US" dirty="0"/>
              <a:t>r</a:t>
            </a:r>
            <a:r>
              <a:rPr lang="ro-RO" dirty="0"/>
              <a:t>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ieșir</a:t>
            </a:r>
            <a:r>
              <a:rPr lang="ro-RO" dirty="0"/>
              <a:t>e</a:t>
            </a:r>
            <a:r>
              <a:rPr lang="en-US" dirty="0"/>
              <a:t> le face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utile. Cu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,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aveți</a:t>
            </a:r>
            <a:r>
              <a:rPr lang="en-US" dirty="0"/>
              <a:t> </a:t>
            </a:r>
            <a:r>
              <a:rPr lang="en-US" dirty="0" err="1"/>
              <a:t>grijă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nu </a:t>
            </a:r>
            <a:r>
              <a:rPr lang="en-US" dirty="0" err="1"/>
              <a:t>faceți</a:t>
            </a:r>
            <a:r>
              <a:rPr lang="en-US" dirty="0"/>
              <a:t> </a:t>
            </a:r>
            <a:r>
              <a:rPr lang="ro-RO" dirty="0"/>
              <a:t>un </a:t>
            </a:r>
            <a:r>
              <a:rPr lang="en-US" dirty="0"/>
              <a:t>My Block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complicat</a:t>
            </a:r>
            <a:r>
              <a:rPr lang="en-US" dirty="0"/>
              <a:t>.</a:t>
            </a:r>
          </a:p>
          <a:p>
            <a:r>
              <a:rPr lang="en-US" dirty="0" err="1"/>
              <a:t>Întrebare</a:t>
            </a:r>
            <a:r>
              <a:rPr lang="en-US" dirty="0"/>
              <a:t>: </a:t>
            </a:r>
            <a:r>
              <a:rPr lang="en-US" dirty="0" err="1"/>
              <a:t>Uitați-vă</a:t>
            </a:r>
            <a:r>
              <a:rPr lang="en-US" dirty="0"/>
              <a:t> la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trei</a:t>
            </a:r>
            <a:r>
              <a:rPr lang="en-US" dirty="0"/>
              <a:t> My Blocks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jos.</a:t>
            </a:r>
            <a:r>
              <a:rPr lang="en-US" dirty="0"/>
              <a:t>  Care </a:t>
            </a:r>
            <a:r>
              <a:rPr lang="en-US" dirty="0" err="1"/>
              <a:t>credeți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sunt </a:t>
            </a:r>
            <a:r>
              <a:rPr lang="ro-RO" dirty="0"/>
              <a:t>cele mai </a:t>
            </a:r>
            <a:r>
              <a:rPr lang="en-US" dirty="0"/>
              <a:t>utile </a:t>
            </a:r>
            <a:r>
              <a:rPr lang="en-US" dirty="0" err="1"/>
              <a:t>pentru</a:t>
            </a:r>
            <a:r>
              <a:rPr lang="en-US" dirty="0"/>
              <a:t> a le </a:t>
            </a:r>
            <a:r>
              <a:rPr lang="en-US" dirty="0" err="1"/>
              <a:t>folosi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Move5CM (</a:t>
            </a:r>
            <a:r>
              <a:rPr lang="en-US" dirty="0" err="1"/>
              <a:t>Mișcă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cu </a:t>
            </a:r>
            <a:r>
              <a:rPr lang="en-US" dirty="0" err="1"/>
              <a:t>cinci</a:t>
            </a:r>
            <a:r>
              <a:rPr lang="en-US" dirty="0"/>
              <a:t> </a:t>
            </a:r>
            <a:r>
              <a:rPr lang="en-US" dirty="0" err="1"/>
              <a:t>centimetri</a:t>
            </a:r>
            <a:r>
              <a:rPr lang="en-US" dirty="0"/>
              <a:t>)</a:t>
            </a:r>
            <a:endParaRPr lang="ro-RO" dirty="0"/>
          </a:p>
          <a:p>
            <a:pPr lvl="1"/>
            <a:r>
              <a:rPr lang="en-US" dirty="0" err="1"/>
              <a:t>MoveCM</a:t>
            </a:r>
            <a:r>
              <a:rPr lang="en-US" dirty="0"/>
              <a:t> cu un </a:t>
            </a:r>
            <a:r>
              <a:rPr lang="en-US" dirty="0" err="1"/>
              <a:t>centimetru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o </a:t>
            </a:r>
            <a:r>
              <a:rPr lang="en-US" dirty="0" err="1"/>
              <a:t>intrare</a:t>
            </a:r>
            <a:r>
              <a:rPr lang="en-US" dirty="0"/>
              <a:t> de </a:t>
            </a:r>
            <a:r>
              <a:rPr lang="en-US" dirty="0" err="1"/>
              <a:t>putere</a:t>
            </a:r>
            <a:endParaRPr lang="ro-RO" dirty="0"/>
          </a:p>
          <a:p>
            <a:pPr lvl="1"/>
            <a:r>
              <a:rPr lang="en-US" dirty="0" err="1"/>
              <a:t>MoveCM</a:t>
            </a:r>
            <a:r>
              <a:rPr lang="en-US" dirty="0"/>
              <a:t> cu </a:t>
            </a:r>
            <a:r>
              <a:rPr lang="en-US" dirty="0" err="1"/>
              <a:t>intrări</a:t>
            </a:r>
            <a:r>
              <a:rPr lang="en-US" dirty="0"/>
              <a:t> de </a:t>
            </a:r>
            <a:r>
              <a:rPr lang="en-US" dirty="0" err="1"/>
              <a:t>centimetru</a:t>
            </a:r>
            <a:r>
              <a:rPr lang="en-US" dirty="0"/>
              <a:t>, </a:t>
            </a:r>
            <a:r>
              <a:rPr lang="en-US" dirty="0" err="1"/>
              <a:t>putere</a:t>
            </a:r>
            <a:r>
              <a:rPr lang="en-US" dirty="0"/>
              <a:t>, </a:t>
            </a:r>
            <a:r>
              <a:rPr lang="en-US" dirty="0" err="1"/>
              <a:t>unghi</a:t>
            </a:r>
            <a:r>
              <a:rPr lang="en-US" dirty="0"/>
              <a:t>, </a:t>
            </a:r>
            <a:r>
              <a:rPr lang="en-US" dirty="0" err="1"/>
              <a:t>frână</a:t>
            </a:r>
            <a:r>
              <a:rPr lang="en-US" dirty="0"/>
              <a:t>, etc.</a:t>
            </a:r>
          </a:p>
          <a:p>
            <a:r>
              <a:rPr lang="en-US" dirty="0" err="1"/>
              <a:t>Răspuns</a:t>
            </a:r>
            <a:r>
              <a:rPr lang="en-US" dirty="0"/>
              <a:t> : </a:t>
            </a:r>
          </a:p>
          <a:p>
            <a:pPr lvl="1"/>
            <a:r>
              <a:rPr lang="en-US" dirty="0"/>
              <a:t>Move5CM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folosit</a:t>
            </a:r>
            <a:r>
              <a:rPr lang="en-US" dirty="0"/>
              <a:t> des,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veți</a:t>
            </a:r>
            <a:r>
              <a:rPr lang="en-US" dirty="0"/>
              <a:t> fi </a:t>
            </a:r>
            <a:r>
              <a:rPr lang="en-US" dirty="0" err="1"/>
              <a:t>nevoit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faceți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blocuri</a:t>
            </a:r>
            <a:r>
              <a:rPr lang="en-US" dirty="0"/>
              <a:t> My Blocks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distanțe</a:t>
            </a:r>
            <a:r>
              <a:rPr lang="en-US" dirty="0"/>
              <a:t>.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nu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fi </a:t>
            </a:r>
            <a:r>
              <a:rPr lang="en-US" dirty="0" err="1"/>
              <a:t>remediat</a:t>
            </a:r>
            <a:r>
              <a:rPr lang="en-US" dirty="0"/>
              <a:t> ulterior. </a:t>
            </a:r>
          </a:p>
          <a:p>
            <a:pPr lvl="1"/>
            <a:r>
              <a:rPr lang="en-US" dirty="0" err="1"/>
              <a:t>MoveCM</a:t>
            </a:r>
            <a:r>
              <a:rPr lang="en-US" dirty="0"/>
              <a:t> cu </a:t>
            </a:r>
            <a:r>
              <a:rPr lang="en-US" dirty="0" err="1"/>
              <a:t>centimetrii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puterea</a:t>
            </a:r>
            <a:r>
              <a:rPr lang="en-US" dirty="0"/>
              <a:t> ca </a:t>
            </a:r>
            <a:r>
              <a:rPr lang="en-US" dirty="0" err="1"/>
              <a:t>intrări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probabil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bună</a:t>
            </a:r>
            <a:r>
              <a:rPr lang="en-US" dirty="0"/>
              <a:t> </a:t>
            </a:r>
            <a:r>
              <a:rPr lang="en-US" dirty="0" err="1"/>
              <a:t>alegere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MoveCM</a:t>
            </a:r>
            <a:r>
              <a:rPr lang="en-US" dirty="0"/>
              <a:t> cu </a:t>
            </a:r>
            <a:r>
              <a:rPr lang="en-US" dirty="0" err="1"/>
              <a:t>centimetri</a:t>
            </a:r>
            <a:r>
              <a:rPr lang="en-US" dirty="0"/>
              <a:t>, </a:t>
            </a:r>
            <a:r>
              <a:rPr lang="en-US" dirty="0" err="1"/>
              <a:t>putere</a:t>
            </a:r>
            <a:r>
              <a:rPr lang="en-US" dirty="0"/>
              <a:t>, </a:t>
            </a:r>
            <a:r>
              <a:rPr lang="en-US" dirty="0" err="1"/>
              <a:t>unghi</a:t>
            </a:r>
            <a:r>
              <a:rPr lang="en-US" dirty="0"/>
              <a:t>, </a:t>
            </a:r>
            <a:r>
              <a:rPr lang="en-US" dirty="0" err="1"/>
              <a:t>frână</a:t>
            </a:r>
            <a:r>
              <a:rPr lang="en-US" dirty="0"/>
              <a:t>, etc.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fi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ușor</a:t>
            </a:r>
            <a:r>
              <a:rPr lang="en-US" dirty="0"/>
              <a:t> de </a:t>
            </a:r>
            <a:r>
              <a:rPr lang="en-US" dirty="0" err="1"/>
              <a:t>personalizat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unele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intrări</a:t>
            </a:r>
            <a:r>
              <a:rPr lang="en-US" dirty="0"/>
              <a:t> s-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nu fie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niciodată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Pasul 1: </a:t>
            </a:r>
            <a:r>
              <a:rPr lang="en-US" dirty="0" err="1"/>
              <a:t>Evidențiați</a:t>
            </a:r>
            <a:r>
              <a:rPr lang="en-US" dirty="0"/>
              <a:t> </a:t>
            </a:r>
            <a:r>
              <a:rPr lang="en-US" dirty="0" err="1"/>
              <a:t>blocurile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7875" y="1439916"/>
            <a:ext cx="3119332" cy="4524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această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lecție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scopul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nostru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este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 err="1">
                <a:solidFill>
                  <a:srgbClr val="FF0000"/>
                </a:solidFill>
              </a:rPr>
              <a:t>deplasa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o-RO" dirty="0">
                <a:solidFill>
                  <a:srgbClr val="FF0000"/>
                </a:solidFill>
              </a:rPr>
              <a:t>un număr </a:t>
            </a:r>
            <a:r>
              <a:rPr lang="en-US" dirty="0" err="1">
                <a:solidFill>
                  <a:srgbClr val="FF0000"/>
                </a:solidFill>
              </a:rPr>
              <a:t>dorit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rotații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>
                <a:solidFill>
                  <a:srgbClr val="FF0000"/>
                </a:solidFill>
              </a:rPr>
              <a:t>o </a:t>
            </a:r>
            <a:r>
              <a:rPr lang="en-US" dirty="0" err="1">
                <a:solidFill>
                  <a:srgbClr val="FF0000"/>
                </a:solidFill>
              </a:rPr>
              <a:t>putere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dorită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și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 err="1">
                <a:solidFill>
                  <a:srgbClr val="FF0000"/>
                </a:solidFill>
              </a:rPr>
              <a:t>returna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valoarea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ultrasonică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sfârșit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Pasul 1: </a:t>
            </a:r>
            <a:r>
              <a:rPr lang="en-US" dirty="0" err="1">
                <a:solidFill>
                  <a:schemeClr val="tx1"/>
                </a:solidFill>
              </a:rPr>
              <a:t>Selectați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două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blocuri</a:t>
            </a:r>
            <a:r>
              <a:rPr lang="en-US" dirty="0">
                <a:solidFill>
                  <a:schemeClr val="tx1"/>
                </a:solidFill>
              </a:rPr>
              <a:t> din cod pe care </a:t>
            </a:r>
            <a:r>
              <a:rPr lang="en-US" dirty="0" err="1">
                <a:solidFill>
                  <a:schemeClr val="tx1"/>
                </a:solidFill>
              </a:rPr>
              <a:t>doriți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să</a:t>
            </a:r>
            <a:r>
              <a:rPr lang="en-US" dirty="0">
                <a:solidFill>
                  <a:schemeClr val="tx1"/>
                </a:solidFill>
              </a:rPr>
              <a:t> le </a:t>
            </a:r>
            <a:r>
              <a:rPr lang="en-US" dirty="0" err="1">
                <a:solidFill>
                  <a:schemeClr val="tx1"/>
                </a:solidFill>
              </a:rPr>
              <a:t>transformați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în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Blocul</a:t>
            </a:r>
            <a:r>
              <a:rPr lang="en-US" dirty="0">
                <a:solidFill>
                  <a:schemeClr val="tx1"/>
                </a:solidFill>
              </a:rPr>
              <a:t> meu</a:t>
            </a: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685" y="4197826"/>
            <a:ext cx="5087989" cy="178341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03919" y="4351302"/>
            <a:ext cx="3997305" cy="141182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81536" y="1639684"/>
            <a:ext cx="435428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>
                <a:solidFill>
                  <a:srgbClr val="00B050"/>
                </a:solidFill>
              </a:rPr>
              <a:t>Întrebare</a:t>
            </a:r>
            <a:r>
              <a:rPr lang="en-US" dirty="0">
                <a:solidFill>
                  <a:srgbClr val="00B050"/>
                </a:solidFill>
              </a:rPr>
              <a:t>: Care </a:t>
            </a:r>
            <a:r>
              <a:rPr lang="en-US" dirty="0" err="1">
                <a:solidFill>
                  <a:srgbClr val="00B050"/>
                </a:solidFill>
              </a:rPr>
              <a:t>ar</a:t>
            </a:r>
            <a:r>
              <a:rPr lang="en-US" dirty="0">
                <a:solidFill>
                  <a:srgbClr val="00B050"/>
                </a:solidFill>
              </a:rPr>
              <a:t> fi </a:t>
            </a:r>
            <a:r>
              <a:rPr lang="en-US" dirty="0" err="1">
                <a:solidFill>
                  <a:srgbClr val="00B050"/>
                </a:solidFill>
              </a:rPr>
              <a:t>intrările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și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ieșirile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pentru</a:t>
            </a:r>
            <a:r>
              <a:rPr lang="ro-RO" dirty="0">
                <a:solidFill>
                  <a:srgbClr val="00B050"/>
                </a:solidFill>
              </a:rPr>
              <a:t> my block </a:t>
            </a:r>
            <a:r>
              <a:rPr lang="en-US" dirty="0">
                <a:solidFill>
                  <a:srgbClr val="00B050"/>
                </a:solidFill>
              </a:rPr>
              <a:t>?</a:t>
            </a:r>
            <a:endParaRPr lang="ro-RO" dirty="0">
              <a:solidFill>
                <a:srgbClr val="00B05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Răspuns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>
                <a:solidFill>
                  <a:srgbClr val="FF0000"/>
                </a:solidFill>
              </a:rPr>
              <a:t>Intrările</a:t>
            </a:r>
            <a:r>
              <a:rPr lang="en-US" dirty="0">
                <a:solidFill>
                  <a:srgbClr val="FF0000"/>
                </a:solidFill>
              </a:rPr>
              <a:t> sunt </a:t>
            </a:r>
            <a:r>
              <a:rPr lang="en-US" dirty="0" err="1">
                <a:solidFill>
                  <a:srgbClr val="FF0000"/>
                </a:solidFill>
              </a:rPr>
              <a:t>puterea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și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rotațiile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rgbClr val="FF0000"/>
                </a:solidFill>
              </a:rPr>
              <a:t>Ieșirea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este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distanța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măsurată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senzorul</a:t>
            </a:r>
            <a:r>
              <a:rPr lang="en-US" dirty="0">
                <a:solidFill>
                  <a:srgbClr val="FF0000"/>
                </a:solidFill>
              </a:rPr>
              <a:t> cu </a:t>
            </a:r>
            <a:r>
              <a:rPr lang="en-US" dirty="0" err="1">
                <a:solidFill>
                  <a:srgbClr val="FF0000"/>
                </a:solidFill>
              </a:rPr>
              <a:t>ultrasunete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16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Pasul 2: </a:t>
            </a:r>
            <a:r>
              <a:rPr lang="en-US" dirty="0" err="1"/>
              <a:t>Lansați</a:t>
            </a:r>
            <a:r>
              <a:rPr lang="en-US" dirty="0"/>
              <a:t> My Block Builder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99471" y="1560497"/>
            <a:ext cx="3231016" cy="1912177"/>
            <a:chOff x="180892" y="1764946"/>
            <a:chExt cx="3348996" cy="2211436"/>
          </a:xfrm>
        </p:grpSpPr>
        <p:pic>
          <p:nvPicPr>
            <p:cNvPr id="6" name="Picture 5" descr="Screen Shot 2014-08-08 at 7.12.49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70" y="1764946"/>
              <a:ext cx="3332218" cy="221143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80892" y="1895912"/>
              <a:ext cx="1295570" cy="2080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59714" y="1895912"/>
              <a:ext cx="470174" cy="17449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2248" y="3448624"/>
              <a:ext cx="1787466" cy="200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0554" y="1788876"/>
            <a:ext cx="30263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A: </a:t>
            </a:r>
            <a:r>
              <a:rPr lang="ro-RO" dirty="0">
                <a:solidFill>
                  <a:srgbClr val="00B050"/>
                </a:solidFill>
              </a:rPr>
              <a:t>Mergeți la </a:t>
            </a:r>
            <a:r>
              <a:rPr lang="en-US" dirty="0">
                <a:solidFill>
                  <a:srgbClr val="00B050"/>
                </a:solidFill>
              </a:rPr>
              <a:t> Tools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 My Block Builder - </a:t>
            </a:r>
            <a:r>
              <a:rPr lang="en-US" dirty="0" err="1">
                <a:solidFill>
                  <a:srgbClr val="00B050"/>
                </a:solidFill>
              </a:rPr>
              <a:t>Dacă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întâmpinați</a:t>
            </a:r>
            <a:r>
              <a:rPr lang="en-US" dirty="0">
                <a:solidFill>
                  <a:srgbClr val="00B050"/>
                </a:solidFill>
              </a:rPr>
              <a:t> o </a:t>
            </a:r>
            <a:r>
              <a:rPr lang="en-US" dirty="0" err="1">
                <a:solidFill>
                  <a:srgbClr val="00B050"/>
                </a:solidFill>
              </a:rPr>
              <a:t>eroare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consultați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următorul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diapozitiv</a:t>
            </a:r>
            <a:endParaRPr lang="ro-RO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B: </a:t>
            </a:r>
            <a:r>
              <a:rPr lang="it-IT" dirty="0">
                <a:solidFill>
                  <a:srgbClr val="7030A0"/>
                </a:solidFill>
              </a:rPr>
              <a:t>Alegeți un nume pentru bloc</a:t>
            </a:r>
            <a:endParaRPr lang="ro-RO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C. </a:t>
            </a:r>
            <a:r>
              <a:rPr lang="en-US" dirty="0" err="1">
                <a:solidFill>
                  <a:srgbClr val="00B0F0"/>
                </a:solidFill>
              </a:rPr>
              <a:t>Adăugați</a:t>
            </a:r>
            <a:r>
              <a:rPr lang="en-US" dirty="0">
                <a:solidFill>
                  <a:srgbClr val="00B0F0"/>
                </a:solidFill>
              </a:rPr>
              <a:t> o </a:t>
            </a:r>
            <a:r>
              <a:rPr lang="en-US" dirty="0" err="1">
                <a:solidFill>
                  <a:srgbClr val="00B0F0"/>
                </a:solidFill>
              </a:rPr>
              <a:t>descriere</a:t>
            </a:r>
            <a:endParaRPr lang="ro-RO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C000"/>
                </a:solidFill>
              </a:rPr>
              <a:t>Selectați</a:t>
            </a:r>
            <a:r>
              <a:rPr lang="en-US" dirty="0">
                <a:solidFill>
                  <a:srgbClr val="FFC000"/>
                </a:solidFill>
              </a:rPr>
              <a:t> o </a:t>
            </a:r>
            <a:r>
              <a:rPr lang="en-US" dirty="0" err="1">
                <a:solidFill>
                  <a:srgbClr val="FFC000"/>
                </a:solidFill>
              </a:rPr>
              <a:t>pictogramă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pentru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întregul</a:t>
            </a:r>
            <a:r>
              <a:rPr lang="en-US" dirty="0">
                <a:solidFill>
                  <a:srgbClr val="FFC000"/>
                </a:solidFill>
              </a:rPr>
              <a:t> bloc My Block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32879" t="22087" r="18521" b="21365"/>
          <a:stretch/>
        </p:blipFill>
        <p:spPr>
          <a:xfrm>
            <a:off x="5266650" y="3409773"/>
            <a:ext cx="3115368" cy="2793534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491773" y="4840096"/>
            <a:ext cx="2644108" cy="1006679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31350" y="4505136"/>
            <a:ext cx="1299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Move Rotations and output Ultrasonic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35822" y="1775759"/>
            <a:ext cx="31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5113675" y="4436449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27504" y="1482284"/>
            <a:ext cx="1549372" cy="58679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653669" y="4501036"/>
            <a:ext cx="942100" cy="182476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52276" t="29131" r="38679" b="60937"/>
          <a:stretch/>
        </p:blipFill>
        <p:spPr>
          <a:xfrm>
            <a:off x="3480994" y="4675011"/>
            <a:ext cx="1646467" cy="139316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flipH="1">
            <a:off x="8153045" y="4466664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 flipH="1">
            <a:off x="5098910" y="5158769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67897" y="4501036"/>
            <a:ext cx="1185147" cy="26380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86001" y="4981505"/>
            <a:ext cx="662974" cy="57534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79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Mesaje</a:t>
            </a:r>
            <a:r>
              <a:rPr lang="en-US" dirty="0"/>
              <a:t> de </a:t>
            </a:r>
            <a:r>
              <a:rPr lang="en-US" dirty="0" err="1"/>
              <a:t>eroare</a:t>
            </a:r>
            <a:r>
              <a:rPr lang="en-US" dirty="0"/>
              <a:t> </a:t>
            </a:r>
            <a:r>
              <a:rPr lang="en-US" dirty="0" err="1"/>
              <a:t>comune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>
                <a:solidFill>
                  <a:srgbClr val="FF0000"/>
                </a:solidFill>
              </a:rPr>
              <a:t>EROAREA </a:t>
            </a:r>
            <a:r>
              <a:rPr lang="en-US" dirty="0">
                <a:solidFill>
                  <a:srgbClr val="FF0000"/>
                </a:solidFill>
              </a:rPr>
              <a:t>1: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SOLUȚIE: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evidențiați</a:t>
            </a:r>
            <a:r>
              <a:rPr lang="en-US" dirty="0"/>
              <a:t> </a:t>
            </a:r>
            <a:r>
              <a:rPr lang="en-US" dirty="0" err="1"/>
              <a:t>blocurile</a:t>
            </a:r>
            <a:r>
              <a:rPr lang="en-US" dirty="0"/>
              <a:t> </a:t>
            </a:r>
            <a:r>
              <a:rPr lang="en-US" dirty="0" err="1"/>
              <a:t>înainte</a:t>
            </a:r>
            <a:r>
              <a:rPr lang="en-US" dirty="0"/>
              <a:t> de a intra </a:t>
            </a:r>
            <a:r>
              <a:rPr lang="en-US" dirty="0" err="1"/>
              <a:t>în</a:t>
            </a:r>
            <a:r>
              <a:rPr lang="en-US" dirty="0"/>
              <a:t> My Block Builder.</a:t>
            </a:r>
            <a:endParaRPr lang="ro-RO" dirty="0"/>
          </a:p>
          <a:p>
            <a:r>
              <a:rPr lang="en-US" dirty="0">
                <a:solidFill>
                  <a:srgbClr val="FF0000"/>
                </a:solidFill>
              </a:rPr>
              <a:t>ER</a:t>
            </a:r>
            <a:r>
              <a:rPr lang="ro-RO" dirty="0">
                <a:solidFill>
                  <a:srgbClr val="FF0000"/>
                </a:solidFill>
              </a:rPr>
              <a:t>OAREA</a:t>
            </a:r>
            <a:r>
              <a:rPr lang="en-US" dirty="0">
                <a:solidFill>
                  <a:srgbClr val="FF0000"/>
                </a:solidFill>
              </a:rPr>
              <a:t> 2: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SOLUȚIE: </a:t>
            </a:r>
            <a:r>
              <a:rPr lang="en-US" dirty="0" err="1"/>
              <a:t>Deselectați</a:t>
            </a:r>
            <a:r>
              <a:rPr lang="en-US" dirty="0"/>
              <a:t> </a:t>
            </a:r>
            <a:r>
              <a:rPr lang="en-US" dirty="0" err="1"/>
              <a:t>blocul</a:t>
            </a:r>
            <a:r>
              <a:rPr lang="en-US" dirty="0"/>
              <a:t> de start </a:t>
            </a:r>
            <a:r>
              <a:rPr lang="en-US" dirty="0" err="1"/>
              <a:t>înainte</a:t>
            </a:r>
            <a:r>
              <a:rPr lang="en-US" dirty="0"/>
              <a:t> de a intra </a:t>
            </a:r>
            <a:r>
              <a:rPr lang="en-US" dirty="0" err="1"/>
              <a:t>în</a:t>
            </a:r>
            <a:r>
              <a:rPr lang="en-US" dirty="0"/>
              <a:t> My Block Builder.</a:t>
            </a:r>
            <a:endParaRPr lang="ro-RO" dirty="0"/>
          </a:p>
          <a:p>
            <a:r>
              <a:rPr lang="en-US" b="0" dirty="0" err="1"/>
              <a:t>Dacă</a:t>
            </a:r>
            <a:r>
              <a:rPr lang="en-US" b="0" dirty="0"/>
              <a:t> </a:t>
            </a:r>
            <a:r>
              <a:rPr lang="en-US" b="0" dirty="0" err="1"/>
              <a:t>întâmpinați</a:t>
            </a:r>
            <a:r>
              <a:rPr lang="en-US" b="0" dirty="0"/>
              <a:t> </a:t>
            </a:r>
            <a:r>
              <a:rPr lang="en-US" b="0" dirty="0" err="1"/>
              <a:t>în</a:t>
            </a:r>
            <a:r>
              <a:rPr lang="en-US" b="0" dirty="0"/>
              <a:t> </a:t>
            </a:r>
            <a:r>
              <a:rPr lang="en-US" b="0" dirty="0" err="1"/>
              <a:t>continuare</a:t>
            </a:r>
            <a:r>
              <a:rPr lang="en-US" b="0" dirty="0"/>
              <a:t> </a:t>
            </a:r>
            <a:r>
              <a:rPr lang="en-US" b="0" dirty="0" err="1"/>
              <a:t>probleme</a:t>
            </a:r>
            <a:r>
              <a:rPr lang="en-US" b="0" dirty="0"/>
              <a:t> la </a:t>
            </a:r>
            <a:r>
              <a:rPr lang="en-US" b="0" dirty="0" err="1"/>
              <a:t>acest</a:t>
            </a:r>
            <a:r>
              <a:rPr lang="en-US" b="0" dirty="0"/>
              <a:t> pas, </a:t>
            </a:r>
            <a:r>
              <a:rPr lang="en-US" b="0" dirty="0" err="1"/>
              <a:t>selectați</a:t>
            </a:r>
            <a:r>
              <a:rPr lang="en-US" b="0" dirty="0"/>
              <a:t> un </a:t>
            </a:r>
            <a:r>
              <a:rPr lang="en-US" b="0" dirty="0" err="1"/>
              <a:t>singur</a:t>
            </a:r>
            <a:r>
              <a:rPr lang="en-US" b="0" dirty="0"/>
              <a:t> bloc din program </a:t>
            </a:r>
            <a:r>
              <a:rPr lang="en-US" b="0" dirty="0" err="1"/>
              <a:t>și</a:t>
            </a:r>
            <a:r>
              <a:rPr lang="en-US" b="0" dirty="0"/>
              <a:t> </a:t>
            </a:r>
            <a:r>
              <a:rPr lang="en-US" b="0" dirty="0" err="1"/>
              <a:t>creați</a:t>
            </a:r>
            <a:r>
              <a:rPr lang="en-US" b="0" dirty="0"/>
              <a:t> un bloc My Block din </a:t>
            </a:r>
            <a:r>
              <a:rPr lang="en-US" b="0" dirty="0" err="1"/>
              <a:t>acesta</a:t>
            </a:r>
            <a:r>
              <a:rPr lang="en-US" b="0" dirty="0"/>
              <a:t>. </a:t>
            </a:r>
            <a:r>
              <a:rPr lang="en-US" b="0" dirty="0" err="1"/>
              <a:t>Puteți</a:t>
            </a:r>
            <a:r>
              <a:rPr lang="en-US" b="0" dirty="0"/>
              <a:t> </a:t>
            </a:r>
            <a:r>
              <a:rPr lang="en-US" b="0" dirty="0" err="1"/>
              <a:t>edita</a:t>
            </a:r>
            <a:r>
              <a:rPr lang="en-US" b="0" dirty="0"/>
              <a:t> </a:t>
            </a:r>
            <a:r>
              <a:rPr lang="en-US" b="0" dirty="0" err="1"/>
              <a:t>și</a:t>
            </a:r>
            <a:r>
              <a:rPr lang="en-US" b="0" dirty="0"/>
              <a:t> </a:t>
            </a:r>
            <a:r>
              <a:rPr lang="en-US" b="0" dirty="0" err="1"/>
              <a:t>adăuga</a:t>
            </a:r>
            <a:r>
              <a:rPr lang="en-US" b="0" dirty="0"/>
              <a:t> </a:t>
            </a:r>
            <a:r>
              <a:rPr lang="en-US" b="0" dirty="0" err="1"/>
              <a:t>mai</a:t>
            </a:r>
            <a:r>
              <a:rPr lang="en-US" b="0" dirty="0"/>
              <a:t> </a:t>
            </a:r>
            <a:r>
              <a:rPr lang="en-US" b="0" dirty="0" err="1"/>
              <a:t>multe</a:t>
            </a:r>
            <a:r>
              <a:rPr lang="en-US" b="0" dirty="0"/>
              <a:t> </a:t>
            </a:r>
            <a:r>
              <a:rPr lang="en-US" b="0" dirty="0" err="1"/>
              <a:t>blocuri</a:t>
            </a:r>
            <a:r>
              <a:rPr lang="en-US" b="0" dirty="0"/>
              <a:t> la un My Block </a:t>
            </a:r>
            <a:r>
              <a:rPr lang="en-US" b="0" dirty="0" err="1"/>
              <a:t>în</a:t>
            </a:r>
            <a:r>
              <a:rPr lang="en-US" b="0" dirty="0"/>
              <a:t> </a:t>
            </a:r>
            <a:r>
              <a:rPr lang="en-US" b="0" dirty="0" err="1"/>
              <a:t>orice</a:t>
            </a:r>
            <a:r>
              <a:rPr lang="en-US" b="0" dirty="0"/>
              <a:t> moment. </a:t>
            </a:r>
            <a:r>
              <a:rPr lang="en-US" b="0" dirty="0" err="1"/>
              <a:t>Puteți</a:t>
            </a:r>
            <a:r>
              <a:rPr lang="en-US" b="0" dirty="0"/>
              <a:t> </a:t>
            </a:r>
            <a:r>
              <a:rPr lang="en-US" b="0" dirty="0" err="1"/>
              <a:t>chiar</a:t>
            </a:r>
            <a:r>
              <a:rPr lang="en-US" b="0" dirty="0"/>
              <a:t> </a:t>
            </a:r>
            <a:r>
              <a:rPr lang="en-US" b="0" dirty="0" err="1">
                <a:solidFill>
                  <a:srgbClr val="FF0000"/>
                </a:solidFill>
              </a:rPr>
              <a:t>să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modificați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intrările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și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ieșirile</a:t>
            </a:r>
            <a:r>
              <a:rPr lang="en-US" b="0" dirty="0"/>
              <a:t>* </a:t>
            </a:r>
            <a:r>
              <a:rPr lang="en-US" b="0" dirty="0" err="1"/>
              <a:t>unui</a:t>
            </a:r>
            <a:r>
              <a:rPr lang="en-US" b="0" dirty="0"/>
              <a:t> My Block </a:t>
            </a:r>
            <a:r>
              <a:rPr lang="en-US" b="0" dirty="0" err="1"/>
              <a:t>după</a:t>
            </a:r>
            <a:r>
              <a:rPr lang="en-US" b="0" dirty="0"/>
              <a:t> </a:t>
            </a:r>
            <a:r>
              <a:rPr lang="en-US" b="0" dirty="0" err="1"/>
              <a:t>creare</a:t>
            </a:r>
            <a:r>
              <a:rPr lang="en-US" b="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 9/25/2017)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62" y="1496296"/>
            <a:ext cx="5824632" cy="11821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62" y="3227956"/>
            <a:ext cx="6813527" cy="10669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05600" y="598946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ro-RO" dirty="0"/>
              <a:t>Nou din </a:t>
            </a:r>
            <a:r>
              <a:rPr lang="en-US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8110982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7991</TotalTime>
  <Words>1467</Words>
  <Application>Microsoft Office PowerPoint</Application>
  <PresentationFormat>On-screen Show (4:3)</PresentationFormat>
  <Paragraphs>192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Helvetica Neue</vt:lpstr>
      <vt:lpstr>Retrospect</vt:lpstr>
      <vt:lpstr>intermediatev2</vt:lpstr>
      <vt:lpstr>INTERMEDIATE PROGRAMMING LESSON</vt:lpstr>
      <vt:lpstr>Obiectivele lecției</vt:lpstr>
      <vt:lpstr>Ce este un My Block ?</vt:lpstr>
      <vt:lpstr>Când folosiți un My Block?</vt:lpstr>
      <vt:lpstr>De ce să facem asta?</vt:lpstr>
      <vt:lpstr>Ce face un My Block să fie util?</vt:lpstr>
      <vt:lpstr>Pasul 1: Evidențiați blocurile</vt:lpstr>
      <vt:lpstr>Pasul 2: Lansați My Block Builder</vt:lpstr>
      <vt:lpstr>Mesaje de eroare comune</vt:lpstr>
      <vt:lpstr>Pasul 3: Adăugați intrări/ieșiri</vt:lpstr>
      <vt:lpstr>Pasul 4: Parametru de configurare pentru putere</vt:lpstr>
      <vt:lpstr>Pasul 5: Configurarea parametrilor pentru rotație</vt:lpstr>
      <vt:lpstr>Pasul 6: Configurați parametrul pentru ultrasunete</vt:lpstr>
      <vt:lpstr>Pasul 7: Configurarea pictogramelor parametrilor</vt:lpstr>
      <vt:lpstr>Pasul 8: Adăugați liniile de date</vt:lpstr>
      <vt:lpstr>Unde este My Block-ul meu ?</vt:lpstr>
      <vt:lpstr>Editarea blocului My Block nou creat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</dc:title>
  <dc:creator>Sanjay Seshan</dc:creator>
  <cp:lastModifiedBy>Robotica</cp:lastModifiedBy>
  <cp:revision>90</cp:revision>
  <dcterms:created xsi:type="dcterms:W3CDTF">2014-08-07T02:19:13Z</dcterms:created>
  <dcterms:modified xsi:type="dcterms:W3CDTF">2023-09-04T13:41:40Z</dcterms:modified>
</cp:coreProperties>
</file>