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</p:sldMasterIdLst>
  <p:notesMasterIdLst>
    <p:notesMasterId r:id="rId16"/>
  </p:notesMasterIdLst>
  <p:handoutMasterIdLst>
    <p:handoutMasterId r:id="rId17"/>
  </p:handoutMasterIdLst>
  <p:sldIdLst>
    <p:sldId id="380" r:id="rId2"/>
    <p:sldId id="372" r:id="rId3"/>
    <p:sldId id="376" r:id="rId4"/>
    <p:sldId id="377" r:id="rId5"/>
    <p:sldId id="287" r:id="rId6"/>
    <p:sldId id="361" r:id="rId7"/>
    <p:sldId id="362" r:id="rId8"/>
    <p:sldId id="375" r:id="rId9"/>
    <p:sldId id="379" r:id="rId10"/>
    <p:sldId id="367" r:id="rId11"/>
    <p:sldId id="373" r:id="rId12"/>
    <p:sldId id="374" r:id="rId13"/>
    <p:sldId id="378" r:id="rId14"/>
    <p:sldId id="3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9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56" autoAdjust="0"/>
    <p:restoredTop sz="96271" autoAdjust="0"/>
  </p:normalViewPr>
  <p:slideViewPr>
    <p:cSldViewPr snapToGrid="0" snapToObjects="1">
      <p:cViewPr varScale="1">
        <p:scale>
          <a:sx n="126" d="100"/>
          <a:sy n="126" d="100"/>
        </p:scale>
        <p:origin x="79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72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1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8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CA96-F7F5-4450-AA67-F23C6323C171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 userDrawn="1"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52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452C-4332-4F8F-B901-E0AFA15A8CA6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0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62F4-F930-48B2-8F08-5101C8FD13DD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5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4BF6-B5E0-4E33-88B4-30B984A98114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8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EBEE-BD41-494A-9F8C-5B297A07FECD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10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E672-4374-4D41-99F7-ABB934DABBC0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3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0DB4-F60B-4BD5-B8A8-00E710ABF236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7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8BA8-3ED6-4503-8C0B-AA31365582B0}" type="datetime1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6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BAA4-AD7A-4D31-A9E4-F27E9A899606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1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34B1068-CABE-4310-A773-68C0EC4D8FF6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82DE-AC00-4C46-AAD3-E98D54C29A5A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1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AF7AE0-EED9-40AF-B6D0-DC08009B30FD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463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My BLOCK-</a:t>
            </a:r>
            <a:r>
              <a:rPr lang="en-US" dirty="0" err="1"/>
              <a:t>ul</a:t>
            </a:r>
            <a:r>
              <a:rPr lang="ro-RO" dirty="0"/>
              <a:t> de întoarcere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60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Pasul 3B: </a:t>
            </a:r>
            <a:r>
              <a:rPr lang="en-US" dirty="0" err="1"/>
              <a:t>Turn_Degrees</a:t>
            </a:r>
            <a:r>
              <a:rPr lang="en-US" dirty="0"/>
              <a:t> My </a:t>
            </a:r>
            <a:r>
              <a:rPr lang="en-US" dirty="0" err="1"/>
              <a:t>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66" y="1605104"/>
            <a:ext cx="8529387" cy="36476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5798AE-6240-697F-323D-D7A9785E2D12}"/>
              </a:ext>
            </a:extLst>
          </p:cNvPr>
          <p:cNvSpPr/>
          <p:nvPr/>
        </p:nvSpPr>
        <p:spPr>
          <a:xfrm>
            <a:off x="311740" y="1882675"/>
            <a:ext cx="8429079" cy="971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E09D1-C855-E098-20E3-1830102C8622}"/>
              </a:ext>
            </a:extLst>
          </p:cNvPr>
          <p:cNvSpPr txBox="1"/>
          <p:nvPr/>
        </p:nvSpPr>
        <p:spPr>
          <a:xfrm>
            <a:off x="311740" y="1782217"/>
            <a:ext cx="8429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/>
              <a:t>Repetați procesul pentru a face un My Block pentru întoarcerile la stânga și dreapta. Puteți da dublu clic pe orice bloc pentru a îi vedea conținutul </a:t>
            </a:r>
          </a:p>
          <a:p>
            <a:endParaRPr lang="ro-RO" sz="1600" dirty="0"/>
          </a:p>
          <a:p>
            <a:r>
              <a:rPr lang="ro-RO" sz="1600" dirty="0"/>
              <a:t>Fiecare My Block are 2 intrări</a:t>
            </a:r>
            <a:r>
              <a:rPr lang="en-US" sz="1600" dirty="0"/>
              <a:t>: </a:t>
            </a:r>
            <a:r>
              <a:rPr lang="ro-RO" sz="1600" dirty="0"/>
              <a:t>gradele și puterea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31825F-1EBC-E33B-B53A-4A0A22428AC9}"/>
              </a:ext>
            </a:extLst>
          </p:cNvPr>
          <p:cNvSpPr/>
          <p:nvPr/>
        </p:nvSpPr>
        <p:spPr>
          <a:xfrm>
            <a:off x="227874" y="4646801"/>
            <a:ext cx="3149670" cy="311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7E6F17-DEDD-D9BC-93BE-6FB9BA89632E}"/>
              </a:ext>
            </a:extLst>
          </p:cNvPr>
          <p:cNvSpPr/>
          <p:nvPr/>
        </p:nvSpPr>
        <p:spPr>
          <a:xfrm>
            <a:off x="5316740" y="4646801"/>
            <a:ext cx="3004300" cy="311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200" dirty="0">
                <a:solidFill>
                  <a:schemeClr val="tx1"/>
                </a:solidFill>
              </a:rPr>
              <a:t>Acest My Block întoarce robotul spre stânga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3BB835-69CD-D8F6-543D-79565F463D51}"/>
              </a:ext>
            </a:extLst>
          </p:cNvPr>
          <p:cNvSpPr txBox="1"/>
          <p:nvPr/>
        </p:nvSpPr>
        <p:spPr>
          <a:xfrm>
            <a:off x="196100" y="4635179"/>
            <a:ext cx="319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Acest My Block întoarce robotul spre dreapta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9022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287088"/>
            <a:ext cx="8915400" cy="874055"/>
          </a:xfrm>
        </p:spPr>
        <p:txBody>
          <a:bodyPr>
            <a:normAutofit fontScale="90000"/>
          </a:bodyPr>
          <a:lstStyle/>
          <a:p>
            <a:r>
              <a:rPr lang="ro-RO" dirty="0"/>
              <a:t>Pasul</a:t>
            </a:r>
            <a:r>
              <a:rPr lang="en-US" dirty="0"/>
              <a:t> 3B: </a:t>
            </a:r>
            <a:r>
              <a:rPr lang="ro-RO" dirty="0"/>
              <a:t>Î</a:t>
            </a:r>
            <a:r>
              <a:rPr lang="en-US"/>
              <a:t>n</a:t>
            </a:r>
            <a:r>
              <a:rPr lang="ro-RO" dirty="0"/>
              <a:t>ăuntrul ,,</a:t>
            </a:r>
            <a:r>
              <a:rPr lang="en-US" dirty="0" err="1"/>
              <a:t>Turn_degrees</a:t>
            </a:r>
            <a:r>
              <a:rPr lang="en-US" dirty="0"/>
              <a:t> Right’’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6" b="10441"/>
          <a:stretch/>
        </p:blipFill>
        <p:spPr>
          <a:xfrm>
            <a:off x="396240" y="1524319"/>
            <a:ext cx="8245474" cy="45032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6063E2-5E9E-88F4-F5DF-DE9A21488CD0}"/>
              </a:ext>
            </a:extLst>
          </p:cNvPr>
          <p:cNvSpPr/>
          <p:nvPr/>
        </p:nvSpPr>
        <p:spPr>
          <a:xfrm>
            <a:off x="6421046" y="4667077"/>
            <a:ext cx="2075254" cy="12503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15FAEC-D1D9-237F-EE00-639807F9DAC1}"/>
              </a:ext>
            </a:extLst>
          </p:cNvPr>
          <p:cNvSpPr/>
          <p:nvPr/>
        </p:nvSpPr>
        <p:spPr>
          <a:xfrm>
            <a:off x="816534" y="1905811"/>
            <a:ext cx="7510931" cy="542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75C8E-7D87-6B11-AB25-E1E60CC2CB19}"/>
              </a:ext>
            </a:extLst>
          </p:cNvPr>
          <p:cNvSpPr txBox="1"/>
          <p:nvPr/>
        </p:nvSpPr>
        <p:spPr>
          <a:xfrm>
            <a:off x="789265" y="1884566"/>
            <a:ext cx="7565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/>
              <a:t>Acest program este pasul 2 transformat într-un My Block cu două intrări numerice</a:t>
            </a:r>
            <a:r>
              <a:rPr lang="en-US" sz="1600" dirty="0"/>
              <a:t>:</a:t>
            </a:r>
            <a:r>
              <a:rPr lang="ro-RO" sz="1600" dirty="0"/>
              <a:t> grade și putere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06D45E-4534-006A-6F04-EE32B156F468}"/>
              </a:ext>
            </a:extLst>
          </p:cNvPr>
          <p:cNvSpPr/>
          <p:nvPr/>
        </p:nvSpPr>
        <p:spPr>
          <a:xfrm>
            <a:off x="3599722" y="4728130"/>
            <a:ext cx="1944553" cy="11282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A0057F-DB39-1F71-2682-EC0547CEC4E6}"/>
              </a:ext>
            </a:extLst>
          </p:cNvPr>
          <p:cNvSpPr txBox="1"/>
          <p:nvPr/>
        </p:nvSpPr>
        <p:spPr>
          <a:xfrm>
            <a:off x="3608387" y="4817447"/>
            <a:ext cx="20085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/>
              <a:t>Acest bloc convertește gradele de raportor în grade de motor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ACDE5-5E02-080E-4BAC-A9F1B668222A}"/>
              </a:ext>
            </a:extLst>
          </p:cNvPr>
          <p:cNvSpPr txBox="1"/>
          <p:nvPr/>
        </p:nvSpPr>
        <p:spPr>
          <a:xfrm>
            <a:off x="6401394" y="4776699"/>
            <a:ext cx="21145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/>
              <a:t>Învârtim motorul cu numărul de grade ce a fost calculat în blocul precedent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3177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507376"/>
            <a:ext cx="9144000" cy="874055"/>
          </a:xfrm>
        </p:spPr>
        <p:txBody>
          <a:bodyPr>
            <a:noAutofit/>
          </a:bodyPr>
          <a:lstStyle/>
          <a:p>
            <a:r>
              <a:rPr lang="en-US" sz="4000" dirty="0"/>
              <a:t>PASUL 3B: </a:t>
            </a:r>
            <a:r>
              <a:rPr lang="en-US" sz="4000" dirty="0" err="1"/>
              <a:t>Întoarcere</a:t>
            </a:r>
            <a:r>
              <a:rPr lang="en-US" sz="4000" dirty="0"/>
              <a:t> </a:t>
            </a:r>
            <a:r>
              <a:rPr lang="en-US" sz="4000" dirty="0" err="1"/>
              <a:t>interioară</a:t>
            </a:r>
            <a:r>
              <a:rPr lang="en-US" sz="4000" dirty="0"/>
              <a:t> </a:t>
            </a:r>
            <a:r>
              <a:rPr lang="en-US" sz="4000" dirty="0" err="1"/>
              <a:t>Turn_degrees</a:t>
            </a:r>
            <a:r>
              <a:rPr lang="en-US" sz="4000" dirty="0"/>
              <a:t> </a:t>
            </a:r>
            <a:r>
              <a:rPr lang="en-US" sz="4000" dirty="0" err="1"/>
              <a:t>stânga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LEGO MINDSTORMS Education EV3 Teacher Editio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0" t="23174" r="45500" b="42271"/>
          <a:stretch/>
        </p:blipFill>
        <p:spPr>
          <a:xfrm>
            <a:off x="401520" y="1722120"/>
            <a:ext cx="7941744" cy="41914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96E71F-C83A-BB05-BBA4-8DDA140C06EC}"/>
              </a:ext>
            </a:extLst>
          </p:cNvPr>
          <p:cNvSpPr/>
          <p:nvPr/>
        </p:nvSpPr>
        <p:spPr>
          <a:xfrm>
            <a:off x="584400" y="1998682"/>
            <a:ext cx="7530900" cy="568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2D0639-F682-A1A4-36CC-4B55DCD992FD}"/>
              </a:ext>
            </a:extLst>
          </p:cNvPr>
          <p:cNvSpPr txBox="1"/>
          <p:nvPr/>
        </p:nvSpPr>
        <p:spPr>
          <a:xfrm>
            <a:off x="584400" y="1971390"/>
            <a:ext cx="73937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600" dirty="0"/>
              <a:t>Acest program este pasul 2 transformat într-un My Block cu două intrări numerice</a:t>
            </a:r>
            <a:r>
              <a:rPr lang="en-US" sz="1600" dirty="0"/>
              <a:t>:</a:t>
            </a:r>
            <a:r>
              <a:rPr lang="ro-RO" sz="1600" dirty="0"/>
              <a:t> grade și putere</a:t>
            </a:r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B5AFDE-7096-30D7-84A6-76C6B777B8BF}"/>
              </a:ext>
            </a:extLst>
          </p:cNvPr>
          <p:cNvSpPr/>
          <p:nvPr/>
        </p:nvSpPr>
        <p:spPr>
          <a:xfrm>
            <a:off x="5706496" y="4615236"/>
            <a:ext cx="2488467" cy="12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E1DAB1-75E6-96FD-A6BC-0BF8F877C16C}"/>
              </a:ext>
            </a:extLst>
          </p:cNvPr>
          <p:cNvSpPr txBox="1"/>
          <p:nvPr/>
        </p:nvSpPr>
        <p:spPr>
          <a:xfrm>
            <a:off x="5706496" y="4632432"/>
            <a:ext cx="241245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/>
              <a:t>Învârtim motorul cu numărul de grade ce a fost calculat în blocul precedent</a:t>
            </a:r>
            <a:endParaRPr lang="en-US" sz="1600" dirty="0"/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79E912-F014-A3D0-67DA-9E566FD4EC75}"/>
              </a:ext>
            </a:extLst>
          </p:cNvPr>
          <p:cNvSpPr/>
          <p:nvPr/>
        </p:nvSpPr>
        <p:spPr>
          <a:xfrm>
            <a:off x="3582347" y="4632432"/>
            <a:ext cx="1835841" cy="105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3D924D-5BA2-6319-B70F-09F7E26AC7C1}"/>
              </a:ext>
            </a:extLst>
          </p:cNvPr>
          <p:cNvSpPr txBox="1"/>
          <p:nvPr/>
        </p:nvSpPr>
        <p:spPr>
          <a:xfrm>
            <a:off x="3664011" y="4632432"/>
            <a:ext cx="16725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Acest bloc convertește gradele de raportor în grade de motor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33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Discuție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De </a:t>
            </a:r>
            <a:r>
              <a:rPr lang="en-US" b="1" i="1" dirty="0" err="1"/>
              <a:t>ce</a:t>
            </a:r>
            <a:r>
              <a:rPr lang="en-US" b="1" i="1" dirty="0"/>
              <a:t> </a:t>
            </a:r>
            <a:r>
              <a:rPr lang="en-US" b="1" i="1" dirty="0" err="1"/>
              <a:t>este</a:t>
            </a:r>
            <a:r>
              <a:rPr lang="en-US" b="1" i="1" dirty="0"/>
              <a:t> util </a:t>
            </a:r>
            <a:r>
              <a:rPr lang="en-US" b="1" i="1" dirty="0" err="1"/>
              <a:t>Turn_Degree</a:t>
            </a:r>
            <a:r>
              <a:rPr lang="en-US" b="1" i="1" dirty="0"/>
              <a:t> My Block?</a:t>
            </a:r>
          </a:p>
          <a:p>
            <a:pPr lvl="1"/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măsura</a:t>
            </a:r>
            <a:r>
              <a:rPr lang="en-US" dirty="0"/>
              <a:t> </a:t>
            </a:r>
            <a:r>
              <a:rPr lang="en-US" dirty="0" err="1"/>
              <a:t>virajele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un </a:t>
            </a:r>
            <a:r>
              <a:rPr lang="en-US" dirty="0" err="1"/>
              <a:t>raportor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bloc</a:t>
            </a:r>
            <a:r>
              <a:rPr lang="ro-RO" dirty="0"/>
              <a:t>k-</a:t>
            </a:r>
            <a:r>
              <a:rPr lang="en-US" dirty="0" err="1"/>
              <a:t>ul</a:t>
            </a:r>
            <a:r>
              <a:rPr lang="en-US" dirty="0"/>
              <a:t> de </a:t>
            </a:r>
            <a:r>
              <a:rPr lang="en-US" dirty="0" err="1"/>
              <a:t>viraje</a:t>
            </a:r>
            <a:r>
              <a:rPr lang="en-US" dirty="0"/>
              <a:t>.</a:t>
            </a:r>
            <a:endParaRPr lang="ro-RO" dirty="0"/>
          </a:p>
          <a:p>
            <a:pPr lvl="1"/>
            <a:endParaRPr lang="en-US" dirty="0"/>
          </a:p>
          <a:p>
            <a:r>
              <a:rPr lang="en-US" b="1" i="1" dirty="0" err="1"/>
              <a:t>Schimbarea</a:t>
            </a:r>
            <a:r>
              <a:rPr lang="en-US" b="1" i="1" dirty="0"/>
              <a:t> </a:t>
            </a:r>
            <a:r>
              <a:rPr lang="en-US" b="1" i="1" dirty="0" err="1"/>
              <a:t>intrărilor</a:t>
            </a:r>
            <a:r>
              <a:rPr lang="en-US" b="1" i="1" dirty="0"/>
              <a:t> </a:t>
            </a:r>
            <a:r>
              <a:rPr lang="en-US" b="1" i="1" dirty="0" err="1"/>
              <a:t>într</a:t>
            </a:r>
            <a:r>
              <a:rPr lang="en-US" b="1" i="1" dirty="0"/>
              <a:t>-o </a:t>
            </a:r>
            <a:r>
              <a:rPr lang="ro-RO" b="1" i="1" dirty="0"/>
              <a:t>instanță</a:t>
            </a:r>
            <a:r>
              <a:rPr lang="en-US" b="1" i="1" dirty="0"/>
              <a:t> a </a:t>
            </a:r>
            <a:r>
              <a:rPr lang="en-US" b="1" i="1" dirty="0" err="1"/>
              <a:t>Turn_Degrees</a:t>
            </a:r>
            <a:r>
              <a:rPr lang="en-US" b="1" i="1" dirty="0"/>
              <a:t> </a:t>
            </a:r>
            <a:r>
              <a:rPr lang="en-US" b="1" i="1" dirty="0" err="1"/>
              <a:t>va</a:t>
            </a:r>
            <a:r>
              <a:rPr lang="en-US" b="1" i="1" dirty="0"/>
              <a:t> </a:t>
            </a:r>
            <a:r>
              <a:rPr lang="en-US" b="1" i="1" dirty="0" err="1"/>
              <a:t>avea</a:t>
            </a:r>
            <a:r>
              <a:rPr lang="en-US" b="1" i="1" dirty="0"/>
              <a:t> impact </a:t>
            </a:r>
            <a:r>
              <a:rPr lang="en-US" b="1" i="1" dirty="0" err="1"/>
              <a:t>asupra</a:t>
            </a:r>
            <a:r>
              <a:rPr lang="en-US" b="1" i="1" dirty="0"/>
              <a:t> </a:t>
            </a:r>
            <a:r>
              <a:rPr lang="en-US" b="1" i="1" dirty="0" err="1"/>
              <a:t>unei</a:t>
            </a:r>
            <a:r>
              <a:rPr lang="en-US" b="1" i="1" dirty="0"/>
              <a:t> </a:t>
            </a:r>
            <a:r>
              <a:rPr lang="en-US" b="1" i="1" dirty="0" err="1"/>
              <a:t>alte</a:t>
            </a:r>
            <a:r>
              <a:rPr lang="en-US" b="1" i="1" dirty="0"/>
              <a:t> </a:t>
            </a:r>
            <a:r>
              <a:rPr lang="en-US" b="1" i="1" dirty="0" err="1"/>
              <a:t>copii</a:t>
            </a:r>
            <a:r>
              <a:rPr lang="en-US" b="1" i="1" dirty="0"/>
              <a:t> a </a:t>
            </a:r>
            <a:r>
              <a:rPr lang="en-US" b="1" i="1" dirty="0" err="1"/>
              <a:t>acesteia</a:t>
            </a:r>
            <a:r>
              <a:rPr lang="en-US" b="1" i="1" dirty="0"/>
              <a:t>?</a:t>
            </a:r>
          </a:p>
          <a:p>
            <a:pPr lvl="1"/>
            <a:r>
              <a:rPr lang="en-US" dirty="0"/>
              <a:t>Nu. </a:t>
            </a:r>
            <a:r>
              <a:rPr lang="en-US" dirty="0" err="1"/>
              <a:t>Tocmai</a:t>
            </a:r>
            <a:r>
              <a:rPr lang="en-US" dirty="0"/>
              <a:t> de </a:t>
            </a:r>
            <a:r>
              <a:rPr lang="en-US" dirty="0" err="1"/>
              <a:t>aceea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utilă</a:t>
            </a:r>
            <a:r>
              <a:rPr lang="en-US" dirty="0"/>
              <a:t> </a:t>
            </a:r>
            <a:r>
              <a:rPr lang="en-US" dirty="0" err="1"/>
              <a:t>opțiunea</a:t>
            </a:r>
            <a:r>
              <a:rPr lang="en-US" dirty="0"/>
              <a:t> My Block. 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același</a:t>
            </a:r>
            <a:r>
              <a:rPr lang="en-US" dirty="0"/>
              <a:t> bloc</a:t>
            </a:r>
            <a:r>
              <a:rPr lang="ro-RO" dirty="0"/>
              <a:t>k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, </a:t>
            </a:r>
            <a:r>
              <a:rPr lang="en-US" dirty="0" err="1"/>
              <a:t>folosind</a:t>
            </a:r>
            <a:r>
              <a:rPr lang="en-US" dirty="0"/>
              <a:t> de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dată</a:t>
            </a:r>
            <a:r>
              <a:rPr lang="en-US" dirty="0"/>
              <a:t> un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diferit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putere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grade (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alt </a:t>
            </a:r>
            <a:r>
              <a:rPr lang="en-US" dirty="0" err="1"/>
              <a:t>parametru</a:t>
            </a:r>
            <a:r>
              <a:rPr lang="en-US" dirty="0"/>
              <a:t> pe care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stabiliți</a:t>
            </a:r>
            <a:r>
              <a:rPr lang="en-US" dirty="0"/>
              <a:t>).</a:t>
            </a:r>
          </a:p>
          <a:p>
            <a:r>
              <a:rPr lang="en-US" b="1" i="1" dirty="0" err="1"/>
              <a:t>Puteți</a:t>
            </a:r>
            <a:r>
              <a:rPr lang="en-US" b="1" i="1" dirty="0"/>
              <a:t> </a:t>
            </a:r>
            <a:r>
              <a:rPr lang="en-US" b="1" i="1" dirty="0" err="1"/>
              <a:t>modifica</a:t>
            </a:r>
            <a:r>
              <a:rPr lang="en-US" b="1" i="1" dirty="0"/>
              <a:t> un My Block </a:t>
            </a:r>
            <a:r>
              <a:rPr lang="en-US" b="1" i="1" dirty="0" err="1"/>
              <a:t>după</a:t>
            </a:r>
            <a:r>
              <a:rPr lang="en-US" b="1" i="1" dirty="0"/>
              <a:t> </a:t>
            </a:r>
            <a:r>
              <a:rPr lang="en-US" b="1" i="1" dirty="0" err="1"/>
              <a:t>ce</a:t>
            </a:r>
            <a:r>
              <a:rPr lang="en-US" b="1" i="1" dirty="0"/>
              <a:t> a </a:t>
            </a:r>
            <a:r>
              <a:rPr lang="en-US" b="1" i="1" dirty="0" err="1"/>
              <a:t>fost</a:t>
            </a:r>
            <a:r>
              <a:rPr lang="en-US" b="1" i="1" dirty="0"/>
              <a:t> </a:t>
            </a:r>
            <a:r>
              <a:rPr lang="en-US" b="1" i="1" dirty="0" err="1"/>
              <a:t>realizat</a:t>
            </a:r>
            <a:r>
              <a:rPr lang="en-US" b="1" i="1" dirty="0"/>
              <a:t>?</a:t>
            </a:r>
          </a:p>
          <a:p>
            <a:pPr lvl="1"/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oricare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conținuturi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nu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blocurile</a:t>
            </a:r>
            <a:r>
              <a:rPr lang="en-US" dirty="0"/>
              <a:t> </a:t>
            </a:r>
            <a:r>
              <a:rPr lang="en-US" dirty="0" err="1"/>
              <a:t>gri</a:t>
            </a:r>
            <a:r>
              <a:rPr lang="en-US" dirty="0"/>
              <a:t> (</a:t>
            </a:r>
            <a:r>
              <a:rPr lang="en-US" dirty="0" err="1"/>
              <a:t>parametrii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 </a:t>
            </a:r>
            <a:r>
              <a:rPr lang="en-US" dirty="0" err="1"/>
              <a:t>ieșire</a:t>
            </a:r>
            <a:r>
              <a:rPr lang="en-US" dirty="0"/>
              <a:t>). 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modificați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refaceți</a:t>
            </a:r>
            <a:r>
              <a:rPr lang="en-US" dirty="0"/>
              <a:t> My Block</a:t>
            </a:r>
            <a:r>
              <a:rPr lang="ro-RO" dirty="0"/>
              <a:t>-ul.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2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Credite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/>
              <a:t>Această lecție de Mindstorms a fost realizată de </a:t>
            </a:r>
            <a:r>
              <a:rPr lang="en-US" sz="2000" dirty="0"/>
              <a:t>Sanjay </a:t>
            </a:r>
            <a:r>
              <a:rPr lang="en-US" sz="2000" dirty="0" err="1"/>
              <a:t>Seshan</a:t>
            </a:r>
            <a:r>
              <a:rPr lang="en-US" sz="2000" dirty="0"/>
              <a:t> </a:t>
            </a:r>
            <a:r>
              <a:rPr lang="ro-RO" sz="2000" dirty="0"/>
              <a:t>și</a:t>
            </a:r>
            <a:r>
              <a:rPr lang="en-US" sz="2000" dirty="0"/>
              <a:t> Arvind </a:t>
            </a:r>
            <a:r>
              <a:rPr lang="en-US" sz="2000" dirty="0" err="1"/>
              <a:t>Seshan</a:t>
            </a:r>
            <a:r>
              <a:rPr lang="ro-RO" sz="2000" dirty="0"/>
              <a:t>.</a:t>
            </a:r>
          </a:p>
          <a:p>
            <a:r>
              <a:rPr lang="ro-RO" sz="2000" dirty="0"/>
              <a:t>Mai multe lecții sunt disponibile pe ev3lessons.com</a:t>
            </a:r>
          </a:p>
          <a:p>
            <a:r>
              <a:rPr lang="ro-RO" sz="2000" dirty="0"/>
              <a:t>Această lecție a fost tradusă în limba română de echipa de robotică FTC – ROSOPHIA #21455 RO20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Această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lucrare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licențiată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sub</a:t>
            </a:r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12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Creați</a:t>
            </a:r>
            <a:r>
              <a:rPr lang="en-US" dirty="0"/>
              <a:t> un My Block util.</a:t>
            </a:r>
            <a:endParaRPr lang="ro-RO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Învăț</a:t>
            </a:r>
            <a:r>
              <a:rPr lang="ro-RO" dirty="0"/>
              <a:t>ăm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realizați</a:t>
            </a:r>
            <a:r>
              <a:rPr lang="en-US" dirty="0"/>
              <a:t> un My Block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ro-RO" dirty="0"/>
              <a:t>utiliza</a:t>
            </a:r>
            <a:r>
              <a:rPr lang="en-US" dirty="0"/>
              <a:t> </a:t>
            </a:r>
            <a:r>
              <a:rPr lang="en-US" dirty="0" err="1"/>
              <a:t>intrări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măsurătorilor</a:t>
            </a:r>
            <a:r>
              <a:rPr lang="en-US" dirty="0"/>
              <a:t> cu un </a:t>
            </a:r>
            <a:r>
              <a:rPr lang="en-US" dirty="0" err="1"/>
              <a:t>raportor</a:t>
            </a:r>
            <a:endParaRPr lang="ro-RO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Creați</a:t>
            </a:r>
            <a:r>
              <a:rPr lang="en-US" dirty="0"/>
              <a:t> un My Block</a:t>
            </a:r>
            <a:r>
              <a:rPr lang="ro-RO" dirty="0"/>
              <a:t> de rotație.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b="1" i="1" dirty="0" err="1"/>
              <a:t>Condiții</a:t>
            </a:r>
            <a:r>
              <a:rPr lang="en-US" b="1" i="1" dirty="0"/>
              <a:t> </a:t>
            </a:r>
            <a:r>
              <a:rPr lang="en-US" b="1" i="1" dirty="0" err="1"/>
              <a:t>prealabile</a:t>
            </a:r>
            <a:r>
              <a:rPr lang="en-US" b="1" i="1" dirty="0"/>
              <a:t>: </a:t>
            </a:r>
            <a:endParaRPr lang="ro-RO" b="1" i="1" dirty="0"/>
          </a:p>
          <a:p>
            <a:r>
              <a:rPr lang="en-US" dirty="0" err="1"/>
              <a:t>Întoarcerea</a:t>
            </a:r>
            <a:r>
              <a:rPr lang="en-US" dirty="0"/>
              <a:t>, My Blocks cu </a:t>
            </a:r>
            <a:r>
              <a:rPr lang="en-US" dirty="0" err="1"/>
              <a:t>intrări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ieșiri</a:t>
            </a:r>
            <a:r>
              <a:rPr lang="en-US" dirty="0"/>
              <a:t>, </a:t>
            </a:r>
            <a:r>
              <a:rPr lang="en-US" dirty="0" err="1"/>
              <a:t>Cabluri</a:t>
            </a:r>
            <a:r>
              <a:rPr lang="en-US" dirty="0"/>
              <a:t> de date, Bloc</a:t>
            </a:r>
            <a:r>
              <a:rPr lang="ro-RO" dirty="0"/>
              <a:t>k-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matematice</a:t>
            </a:r>
            <a:r>
              <a:rPr lang="en-US" dirty="0"/>
              <a:t>, </a:t>
            </a:r>
            <a:r>
              <a:rPr lang="en-US" dirty="0" err="1"/>
              <a:t>Vizualizare</a:t>
            </a:r>
            <a:r>
              <a:rPr lang="en-US" dirty="0"/>
              <a:t> </a:t>
            </a:r>
            <a:r>
              <a:rPr lang="en-US" dirty="0" err="1"/>
              <a:t>porturi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4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9" b="97714" l="500" r="98833">
                        <a14:foregroundMark x1="20000" y1="59143" x2="20000" y2="59143"/>
                        <a14:foregroundMark x1="5500" y1="87429" x2="5500" y2="87429"/>
                        <a14:foregroundMark x1="4667" y1="90857" x2="4667" y2="90857"/>
                        <a14:foregroundMark x1="21333" y1="53429" x2="21333" y2="53429"/>
                        <a14:foregroundMark x1="25667" y1="43714" x2="25667" y2="43714"/>
                        <a14:foregroundMark x1="30833" y1="34857" x2="30833" y2="34857"/>
                        <a14:foregroundMark x1="36833" y1="32571" x2="36833" y2="32571"/>
                        <a14:foregroundMark x1="42500" y1="25714" x2="42500" y2="25714"/>
                        <a14:foregroundMark x1="50000" y1="25143" x2="50000" y2="25143"/>
                        <a14:foregroundMark x1="46333" y1="25143" x2="46333" y2="25143"/>
                        <a14:foregroundMark x1="52667" y1="26000" x2="52667" y2="26000"/>
                        <a14:foregroundMark x1="54167" y1="26857" x2="54167" y2="26857"/>
                        <a14:foregroundMark x1="58333" y1="29143" x2="58333" y2="29143"/>
                        <a14:foregroundMark x1="61000" y1="26000" x2="61000" y2="26000"/>
                        <a14:foregroundMark x1="64833" y1="33429" x2="64833" y2="33429"/>
                        <a14:foregroundMark x1="96500" y1="92000" x2="96500" y2="92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4609" y="1540970"/>
            <a:ext cx="1875868" cy="10942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Rotație</a:t>
            </a:r>
            <a:r>
              <a:rPr lang="en-US" dirty="0"/>
              <a:t> vs. grade de</a:t>
            </a:r>
            <a:r>
              <a:rPr lang="ro-RO" dirty="0"/>
              <a:t> raportor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237383" y="4445920"/>
            <a:ext cx="8242737" cy="40797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La </a:t>
            </a:r>
            <a:r>
              <a:rPr lang="en-US" sz="1800" dirty="0" err="1"/>
              <a:t>fel</a:t>
            </a:r>
            <a:r>
              <a:rPr lang="en-US" sz="1800" dirty="0"/>
              <a:t> ca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cazul</a:t>
            </a:r>
            <a:r>
              <a:rPr lang="en-US" sz="1800" dirty="0"/>
              <a:t> </a:t>
            </a:r>
            <a:r>
              <a:rPr lang="en-US" sz="1800" dirty="0" err="1"/>
              <a:t>Move_CM</a:t>
            </a:r>
            <a:r>
              <a:rPr lang="en-US" sz="1800" dirty="0"/>
              <a:t>, </a:t>
            </a:r>
            <a:r>
              <a:rPr lang="en-US" sz="1800" dirty="0" err="1"/>
              <a:t>puteți</a:t>
            </a:r>
            <a:r>
              <a:rPr lang="en-US" sz="1800" dirty="0"/>
              <a:t> </a:t>
            </a:r>
            <a:r>
              <a:rPr lang="en-US" sz="1800" dirty="0" err="1"/>
              <a:t>crea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un My Block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rotații</a:t>
            </a:r>
            <a:r>
              <a:rPr lang="en-US" sz="1800" dirty="0"/>
              <a:t>. </a:t>
            </a:r>
            <a:r>
              <a:rPr lang="en-US" sz="1800" dirty="0" err="1"/>
              <a:t>În</a:t>
            </a:r>
            <a:r>
              <a:rPr lang="en-US" sz="1800" dirty="0"/>
              <a:t> Move Centimeters, a </a:t>
            </a:r>
            <a:r>
              <a:rPr lang="en-US" sz="1800" dirty="0" err="1"/>
              <a:t>trebuit</a:t>
            </a:r>
            <a:r>
              <a:rPr lang="en-US" sz="1800" dirty="0"/>
              <a:t> </a:t>
            </a:r>
            <a:r>
              <a:rPr lang="en-US" sz="1800" dirty="0" err="1"/>
              <a:t>să</a:t>
            </a:r>
            <a:r>
              <a:rPr lang="en-US" sz="1800" dirty="0"/>
              <a:t> ne </a:t>
            </a:r>
            <a:r>
              <a:rPr lang="en-US" sz="1800" dirty="0" err="1"/>
              <a:t>dăm</a:t>
            </a:r>
            <a:r>
              <a:rPr lang="en-US" sz="1800" dirty="0"/>
              <a:t> </a:t>
            </a:r>
            <a:r>
              <a:rPr lang="en-US" sz="1800" dirty="0" err="1"/>
              <a:t>seama</a:t>
            </a:r>
            <a:r>
              <a:rPr lang="en-US" sz="1800" dirty="0"/>
              <a:t> </a:t>
            </a:r>
            <a:r>
              <a:rPr lang="en-US" sz="1800" dirty="0" err="1"/>
              <a:t>cât</a:t>
            </a:r>
            <a:r>
              <a:rPr lang="en-US" sz="1800" dirty="0"/>
              <a:t> de </a:t>
            </a:r>
            <a:r>
              <a:rPr lang="en-US" sz="1800" dirty="0" err="1"/>
              <a:t>mult</a:t>
            </a:r>
            <a:r>
              <a:rPr lang="en-US" sz="1800" dirty="0"/>
              <a:t> se </a:t>
            </a:r>
            <a:r>
              <a:rPr lang="en-US" sz="1800" dirty="0" err="1"/>
              <a:t>rotesc</a:t>
            </a:r>
            <a:r>
              <a:rPr lang="en-US" sz="1800" dirty="0"/>
              <a:t> </a:t>
            </a:r>
            <a:r>
              <a:rPr lang="en-US" sz="1800" dirty="0" err="1"/>
              <a:t>roțile</a:t>
            </a:r>
            <a:r>
              <a:rPr lang="en-US" sz="1800" dirty="0"/>
              <a:t> </a:t>
            </a:r>
            <a:r>
              <a:rPr lang="en-US" sz="1800" dirty="0" err="1"/>
              <a:t>robotului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un CM.</a:t>
            </a:r>
            <a:endParaRPr lang="ro-RO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Pentru</a:t>
            </a:r>
            <a:r>
              <a:rPr lang="en-US" sz="1800" dirty="0"/>
              <a:t> a face un My Block Turn Degrees,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să</a:t>
            </a:r>
            <a:r>
              <a:rPr lang="en-US" sz="1800" dirty="0"/>
              <a:t> </a:t>
            </a:r>
            <a:r>
              <a:rPr lang="en-US" sz="1800" dirty="0" err="1"/>
              <a:t>vă</a:t>
            </a:r>
            <a:r>
              <a:rPr lang="en-US" sz="1800" dirty="0"/>
              <a:t> </a:t>
            </a:r>
            <a:r>
              <a:rPr lang="en-US" sz="1800" dirty="0" err="1"/>
              <a:t>dați</a:t>
            </a:r>
            <a:r>
              <a:rPr lang="en-US" sz="1800" dirty="0"/>
              <a:t> </a:t>
            </a:r>
            <a:r>
              <a:rPr lang="en-US" sz="1800" dirty="0" err="1"/>
              <a:t>seama</a:t>
            </a:r>
            <a:r>
              <a:rPr lang="en-US" sz="1800" dirty="0"/>
              <a:t> </a:t>
            </a:r>
            <a:r>
              <a:rPr lang="en-US" sz="1800" dirty="0" err="1"/>
              <a:t>cât</a:t>
            </a:r>
            <a:r>
              <a:rPr lang="en-US" sz="1800" dirty="0"/>
              <a:t> de </a:t>
            </a:r>
            <a:r>
              <a:rPr lang="en-US" sz="1800" dirty="0" err="1"/>
              <a:t>mult</a:t>
            </a:r>
            <a:r>
              <a:rPr lang="en-US" sz="1800" dirty="0"/>
              <a:t> se </a:t>
            </a:r>
            <a:r>
              <a:rPr lang="en-US" sz="1800" dirty="0" err="1"/>
              <a:t>rotește</a:t>
            </a:r>
            <a:r>
              <a:rPr lang="en-US" sz="1800" dirty="0"/>
              <a:t> </a:t>
            </a:r>
            <a:r>
              <a:rPr lang="en-US" sz="1800" dirty="0" err="1"/>
              <a:t>senzorul</a:t>
            </a:r>
            <a:r>
              <a:rPr lang="en-US" sz="1800" dirty="0"/>
              <a:t> de </a:t>
            </a:r>
            <a:r>
              <a:rPr lang="en-US" sz="1800" dirty="0" err="1"/>
              <a:t>rotație</a:t>
            </a:r>
            <a:r>
              <a:rPr lang="en-US" sz="1800" dirty="0"/>
              <a:t> de pe motor </a:t>
            </a:r>
            <a:r>
              <a:rPr lang="en-US" sz="1800" dirty="0" err="1"/>
              <a:t>pentru</a:t>
            </a:r>
            <a:r>
              <a:rPr lang="en-US" sz="1800" dirty="0"/>
              <a:t> un grad pe un </a:t>
            </a:r>
            <a:r>
              <a:rPr lang="en-US" sz="1800" dirty="0" err="1"/>
              <a:t>raportor</a:t>
            </a:r>
            <a:r>
              <a:rPr lang="en-US" sz="1800" dirty="0"/>
              <a:t>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393370" y="1755311"/>
            <a:ext cx="830440" cy="598339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199" y="2743570"/>
            <a:ext cx="4098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Întoarcerea</a:t>
            </a:r>
            <a:r>
              <a:rPr lang="en-US" dirty="0"/>
              <a:t> de 45 de grade a </a:t>
            </a:r>
            <a:r>
              <a:rPr lang="en-US" dirty="0" err="1"/>
              <a:t>robotului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lumea</a:t>
            </a:r>
            <a:r>
              <a:rPr lang="en-US" dirty="0"/>
              <a:t> </a:t>
            </a:r>
            <a:r>
              <a:rPr lang="en-US" dirty="0" err="1"/>
              <a:t>reală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măsurată</a:t>
            </a:r>
            <a:r>
              <a:rPr lang="en-US" dirty="0"/>
              <a:t> cu un </a:t>
            </a:r>
            <a:r>
              <a:rPr lang="en-US" dirty="0" err="1"/>
              <a:t>raportor</a:t>
            </a:r>
            <a:r>
              <a:rPr lang="en-US" dirty="0"/>
              <a:t>.</a:t>
            </a:r>
            <a:endParaRPr lang="ro-RO" dirty="0"/>
          </a:p>
          <a:p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Numim acest lucru grade de raportor.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31177" y="1214615"/>
            <a:ext cx="1679730" cy="16797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51838" y="2743570"/>
            <a:ext cx="2748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Puteți utiliza EV3 pentru a măsura cât de mult se rotește roata.</a:t>
            </a:r>
            <a:endParaRPr lang="ro-RO" dirty="0"/>
          </a:p>
          <a:p>
            <a:r>
              <a:rPr lang="pt-BR" b="1" dirty="0">
                <a:solidFill>
                  <a:srgbClr val="008000"/>
                </a:solidFill>
              </a:rPr>
              <a:t>Acest lucru se numește grade de rotație.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3" name="Arc 32"/>
          <p:cNvSpPr/>
          <p:nvPr/>
        </p:nvSpPr>
        <p:spPr>
          <a:xfrm rot="900000">
            <a:off x="5596815" y="1172273"/>
            <a:ext cx="2161589" cy="1831649"/>
          </a:xfrm>
          <a:prstGeom prst="arc">
            <a:avLst>
              <a:gd name="adj1" fmla="val 18185168"/>
              <a:gd name="adj2" fmla="val 0"/>
            </a:avLst>
          </a:prstGeom>
          <a:ln w="762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2600" y="1764527"/>
            <a:ext cx="710669" cy="588090"/>
            <a:chOff x="533402" y="4477827"/>
            <a:chExt cx="710669" cy="588090"/>
          </a:xfrm>
        </p:grpSpPr>
        <p:sp>
          <p:nvSpPr>
            <p:cNvPr id="15" name="Oval 14"/>
            <p:cNvSpPr/>
            <p:nvPr/>
          </p:nvSpPr>
          <p:spPr>
            <a:xfrm>
              <a:off x="939269" y="4477827"/>
              <a:ext cx="254000" cy="135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930272" y="4930450"/>
              <a:ext cx="254000" cy="135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33402" y="4548480"/>
              <a:ext cx="710669" cy="41591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 rot="19139359">
            <a:off x="3041858" y="1678191"/>
            <a:ext cx="710669" cy="588090"/>
            <a:chOff x="533402" y="4477827"/>
            <a:chExt cx="710669" cy="588090"/>
          </a:xfrm>
        </p:grpSpPr>
        <p:sp>
          <p:nvSpPr>
            <p:cNvPr id="24" name="Oval 23"/>
            <p:cNvSpPr/>
            <p:nvPr/>
          </p:nvSpPr>
          <p:spPr>
            <a:xfrm>
              <a:off x="939269" y="4477827"/>
              <a:ext cx="254000" cy="135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930272" y="4930450"/>
              <a:ext cx="254000" cy="135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33402" y="4548480"/>
              <a:ext cx="710669" cy="41591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573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Turn Degrees </a:t>
            </a:r>
            <a:r>
              <a:rPr lang="en-US" dirty="0" err="1"/>
              <a:t>în</a:t>
            </a:r>
            <a:r>
              <a:rPr lang="en-US" dirty="0"/>
              <a:t> 3 </a:t>
            </a:r>
            <a:r>
              <a:rPr lang="en-US" dirty="0" err="1"/>
              <a:t>pași</a:t>
            </a:r>
            <a:r>
              <a:rPr lang="en-US" dirty="0"/>
              <a:t> </a:t>
            </a:r>
            <a:r>
              <a:rPr lang="en-US" dirty="0" err="1"/>
              <a:t>simpli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52353"/>
            <a:ext cx="8170168" cy="4372094"/>
          </a:xfrm>
        </p:spPr>
        <p:txBody>
          <a:bodyPr>
            <a:normAutofit/>
          </a:bodyPr>
          <a:lstStyle/>
          <a:p>
            <a:r>
              <a:rPr lang="en-US" b="1" dirty="0"/>
              <a:t>PASUL 1: </a:t>
            </a:r>
            <a:r>
              <a:rPr lang="en-US" dirty="0" err="1"/>
              <a:t>Câte</a:t>
            </a:r>
            <a:r>
              <a:rPr lang="en-US" dirty="0"/>
              <a:t> grade de </a:t>
            </a:r>
            <a:r>
              <a:rPr lang="en-US" dirty="0" err="1"/>
              <a:t>rotație</a:t>
            </a:r>
            <a:r>
              <a:rPr lang="en-US" dirty="0"/>
              <a:t> face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1 grad de </a:t>
            </a:r>
            <a:r>
              <a:rPr lang="en-US" dirty="0" err="1"/>
              <a:t>raportor</a:t>
            </a:r>
            <a:r>
              <a:rPr lang="en-US" dirty="0"/>
              <a:t>?</a:t>
            </a:r>
            <a:endParaRPr lang="ro-RO" dirty="0"/>
          </a:p>
          <a:p>
            <a:r>
              <a:rPr lang="en-US" dirty="0"/>
              <a:t>	</a:t>
            </a:r>
            <a:r>
              <a:rPr lang="en-US" b="0" dirty="0"/>
              <a:t>PASUL 1A: </a:t>
            </a:r>
            <a:r>
              <a:rPr lang="en-US" b="0" dirty="0" err="1"/>
              <a:t>Măsurarea</a:t>
            </a:r>
            <a:r>
              <a:rPr lang="en-US" b="0" dirty="0"/>
              <a:t> </a:t>
            </a:r>
            <a:r>
              <a:rPr lang="en-US" b="0" dirty="0" err="1"/>
              <a:t>senzorului</a:t>
            </a:r>
            <a:r>
              <a:rPr lang="en-US" b="0" dirty="0"/>
              <a:t> de </a:t>
            </a:r>
            <a:r>
              <a:rPr lang="en-US" b="0" dirty="0" err="1"/>
              <a:t>rotație</a:t>
            </a:r>
            <a:r>
              <a:rPr lang="en-US" b="0" dirty="0"/>
              <a:t>	</a:t>
            </a:r>
            <a:endParaRPr lang="ro-RO" b="0" dirty="0"/>
          </a:p>
          <a:p>
            <a:r>
              <a:rPr lang="ro-RO" dirty="0"/>
              <a:t>               </a:t>
            </a:r>
            <a:r>
              <a:rPr lang="en-US" b="0" dirty="0"/>
              <a:t>PASUL 1B: </a:t>
            </a:r>
            <a:r>
              <a:rPr lang="en-US" b="0" dirty="0" err="1"/>
              <a:t>Programarea</a:t>
            </a:r>
            <a:r>
              <a:rPr lang="en-US" b="0" dirty="0"/>
              <a:t> </a:t>
            </a:r>
            <a:r>
              <a:rPr lang="en-US" b="0" dirty="0" err="1"/>
              <a:t>robotului</a:t>
            </a:r>
            <a:r>
              <a:rPr lang="en-US" b="0" dirty="0"/>
              <a:t> </a:t>
            </a:r>
            <a:r>
              <a:rPr lang="en-US" b="0" dirty="0" err="1"/>
              <a:t>pentru</a:t>
            </a:r>
            <a:r>
              <a:rPr lang="en-US" b="0" dirty="0"/>
              <a:t> a roti 1 grad de </a:t>
            </a:r>
            <a:r>
              <a:rPr lang="en-US" b="0" dirty="0" err="1"/>
              <a:t>raportor</a:t>
            </a:r>
            <a:endParaRPr lang="ro-RO" b="0" dirty="0"/>
          </a:p>
          <a:p>
            <a:endParaRPr lang="en-US" b="0" dirty="0"/>
          </a:p>
          <a:p>
            <a:r>
              <a:rPr lang="en-US" b="1" dirty="0"/>
              <a:t>PASUL 2: </a:t>
            </a:r>
            <a:r>
              <a:rPr lang="en-US" dirty="0" err="1"/>
              <a:t>Adăugați</a:t>
            </a:r>
            <a:r>
              <a:rPr lang="en-US" dirty="0"/>
              <a:t> un bloc</a:t>
            </a:r>
            <a:r>
              <a:rPr lang="ro-RO" dirty="0"/>
              <a:t>k</a:t>
            </a:r>
            <a:r>
              <a:rPr lang="en-US" dirty="0"/>
              <a:t> </a:t>
            </a:r>
            <a:r>
              <a:rPr lang="en-US" dirty="0" err="1"/>
              <a:t>matematic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converti</a:t>
            </a:r>
            <a:r>
              <a:rPr lang="en-US" dirty="0"/>
              <a:t> </a:t>
            </a:r>
            <a:r>
              <a:rPr lang="en-US" dirty="0" err="1"/>
              <a:t>gradele</a:t>
            </a:r>
            <a:r>
              <a:rPr lang="en-US" dirty="0"/>
              <a:t> de </a:t>
            </a:r>
            <a:r>
              <a:rPr lang="en-US" dirty="0" err="1"/>
              <a:t>raportor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grade de </a:t>
            </a:r>
            <a:r>
              <a:rPr lang="en-US" dirty="0" err="1"/>
              <a:t>rotație</a:t>
            </a:r>
            <a:r>
              <a:rPr lang="en-US" dirty="0"/>
              <a:t>.</a:t>
            </a:r>
            <a:endParaRPr lang="ro-RO" dirty="0"/>
          </a:p>
          <a:p>
            <a:endParaRPr lang="en-US" dirty="0"/>
          </a:p>
          <a:p>
            <a:r>
              <a:rPr lang="en-US" b="1" dirty="0"/>
              <a:t>PASUL 3: </a:t>
            </a:r>
            <a:r>
              <a:rPr lang="en-US" dirty="0" err="1"/>
              <a:t>Creați</a:t>
            </a:r>
            <a:r>
              <a:rPr lang="en-US" dirty="0"/>
              <a:t> un bloc My Block </a:t>
            </a:r>
            <a:r>
              <a:rPr lang="en-US" dirty="0" err="1"/>
              <a:t>Turn_Degrees</a:t>
            </a:r>
            <a:r>
              <a:rPr lang="en-US" dirty="0"/>
              <a:t> cu 2 </a:t>
            </a:r>
            <a:r>
              <a:rPr lang="en-US" dirty="0" err="1"/>
              <a:t>intrări</a:t>
            </a:r>
            <a:r>
              <a:rPr lang="en-US" dirty="0"/>
              <a:t> (</a:t>
            </a:r>
            <a:r>
              <a:rPr lang="en-US" dirty="0" err="1"/>
              <a:t>putere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grade)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4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73" y="287088"/>
            <a:ext cx="8787539" cy="874055"/>
          </a:xfrm>
        </p:spPr>
        <p:txBody>
          <a:bodyPr>
            <a:noAutofit/>
          </a:bodyPr>
          <a:lstStyle/>
          <a:p>
            <a:r>
              <a:rPr lang="pt-BR" sz="4000" dirty="0"/>
              <a:t>Etapa 1A: Senzorul de măsurare a rotației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Calculați</a:t>
            </a:r>
            <a:r>
              <a:rPr lang="en-US" dirty="0"/>
              <a:t> </a:t>
            </a:r>
            <a:r>
              <a:rPr lang="en-US" dirty="0" err="1"/>
              <a:t>câte</a:t>
            </a:r>
            <a:r>
              <a:rPr lang="en-US" dirty="0"/>
              <a:t> grade de motor sunt </a:t>
            </a:r>
            <a:r>
              <a:rPr lang="en-US" dirty="0" err="1"/>
              <a:t>în</a:t>
            </a:r>
            <a:r>
              <a:rPr lang="en-US" dirty="0"/>
              <a:t> 1 grad de </a:t>
            </a:r>
            <a:r>
              <a:rPr lang="en-US" dirty="0" err="1"/>
              <a:t>raportor</a:t>
            </a:r>
            <a:endParaRPr lang="en-US" dirty="0"/>
          </a:p>
          <a:p>
            <a:pPr lvl="1"/>
            <a:r>
              <a:rPr lang="en-US" dirty="0" err="1"/>
              <a:t>Accesați</a:t>
            </a:r>
            <a:r>
              <a:rPr lang="en-US" dirty="0"/>
              <a:t> Port View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alegeți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de </a:t>
            </a:r>
            <a:r>
              <a:rPr lang="en-US" dirty="0" err="1"/>
              <a:t>rotație</a:t>
            </a:r>
            <a:r>
              <a:rPr lang="en-US" dirty="0"/>
              <a:t> de pe </a:t>
            </a:r>
            <a:r>
              <a:rPr lang="en-US" dirty="0" err="1"/>
              <a:t>motorul</a:t>
            </a:r>
            <a:r>
              <a:rPr lang="en-US" dirty="0"/>
              <a:t> </a:t>
            </a:r>
            <a:r>
              <a:rPr lang="en-US" dirty="0" err="1"/>
              <a:t>dvs</a:t>
            </a:r>
            <a:r>
              <a:rPr lang="en-US" dirty="0"/>
              <a:t>.</a:t>
            </a:r>
            <a:endParaRPr lang="ro-RO" dirty="0"/>
          </a:p>
          <a:p>
            <a:pPr lvl="1"/>
            <a:r>
              <a:rPr lang="en-US" dirty="0" err="1"/>
              <a:t>Țineți</a:t>
            </a:r>
            <a:r>
              <a:rPr lang="en-US" dirty="0"/>
              <a:t> o </a:t>
            </a:r>
            <a:r>
              <a:rPr lang="en-US" dirty="0" err="1"/>
              <a:t>roată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poziție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rotiți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cealaltă</a:t>
            </a:r>
            <a:r>
              <a:rPr lang="en-US" dirty="0"/>
              <a:t> </a:t>
            </a:r>
            <a:r>
              <a:rPr lang="en-US" dirty="0" err="1"/>
              <a:t>roată</a:t>
            </a:r>
            <a:r>
              <a:rPr lang="en-US" dirty="0"/>
              <a:t> (Pivot Turn). </a:t>
            </a:r>
            <a:r>
              <a:rPr lang="en-US" dirty="0" err="1"/>
              <a:t>Rotiți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cu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de grade </a:t>
            </a:r>
            <a:r>
              <a:rPr lang="en-US" dirty="0" err="1"/>
              <a:t>doriți</a:t>
            </a:r>
            <a:r>
              <a:rPr lang="en-US" dirty="0"/>
              <a:t>. </a:t>
            </a:r>
            <a:r>
              <a:rPr lang="en-US" dirty="0" err="1"/>
              <a:t>Asigurați-vă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roțile</a:t>
            </a:r>
            <a:r>
              <a:rPr lang="en-US" dirty="0"/>
              <a:t> nu </a:t>
            </a:r>
            <a:r>
              <a:rPr lang="en-US" dirty="0" err="1"/>
              <a:t>alunecă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faceți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.</a:t>
            </a:r>
            <a:endParaRPr lang="ro-RO" dirty="0"/>
          </a:p>
          <a:p>
            <a:pPr lvl="1"/>
            <a:r>
              <a:rPr lang="en-US" dirty="0" err="1"/>
              <a:t>Uitați-vă</a:t>
            </a:r>
            <a:r>
              <a:rPr lang="en-US" dirty="0"/>
              <a:t> la </a:t>
            </a:r>
            <a:r>
              <a:rPr lang="en-US" dirty="0" err="1"/>
              <a:t>valoarea</a:t>
            </a:r>
            <a:r>
              <a:rPr lang="en-US" dirty="0"/>
              <a:t> Motor Degree (Grad motor)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împărțiți</a:t>
            </a:r>
            <a:r>
              <a:rPr lang="en-US" dirty="0"/>
              <a:t>-o la </a:t>
            </a:r>
            <a:r>
              <a:rPr lang="en-US" dirty="0" err="1"/>
              <a:t>numărul</a:t>
            </a:r>
            <a:r>
              <a:rPr lang="en-US" dirty="0"/>
              <a:t> de grade pe care le-</a:t>
            </a:r>
            <a:r>
              <a:rPr lang="en-US" dirty="0" err="1"/>
              <a:t>ați</a:t>
            </a:r>
            <a:r>
              <a:rPr lang="en-US" dirty="0"/>
              <a:t> </a:t>
            </a:r>
            <a:r>
              <a:rPr lang="en-US" dirty="0" err="1"/>
              <a:t>rotit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ro-RO" dirty="0"/>
              <a:t>raportorului</a:t>
            </a:r>
            <a:r>
              <a:rPr lang="en-US" dirty="0"/>
              <a:t>.</a:t>
            </a:r>
            <a:endParaRPr lang="ro-RO" dirty="0"/>
          </a:p>
          <a:p>
            <a:pPr lvl="1"/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grade de </a:t>
            </a:r>
            <a:r>
              <a:rPr lang="en-US" dirty="0" err="1"/>
              <a:t>rotație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1 grad de r</a:t>
            </a:r>
            <a:r>
              <a:rPr lang="ro-RO" dirty="0"/>
              <a:t>aportor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fr-FR" dirty="0"/>
              <a:t>Un </a:t>
            </a:r>
            <a:r>
              <a:rPr lang="fr-FR" dirty="0" err="1"/>
              <a:t>exemplu</a:t>
            </a:r>
            <a:r>
              <a:rPr lang="fr-FR" dirty="0"/>
              <a:t> </a:t>
            </a:r>
            <a:r>
              <a:rPr lang="fr-FR" dirty="0" err="1"/>
              <a:t>folosind</a:t>
            </a:r>
            <a:r>
              <a:rPr lang="fr-FR" dirty="0"/>
              <a:t> </a:t>
            </a:r>
            <a:r>
              <a:rPr lang="fr-FR" dirty="0" err="1"/>
              <a:t>Droid</a:t>
            </a:r>
            <a:r>
              <a:rPr lang="fr-FR" dirty="0"/>
              <a:t> Bo</a:t>
            </a:r>
            <a:r>
              <a:rPr lang="ro-RO" dirty="0"/>
              <a:t>t</a:t>
            </a:r>
            <a:endParaRPr lang="en-US" dirty="0"/>
          </a:p>
          <a:p>
            <a:pPr lvl="1"/>
            <a:r>
              <a:rPr lang="en-US" dirty="0" err="1"/>
              <a:t>Robotul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întors</a:t>
            </a:r>
            <a:r>
              <a:rPr lang="en-US" dirty="0"/>
              <a:t> cu 90 de grade de </a:t>
            </a:r>
            <a:r>
              <a:rPr lang="en-US" dirty="0" err="1"/>
              <a:t>raportor</a:t>
            </a:r>
            <a:endParaRPr lang="ro-RO" dirty="0"/>
          </a:p>
          <a:p>
            <a:pPr lvl="1"/>
            <a:r>
              <a:rPr lang="en-US" dirty="0" err="1"/>
              <a:t>Folosind</a:t>
            </a:r>
            <a:r>
              <a:rPr lang="en-US" dirty="0"/>
              <a:t> Port View, </a:t>
            </a:r>
            <a:r>
              <a:rPr lang="en-US" dirty="0" err="1"/>
              <a:t>motorul</a:t>
            </a:r>
            <a:r>
              <a:rPr lang="en-US" dirty="0"/>
              <a:t> s-a </a:t>
            </a:r>
            <a:r>
              <a:rPr lang="en-US" dirty="0" err="1"/>
              <a:t>deplasat</a:t>
            </a:r>
            <a:r>
              <a:rPr lang="en-US" dirty="0"/>
              <a:t> la 330 de grade</a:t>
            </a:r>
            <a:endParaRPr lang="ro-RO" dirty="0"/>
          </a:p>
          <a:p>
            <a:pPr lvl="1"/>
            <a:r>
              <a:rPr lang="en-US" dirty="0"/>
              <a:t>330 de grade ale </a:t>
            </a:r>
            <a:r>
              <a:rPr lang="en-US" dirty="0" err="1"/>
              <a:t>motorului</a:t>
            </a:r>
            <a:r>
              <a:rPr lang="en-US" dirty="0"/>
              <a:t>/90 de grade ale </a:t>
            </a:r>
            <a:r>
              <a:rPr lang="en-US" dirty="0" err="1"/>
              <a:t>raportorului</a:t>
            </a:r>
            <a:r>
              <a:rPr lang="en-US" dirty="0"/>
              <a:t> = 3,7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654" y="4532065"/>
            <a:ext cx="20859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Pasul 1B: </a:t>
            </a:r>
            <a:r>
              <a:rPr lang="en-US" dirty="0" err="1"/>
              <a:t>Rotiți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cu 1 grad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52" y="1524318"/>
            <a:ext cx="5279367" cy="44359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F8F49A-BB2C-5572-1E49-7B7B16E0FED2}"/>
              </a:ext>
            </a:extLst>
          </p:cNvPr>
          <p:cNvSpPr/>
          <p:nvPr/>
        </p:nvSpPr>
        <p:spPr>
          <a:xfrm>
            <a:off x="2084373" y="1705974"/>
            <a:ext cx="5069551" cy="714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ADC60-9403-BC51-0DF7-75876CB1F2BF}"/>
              </a:ext>
            </a:extLst>
          </p:cNvPr>
          <p:cNvSpPr txBox="1"/>
          <p:nvPr/>
        </p:nvSpPr>
        <p:spPr>
          <a:xfrm>
            <a:off x="2084372" y="1700309"/>
            <a:ext cx="5069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Obiectivul acestui program este să rotească robotul un grad de raportor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A7C631-0BB7-FB34-9D9C-E2D47FC9D9AC}"/>
              </a:ext>
            </a:extLst>
          </p:cNvPr>
          <p:cNvSpPr/>
          <p:nvPr/>
        </p:nvSpPr>
        <p:spPr>
          <a:xfrm>
            <a:off x="2321986" y="4539784"/>
            <a:ext cx="4705753" cy="12244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EFA042-B7DA-83AE-7EF8-E9608BE35F29}"/>
              </a:ext>
            </a:extLst>
          </p:cNvPr>
          <p:cNvSpPr txBox="1"/>
          <p:nvPr/>
        </p:nvSpPr>
        <p:spPr>
          <a:xfrm>
            <a:off x="2321986" y="4539784"/>
            <a:ext cx="48319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/>
              <a:t>3.7 este numărul de grade de motor dintr-un grad de raportor pentru Droid Bot. Voi va trebui să îl schimbați bazat pe robotul vostru utilizând pasul 1A din instrucțiunile din PoerPoint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882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Pasul 2: Raportor la gradul motorului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86"/>
          <a:stretch/>
        </p:blipFill>
        <p:spPr>
          <a:xfrm>
            <a:off x="1425853" y="1692499"/>
            <a:ext cx="5843628" cy="45569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541BFF-56DF-60B5-7898-7C592253765E}"/>
              </a:ext>
            </a:extLst>
          </p:cNvPr>
          <p:cNvSpPr/>
          <p:nvPr/>
        </p:nvSpPr>
        <p:spPr>
          <a:xfrm>
            <a:off x="2628424" y="2007797"/>
            <a:ext cx="4029552" cy="885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627A1-A9AF-0934-61E6-351638A33DF3}"/>
              </a:ext>
            </a:extLst>
          </p:cNvPr>
          <p:cNvSpPr txBox="1"/>
          <p:nvPr/>
        </p:nvSpPr>
        <p:spPr>
          <a:xfrm>
            <a:off x="2552700" y="2007797"/>
            <a:ext cx="4320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/>
              <a:t>Obiectivul acestui program este să automatizeze conversia dintre gradele de raportor și cele de motor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BFB4B6-6695-233F-10F9-940EE1092D28}"/>
              </a:ext>
            </a:extLst>
          </p:cNvPr>
          <p:cNvSpPr/>
          <p:nvPr/>
        </p:nvSpPr>
        <p:spPr>
          <a:xfrm>
            <a:off x="2628424" y="4531747"/>
            <a:ext cx="1796037" cy="14988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8886E4-1C51-B551-352B-BF1A07F5D20A}"/>
              </a:ext>
            </a:extLst>
          </p:cNvPr>
          <p:cNvSpPr txBox="1"/>
          <p:nvPr/>
        </p:nvSpPr>
        <p:spPr>
          <a:xfrm>
            <a:off x="2552699" y="4531747"/>
            <a:ext cx="1944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Folosim un block matematic pentru a înmulți numărul de grade de raportor (intrarea a) cu numărul de grade per grade de motor (intrarea b). 3.7 este specific pentru DroidBot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73EEB1-EB90-7AFA-C11F-108203B2BFAA}"/>
              </a:ext>
            </a:extLst>
          </p:cNvPr>
          <p:cNvSpPr/>
          <p:nvPr/>
        </p:nvSpPr>
        <p:spPr>
          <a:xfrm>
            <a:off x="4526280" y="4515589"/>
            <a:ext cx="2239645" cy="5958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78EAD9-785A-1869-9E88-F838A728273D}"/>
              </a:ext>
            </a:extLst>
          </p:cNvPr>
          <p:cNvSpPr txBox="1"/>
          <p:nvPr/>
        </p:nvSpPr>
        <p:spPr>
          <a:xfrm>
            <a:off x="4497315" y="4461555"/>
            <a:ext cx="2398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Rezultatul blocului matematic este pasat către blocul de întoarcere (Move Steering block)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883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Etapa 3A: </a:t>
            </a:r>
            <a:r>
              <a:rPr lang="en-US" dirty="0" err="1"/>
              <a:t>Configurați</a:t>
            </a:r>
            <a:r>
              <a:rPr lang="en-US" dirty="0"/>
              <a:t> </a:t>
            </a:r>
            <a:r>
              <a:rPr lang="ro-RO" dirty="0"/>
              <a:t>b</a:t>
            </a:r>
            <a:r>
              <a:rPr lang="en-US" dirty="0" err="1"/>
              <a:t>locul</a:t>
            </a:r>
            <a:r>
              <a:rPr lang="en-US" dirty="0"/>
              <a:t> My Block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644" y="3531732"/>
            <a:ext cx="3042959" cy="267892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9728" y="1626891"/>
            <a:ext cx="32984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A. </a:t>
            </a:r>
            <a:r>
              <a:rPr lang="en-US" dirty="0" err="1">
                <a:solidFill>
                  <a:srgbClr val="0070C0"/>
                </a:solidFill>
              </a:rPr>
              <a:t>Evidențiați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cele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două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blocuri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și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mergeți</a:t>
            </a:r>
            <a:r>
              <a:rPr lang="en-US" dirty="0">
                <a:solidFill>
                  <a:srgbClr val="0070C0"/>
                </a:solidFill>
              </a:rPr>
              <a:t> la My Block Builder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B. </a:t>
            </a:r>
            <a:r>
              <a:rPr lang="en-US" dirty="0" err="1">
                <a:solidFill>
                  <a:srgbClr val="00B050"/>
                </a:solidFill>
              </a:rPr>
              <a:t>Creați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două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intrări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en-US" dirty="0" err="1">
                <a:solidFill>
                  <a:srgbClr val="00B050"/>
                </a:solidFill>
              </a:rPr>
              <a:t>una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pentru</a:t>
            </a:r>
            <a:r>
              <a:rPr lang="en-US" dirty="0">
                <a:solidFill>
                  <a:srgbClr val="00B050"/>
                </a:solidFill>
              </a:rPr>
              <a:t> grade </a:t>
            </a:r>
            <a:r>
              <a:rPr lang="en-US" dirty="0" err="1">
                <a:solidFill>
                  <a:srgbClr val="00B050"/>
                </a:solidFill>
              </a:rPr>
              <a:t>și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una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pentru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putere</a:t>
            </a:r>
            <a:r>
              <a:rPr lang="en-US" dirty="0">
                <a:solidFill>
                  <a:srgbClr val="00B050"/>
                </a:solidFill>
              </a:rPr>
              <a:t>. </a:t>
            </a:r>
            <a:r>
              <a:rPr lang="en-US" dirty="0" err="1">
                <a:solidFill>
                  <a:srgbClr val="00B050"/>
                </a:solidFill>
              </a:rPr>
              <a:t>Ambele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intrări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trebuie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să</a:t>
            </a:r>
            <a:r>
              <a:rPr lang="en-US" dirty="0">
                <a:solidFill>
                  <a:srgbClr val="00B050"/>
                </a:solidFill>
              </a:rPr>
              <a:t> fie configurate ca </a:t>
            </a:r>
            <a:r>
              <a:rPr lang="en-US" dirty="0" err="1">
                <a:solidFill>
                  <a:srgbClr val="00B050"/>
                </a:solidFill>
              </a:rPr>
              <a:t>intrări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numerice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Consultați</a:t>
            </a:r>
            <a:r>
              <a:rPr lang="en-US" i="1" dirty="0"/>
              <a:t> </a:t>
            </a:r>
            <a:r>
              <a:rPr lang="en-US" i="1" dirty="0" err="1"/>
              <a:t>lecția</a:t>
            </a:r>
            <a:r>
              <a:rPr lang="en-US" i="1" dirty="0"/>
              <a:t> </a:t>
            </a:r>
            <a:r>
              <a:rPr lang="en-US" i="1" dirty="0" err="1"/>
              <a:t>Blocurile</a:t>
            </a:r>
            <a:r>
              <a:rPr lang="en-US" i="1" dirty="0"/>
              <a:t> mele cu </a:t>
            </a:r>
            <a:r>
              <a:rPr lang="en-US" i="1" dirty="0" err="1"/>
              <a:t>intrări</a:t>
            </a:r>
            <a:r>
              <a:rPr lang="en-US" i="1" dirty="0"/>
              <a:t> </a:t>
            </a:r>
            <a:r>
              <a:rPr lang="en-US" i="1" dirty="0" err="1"/>
              <a:t>și</a:t>
            </a:r>
            <a:r>
              <a:rPr lang="en-US" i="1" dirty="0"/>
              <a:t> </a:t>
            </a:r>
            <a:r>
              <a:rPr lang="en-US" i="1" dirty="0" err="1"/>
              <a:t>ieșiri</a:t>
            </a:r>
            <a:r>
              <a:rPr lang="en-US" i="1" dirty="0"/>
              <a:t> </a:t>
            </a:r>
            <a:r>
              <a:rPr lang="en-US" i="1" dirty="0" err="1"/>
              <a:t>dacă</a:t>
            </a:r>
            <a:r>
              <a:rPr lang="en-US" i="1" dirty="0"/>
              <a:t> </a:t>
            </a:r>
            <a:r>
              <a:rPr lang="en-US" i="1" dirty="0" err="1"/>
              <a:t>aveți</a:t>
            </a:r>
            <a:r>
              <a:rPr lang="en-US" i="1" dirty="0"/>
              <a:t> </a:t>
            </a:r>
            <a:r>
              <a:rPr lang="en-US" i="1" dirty="0" err="1"/>
              <a:t>nevoie</a:t>
            </a:r>
            <a:r>
              <a:rPr lang="en-US" i="1" dirty="0"/>
              <a:t> de </a:t>
            </a:r>
            <a:r>
              <a:rPr lang="en-US" i="1" dirty="0" err="1"/>
              <a:t>ajutor</a:t>
            </a:r>
            <a:r>
              <a:rPr lang="en-US" i="1" dirty="0"/>
              <a:t> </a:t>
            </a:r>
            <a:r>
              <a:rPr lang="en-US" i="1" dirty="0" err="1"/>
              <a:t>pentru</a:t>
            </a:r>
            <a:r>
              <a:rPr lang="en-US" i="1" dirty="0"/>
              <a:t> </a:t>
            </a:r>
            <a:r>
              <a:rPr lang="en-US" i="1" dirty="0" err="1"/>
              <a:t>configurarea</a:t>
            </a:r>
            <a:r>
              <a:rPr lang="en-US" i="1" dirty="0"/>
              <a:t> </a:t>
            </a:r>
            <a:r>
              <a:rPr lang="en-US" i="1" dirty="0" err="1"/>
              <a:t>blocului</a:t>
            </a:r>
            <a:r>
              <a:rPr lang="en-US" i="1" dirty="0"/>
              <a:t> meu.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04" r="21086" b="41159"/>
          <a:stretch/>
        </p:blipFill>
        <p:spPr>
          <a:xfrm>
            <a:off x="3896832" y="2004528"/>
            <a:ext cx="4816474" cy="118075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32188" y="1850347"/>
            <a:ext cx="3858564" cy="144161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93599" y="154318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03044" y="375055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0829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PASUL 3A: </a:t>
            </a:r>
            <a:r>
              <a:rPr lang="en-US" dirty="0" err="1"/>
              <a:t>Cablarea</a:t>
            </a:r>
            <a:r>
              <a:rPr lang="en-US" dirty="0"/>
              <a:t> </a:t>
            </a:r>
            <a:r>
              <a:rPr lang="en-US" dirty="0" err="1"/>
              <a:t>intrărilor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5" r="5146" b="41611"/>
          <a:stretch/>
        </p:blipFill>
        <p:spPr>
          <a:xfrm>
            <a:off x="396240" y="2712719"/>
            <a:ext cx="8245474" cy="17475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8320" y="4704080"/>
            <a:ext cx="76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C. </a:t>
            </a:r>
            <a:r>
              <a:rPr lang="en-US" dirty="0" err="1">
                <a:solidFill>
                  <a:srgbClr val="7030A0"/>
                </a:solidFill>
              </a:rPr>
              <a:t>Cablați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intrările</a:t>
            </a:r>
            <a:r>
              <a:rPr lang="en-US" dirty="0">
                <a:solidFill>
                  <a:srgbClr val="7030A0"/>
                </a:solidFill>
              </a:rPr>
              <a:t> din </a:t>
            </a:r>
            <a:r>
              <a:rPr lang="en-US" dirty="0" err="1">
                <a:solidFill>
                  <a:srgbClr val="7030A0"/>
                </a:solidFill>
              </a:rPr>
              <a:t>blocul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gri</a:t>
            </a:r>
            <a:r>
              <a:rPr lang="en-US" dirty="0">
                <a:solidFill>
                  <a:srgbClr val="7030A0"/>
                </a:solidFill>
              </a:rPr>
              <a:t>.  </a:t>
            </a:r>
            <a:r>
              <a:rPr lang="en-US" dirty="0" err="1">
                <a:solidFill>
                  <a:srgbClr val="7030A0"/>
                </a:solidFill>
              </a:rPr>
              <a:t>Intrarea</a:t>
            </a:r>
            <a:r>
              <a:rPr lang="en-US" dirty="0">
                <a:solidFill>
                  <a:srgbClr val="7030A0"/>
                </a:solidFill>
              </a:rPr>
              <a:t> de grade se </a:t>
            </a:r>
            <a:r>
              <a:rPr lang="en-US" dirty="0" err="1">
                <a:solidFill>
                  <a:srgbClr val="7030A0"/>
                </a:solidFill>
              </a:rPr>
              <a:t>conectează</a:t>
            </a:r>
            <a:r>
              <a:rPr lang="en-US" dirty="0">
                <a:solidFill>
                  <a:srgbClr val="7030A0"/>
                </a:solidFill>
              </a:rPr>
              <a:t> la </a:t>
            </a:r>
            <a:r>
              <a:rPr lang="en-US" dirty="0" err="1">
                <a:solidFill>
                  <a:srgbClr val="7030A0"/>
                </a:solidFill>
              </a:rPr>
              <a:t>blocul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matematic</a:t>
            </a:r>
            <a:r>
              <a:rPr lang="en-US" dirty="0">
                <a:solidFill>
                  <a:srgbClr val="7030A0"/>
                </a:solidFill>
              </a:rPr>
              <a:t>. </a:t>
            </a:r>
            <a:r>
              <a:rPr lang="en-US" dirty="0" err="1">
                <a:solidFill>
                  <a:srgbClr val="7030A0"/>
                </a:solidFill>
              </a:rPr>
              <a:t>Alimentarea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intră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în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intrarea</a:t>
            </a:r>
            <a:r>
              <a:rPr lang="en-US" dirty="0">
                <a:solidFill>
                  <a:srgbClr val="7030A0"/>
                </a:solidFill>
              </a:rPr>
              <a:t> de </a:t>
            </a:r>
            <a:r>
              <a:rPr lang="en-US" dirty="0" err="1">
                <a:solidFill>
                  <a:srgbClr val="7030A0"/>
                </a:solidFill>
              </a:rPr>
              <a:t>alimentare</a:t>
            </a:r>
            <a:r>
              <a:rPr lang="en-US" dirty="0">
                <a:solidFill>
                  <a:srgbClr val="7030A0"/>
                </a:solidFill>
              </a:rPr>
              <a:t> a </a:t>
            </a:r>
            <a:r>
              <a:rPr lang="en-US" dirty="0" err="1">
                <a:solidFill>
                  <a:srgbClr val="7030A0"/>
                </a:solidFill>
              </a:rPr>
              <a:t>blocului</a:t>
            </a:r>
            <a:r>
              <a:rPr lang="en-US" dirty="0">
                <a:solidFill>
                  <a:srgbClr val="7030A0"/>
                </a:solidFill>
              </a:rPr>
              <a:t> de </a:t>
            </a:r>
            <a:r>
              <a:rPr lang="en-US" dirty="0" err="1">
                <a:solidFill>
                  <a:srgbClr val="7030A0"/>
                </a:solidFill>
              </a:rPr>
              <a:t>direcție</a:t>
            </a:r>
            <a:r>
              <a:rPr lang="en-US" dirty="0">
                <a:solidFill>
                  <a:srgbClr val="7030A0"/>
                </a:solidFill>
              </a:rPr>
              <a:t> de </a:t>
            </a:r>
            <a:r>
              <a:rPr lang="en-US" dirty="0" err="1">
                <a:solidFill>
                  <a:srgbClr val="7030A0"/>
                </a:solidFill>
              </a:rPr>
              <a:t>mișcare</a:t>
            </a:r>
            <a:r>
              <a:rPr lang="en-US" dirty="0">
                <a:solidFill>
                  <a:srgbClr val="7030A0"/>
                </a:solidFill>
              </a:rPr>
              <a:t>.  </a:t>
            </a:r>
            <a:r>
              <a:rPr lang="en-US" dirty="0" err="1">
                <a:solidFill>
                  <a:srgbClr val="7030A0"/>
                </a:solidFill>
              </a:rPr>
              <a:t>Rezultatul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Blocului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matematic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este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cablat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în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intrarea</a:t>
            </a:r>
            <a:r>
              <a:rPr lang="en-US" dirty="0">
                <a:solidFill>
                  <a:srgbClr val="7030A0"/>
                </a:solidFill>
              </a:rPr>
              <a:t> de grade a </a:t>
            </a:r>
            <a:r>
              <a:rPr lang="en-US" dirty="0" err="1">
                <a:solidFill>
                  <a:srgbClr val="7030A0"/>
                </a:solidFill>
              </a:rPr>
              <a:t>Blocului</a:t>
            </a:r>
            <a:r>
              <a:rPr lang="en-US" dirty="0">
                <a:solidFill>
                  <a:srgbClr val="7030A0"/>
                </a:solidFill>
              </a:rPr>
              <a:t> de </a:t>
            </a:r>
            <a:r>
              <a:rPr lang="en-US" dirty="0" err="1">
                <a:solidFill>
                  <a:srgbClr val="7030A0"/>
                </a:solidFill>
              </a:rPr>
              <a:t>mișcare</a:t>
            </a:r>
            <a:r>
              <a:rPr lang="en-US" dirty="0">
                <a:solidFill>
                  <a:srgbClr val="7030A0"/>
                </a:solidFill>
              </a:rPr>
              <a:t> a </a:t>
            </a:r>
            <a:r>
              <a:rPr lang="en-US" dirty="0" err="1">
                <a:solidFill>
                  <a:srgbClr val="7030A0"/>
                </a:solidFill>
              </a:rPr>
              <a:t>direcției</a:t>
            </a:r>
            <a:r>
              <a:rPr lang="en-US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02370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8698</TotalTime>
  <Words>1137</Words>
  <Application>Microsoft Office PowerPoint</Application>
  <PresentationFormat>On-screen Show (4:3)</PresentationFormat>
  <Paragraphs>109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Retrospect</vt:lpstr>
      <vt:lpstr>INTERMEDIATE PROGRAMMING LESSON</vt:lpstr>
      <vt:lpstr>Obiectivele lecției</vt:lpstr>
      <vt:lpstr>Rotație vs. grade de raportor</vt:lpstr>
      <vt:lpstr>Turn Degrees în 3 pași simpli</vt:lpstr>
      <vt:lpstr>Etapa 1A: Senzorul de măsurare a rotației</vt:lpstr>
      <vt:lpstr>Pasul 1B: Rotiți robotul cu 1 grad</vt:lpstr>
      <vt:lpstr>Pasul 2: Raportor la gradul motorului</vt:lpstr>
      <vt:lpstr>Etapa 3A: Configurați blocul My Block</vt:lpstr>
      <vt:lpstr>PASUL 3A: Cablarea intrărilor</vt:lpstr>
      <vt:lpstr>Pasul 3B: Turn_Degrees My BLock</vt:lpstr>
      <vt:lpstr>Pasul 3B: Înăuntrul ,,Turn_degrees Right’’</vt:lpstr>
      <vt:lpstr>PASUL 3B: Întoarcere interioară Turn_degrees stânga</vt:lpstr>
      <vt:lpstr>Discuție</vt:lpstr>
      <vt:lpstr>Credite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Sanjay Seshan</dc:creator>
  <cp:lastModifiedBy>marinela buruiana</cp:lastModifiedBy>
  <cp:revision>46</cp:revision>
  <dcterms:created xsi:type="dcterms:W3CDTF">2014-08-07T02:19:13Z</dcterms:created>
  <dcterms:modified xsi:type="dcterms:W3CDTF">2023-09-05T09:15:47Z</dcterms:modified>
</cp:coreProperties>
</file>