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5"/>
  </p:notesMasterIdLst>
  <p:handoutMasterIdLst>
    <p:handoutMasterId r:id="rId16"/>
  </p:handoutMasterIdLst>
  <p:sldIdLst>
    <p:sldId id="300" r:id="rId3"/>
    <p:sldId id="288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8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 autoAdjust="0"/>
    <p:restoredTop sz="95750" autoAdjust="0"/>
  </p:normalViewPr>
  <p:slideViewPr>
    <p:cSldViewPr snapToGrid="0" snapToObjects="1">
      <p:cViewPr varScale="1">
        <p:scale>
          <a:sx n="125" d="100"/>
          <a:sy n="125" d="100"/>
        </p:scale>
        <p:origin x="7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6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708-2A86-4155-BDDA-029D7926A0E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B37-1743-45E1-813B-0F31EA7B52A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6E-918D-45A6-BA6E-083F2ADDC3D8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58E2-630D-4490-AFF6-A338E784AFB6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6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E8F5-B69D-4F37-AA8D-A01DF6E72580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50EC-8E2D-4E5C-9AB5-F1BBE4C2E30D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9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E4E0-020C-42C0-B55B-32B3D8B542BA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ACAD-749A-4C16-A63D-02B0E4AE068C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8FA7-E0B4-453D-846F-AD7AC3AB5919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1C0E-1620-40F7-9668-FD0AFAB934F2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9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8839B90-7345-4DC3-B2CC-4D7B6544268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86FF-760C-4025-81E3-3FE3BF771D15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4E6-C567-4CC2-9288-38345C40E2D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0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48D9-2FBA-4689-BEDC-11B5A6C603A5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0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33F8-064E-430D-91C7-9D62252EBB2F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848-E2E0-45D4-BDFE-05A719DE03F5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5B8-E255-4E34-8AEF-52E0081CE81B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3423-8130-4580-9EE0-45293D61E979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2426-3456-4AA8-9F9E-3B6A1B4624B1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05C9-0B84-4D0D-90DD-ADFFC030334A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FC16D11-3E2D-4A94-B872-9A66EAD039A0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56A7-1793-4EE9-89A2-56412202B94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02D15A-A923-4405-822D-3AC4F3AE88BE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07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5143A4-9038-4F0D-BE3A-6A914001015C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05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Variabile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altLang="en-US" sz="4300" dirty="0"/>
              <a:t>Soluți</a:t>
            </a:r>
            <a:r>
              <a:rPr lang="ro-RO" altLang="en-US" sz="4300" dirty="0"/>
              <a:t>a provocării 2 </a:t>
            </a:r>
            <a:r>
              <a:rPr lang="en-US" altLang="en-US" sz="4300" dirty="0"/>
              <a:t>:</a:t>
            </a:r>
            <a:r>
              <a:rPr lang="ro-RO" altLang="en-US" sz="4300" dirty="0"/>
              <a:t>Numărați liniile</a:t>
            </a:r>
            <a:endParaRPr lang="en-US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4" name="Picture 3" descr="Screen Shot 2015-05-27 at 5.05.27 PM 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r="2264"/>
          <a:stretch/>
        </p:blipFill>
        <p:spPr>
          <a:xfrm>
            <a:off x="175637" y="2534908"/>
            <a:ext cx="8914272" cy="1616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AB0CB1-64B3-6D65-9312-27BB17A39AA1}"/>
              </a:ext>
            </a:extLst>
          </p:cNvPr>
          <p:cNvSpPr/>
          <p:nvPr/>
        </p:nvSpPr>
        <p:spPr>
          <a:xfrm>
            <a:off x="7841038" y="3583913"/>
            <a:ext cx="1007439" cy="227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531B4-F78D-9BC4-5954-777474339DD9}"/>
              </a:ext>
            </a:extLst>
          </p:cNvPr>
          <p:cNvSpPr/>
          <p:nvPr/>
        </p:nvSpPr>
        <p:spPr>
          <a:xfrm>
            <a:off x="679449" y="3502574"/>
            <a:ext cx="1187451" cy="241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64F1D-5CA2-DC7A-A59B-6C08C2D77FAA}"/>
              </a:ext>
            </a:extLst>
          </p:cNvPr>
          <p:cNvSpPr txBox="1"/>
          <p:nvPr/>
        </p:nvSpPr>
        <p:spPr>
          <a:xfrm>
            <a:off x="679449" y="3467696"/>
            <a:ext cx="127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Setează variabila la 0 și pornește motoarele</a:t>
            </a:r>
            <a:endParaRPr lang="en-US" sz="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699F4-A859-3555-121C-AC501FBD23E8}"/>
              </a:ext>
            </a:extLst>
          </p:cNvPr>
          <p:cNvSpPr/>
          <p:nvPr/>
        </p:nvSpPr>
        <p:spPr>
          <a:xfrm>
            <a:off x="2128838" y="3575068"/>
            <a:ext cx="987425" cy="200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2F459-E72A-9220-E591-6BCDC7F90AAD}"/>
              </a:ext>
            </a:extLst>
          </p:cNvPr>
          <p:cNvSpPr txBox="1"/>
          <p:nvPr/>
        </p:nvSpPr>
        <p:spPr>
          <a:xfrm>
            <a:off x="2104232" y="3521381"/>
            <a:ext cx="1071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Așteaptă până robotul citește linia neagră</a:t>
            </a:r>
            <a:endParaRPr lang="en-US" sz="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D979D-65E6-FDFF-7985-A0C81B72B557}"/>
              </a:ext>
            </a:extLst>
          </p:cNvPr>
          <p:cNvSpPr/>
          <p:nvPr/>
        </p:nvSpPr>
        <p:spPr>
          <a:xfrm>
            <a:off x="5318918" y="3675269"/>
            <a:ext cx="1236994" cy="208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644D1-5CCB-A9B9-AEF3-55EFB576F9B3}"/>
              </a:ext>
            </a:extLst>
          </p:cNvPr>
          <p:cNvSpPr/>
          <p:nvPr/>
        </p:nvSpPr>
        <p:spPr>
          <a:xfrm>
            <a:off x="3175794" y="3687667"/>
            <a:ext cx="1986756" cy="200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ECC-55F0-44A9-9731-63A89ABC202F}"/>
              </a:ext>
            </a:extLst>
          </p:cNvPr>
          <p:cNvSpPr txBox="1"/>
          <p:nvPr/>
        </p:nvSpPr>
        <p:spPr>
          <a:xfrm>
            <a:off x="3240087" y="3637749"/>
            <a:ext cx="2014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/>
              <a:t>Adaugă 1 la variabilă apoi o rescrie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D10E5-85DD-E4B7-53AF-4D22376D690F}"/>
              </a:ext>
            </a:extLst>
          </p:cNvPr>
          <p:cNvSpPr txBox="1"/>
          <p:nvPr/>
        </p:nvSpPr>
        <p:spPr>
          <a:xfrm>
            <a:off x="5233491" y="3621584"/>
            <a:ext cx="1322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Concomitent afișați valoarea variabilei pe ecran</a:t>
            </a:r>
            <a:endParaRPr lang="en-US" sz="700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E9B714-B26A-2655-62D4-D052235E2170}"/>
              </a:ext>
            </a:extLst>
          </p:cNvPr>
          <p:cNvSpPr/>
          <p:nvPr/>
        </p:nvSpPr>
        <p:spPr>
          <a:xfrm>
            <a:off x="6716527" y="3600172"/>
            <a:ext cx="1007439" cy="227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862A6-2A66-030C-6ED1-1E8428D95D4D}"/>
              </a:ext>
            </a:extLst>
          </p:cNvPr>
          <p:cNvSpPr txBox="1"/>
          <p:nvPr/>
        </p:nvSpPr>
        <p:spPr>
          <a:xfrm>
            <a:off x="6812756" y="3598656"/>
            <a:ext cx="930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Treci de linie </a:t>
            </a:r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ADA95-B709-521B-B25B-C57494443F89}"/>
              </a:ext>
            </a:extLst>
          </p:cNvPr>
          <p:cNvSpPr txBox="1"/>
          <p:nvPr/>
        </p:nvSpPr>
        <p:spPr>
          <a:xfrm>
            <a:off x="7776125" y="3572251"/>
            <a:ext cx="1454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Pornește motoarele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Pașii</a:t>
            </a:r>
            <a:r>
              <a:rPr lang="en-US" dirty="0"/>
              <a:t> </a:t>
            </a:r>
            <a:r>
              <a:rPr lang="en-US" dirty="0" err="1"/>
              <a:t>următori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lecții</a:t>
            </a:r>
            <a:r>
              <a:rPr lang="en-US" dirty="0"/>
              <a:t>: </a:t>
            </a:r>
            <a:endParaRPr lang="ro-RO" dirty="0"/>
          </a:p>
          <a:p>
            <a:r>
              <a:rPr lang="ro-RO" dirty="0"/>
              <a:t>-  </a:t>
            </a:r>
            <a:r>
              <a:rPr lang="en-US" dirty="0" err="1"/>
              <a:t>Avansat</a:t>
            </a:r>
            <a:r>
              <a:rPr lang="ro-RO" dirty="0"/>
              <a:t> (Advanced)</a:t>
            </a:r>
            <a:r>
              <a:rPr lang="en-US" dirty="0"/>
              <a:t>: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meniuri</a:t>
            </a:r>
            <a:endParaRPr lang="ro-RO" dirty="0"/>
          </a:p>
          <a:p>
            <a:r>
              <a:rPr lang="ro-RO" dirty="0"/>
              <a:t> - </a:t>
            </a:r>
            <a:r>
              <a:rPr lang="en-US" dirty="0" err="1"/>
              <a:t>Avansat</a:t>
            </a:r>
            <a:r>
              <a:rPr lang="ro-RO" dirty="0"/>
              <a:t> (Advanced)</a:t>
            </a:r>
            <a:r>
              <a:rPr lang="en-US" dirty="0"/>
              <a:t>: </a:t>
            </a:r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fasciculului</a:t>
            </a:r>
            <a:r>
              <a:rPr lang="en-US" dirty="0"/>
              <a:t> </a:t>
            </a:r>
            <a:r>
              <a:rPr lang="en-US" dirty="0" err="1"/>
              <a:t>paralel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22817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4" y="314906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ro-RO" dirty="0"/>
              <a:t>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ro-RO" dirty="0"/>
              <a:t>m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Pregătiri</a:t>
            </a:r>
            <a:r>
              <a:rPr lang="en-US" dirty="0"/>
              <a:t> </a:t>
            </a:r>
            <a:r>
              <a:rPr lang="en-US" dirty="0" err="1"/>
              <a:t>prealabile</a:t>
            </a:r>
            <a:r>
              <a:rPr lang="en-US" dirty="0"/>
              <a:t>:  </a:t>
            </a:r>
            <a:r>
              <a:rPr lang="en-US" dirty="0" err="1"/>
              <a:t>Cabluri</a:t>
            </a:r>
            <a:r>
              <a:rPr lang="en-US" dirty="0"/>
              <a:t> de date, </a:t>
            </a:r>
            <a:r>
              <a:rPr lang="en-US" dirty="0" err="1"/>
              <a:t>senzor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afișare</a:t>
            </a:r>
            <a:r>
              <a:rPr lang="en-US" dirty="0"/>
              <a:t>,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așteptare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27 at 11.1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42" y="1559389"/>
            <a:ext cx="1866900" cy="711200"/>
          </a:xfrm>
          <a:prstGeom prst="rect">
            <a:avLst/>
          </a:prstGeom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4859" y="317923"/>
            <a:ext cx="8639035" cy="900329"/>
          </a:xfrm>
        </p:spPr>
        <p:txBody>
          <a:bodyPr>
            <a:noAutofit/>
          </a:bodyPr>
          <a:lstStyle/>
          <a:p>
            <a:r>
              <a:rPr lang="fr-FR" altLang="en-US" sz="3600" dirty="0"/>
              <a:t>Instrument </a:t>
            </a:r>
            <a:r>
              <a:rPr lang="fr-FR" altLang="en-US" sz="3600" dirty="0" err="1"/>
              <a:t>suplimentar</a:t>
            </a:r>
            <a:r>
              <a:rPr lang="fr-FR" altLang="en-US" sz="3600" dirty="0"/>
              <a:t>: </a:t>
            </a:r>
            <a:r>
              <a:rPr lang="fr-FR" altLang="en-US" sz="3600" dirty="0" err="1"/>
              <a:t>Blocuri</a:t>
            </a:r>
            <a:r>
              <a:rPr lang="fr-FR" altLang="en-US" sz="3600" dirty="0"/>
              <a:t> de </a:t>
            </a:r>
            <a:r>
              <a:rPr lang="fr-FR" altLang="en-US" sz="3600" dirty="0" err="1"/>
              <a:t>afișare</a:t>
            </a:r>
            <a:r>
              <a:rPr lang="fr-FR" altLang="en-US" sz="3600" dirty="0"/>
              <a:t> </a:t>
            </a:r>
            <a:r>
              <a:rPr lang="fr-FR" altLang="en-US" sz="3600" dirty="0" err="1"/>
              <a:t>cu</a:t>
            </a:r>
            <a:r>
              <a:rPr lang="fr-FR" altLang="en-US" sz="3600" dirty="0"/>
              <a:t> </a:t>
            </a:r>
            <a:r>
              <a:rPr lang="fr-FR" altLang="en-US" sz="3600" dirty="0" err="1"/>
              <a:t>fir</a:t>
            </a:r>
            <a:r>
              <a:rPr lang="fr-FR" altLang="en-US" sz="3600" dirty="0"/>
              <a:t> </a:t>
            </a:r>
            <a:endParaRPr lang="en-US" altLang="en-US" sz="3600" dirty="0"/>
          </a:p>
        </p:txBody>
      </p:sp>
      <p:pic>
        <p:nvPicPr>
          <p:cNvPr id="44036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20966" r="55542" b="61258"/>
          <a:stretch>
            <a:fillRect/>
          </a:stretch>
        </p:blipFill>
        <p:spPr>
          <a:xfrm>
            <a:off x="1001908" y="2024527"/>
            <a:ext cx="5600700" cy="172402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BF08A7-D6E4-494E-BF66-67A44E35DE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1515875" y="1716478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Textul</a:t>
            </a:r>
            <a:r>
              <a:rPr lang="en-US" altLang="en-US" sz="1400" dirty="0"/>
              <a:t> care </a:t>
            </a:r>
            <a:r>
              <a:rPr lang="en-US" altLang="en-US" sz="1400" dirty="0" err="1"/>
              <a:t>urmează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să</a:t>
            </a:r>
            <a:r>
              <a:rPr lang="en-US" altLang="en-US" sz="1400" dirty="0"/>
              <a:t> fie </a:t>
            </a:r>
            <a:r>
              <a:rPr lang="en-US" altLang="en-US" sz="1400" dirty="0" err="1"/>
              <a:t>afișat</a:t>
            </a:r>
            <a:endParaRPr lang="en-US" altLang="en-US" sz="1400" dirty="0"/>
          </a:p>
        </p:txBody>
      </p:sp>
      <p:cxnSp>
        <p:nvCxnSpPr>
          <p:cNvPr id="44038" name="Straight Arrow Connector 7"/>
          <p:cNvCxnSpPr>
            <a:cxnSpLocks noChangeShapeType="1"/>
            <a:stCxn id="44037" idx="3"/>
          </p:cNvCxnSpPr>
          <p:nvPr/>
        </p:nvCxnSpPr>
        <p:spPr bwMode="auto">
          <a:xfrm>
            <a:off x="3344675" y="1978088"/>
            <a:ext cx="513967" cy="4306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TextBox 13"/>
          <p:cNvSpPr txBox="1">
            <a:spLocks noChangeArrowheads="1"/>
          </p:cNvSpPr>
          <p:nvPr/>
        </p:nvSpPr>
        <p:spPr bwMode="auto">
          <a:xfrm>
            <a:off x="3911977" y="1710202"/>
            <a:ext cx="2628900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 dirty="0"/>
              <a:t>Faceți clic pe câmp pentru a alege cablat (wired)</a:t>
            </a:r>
            <a:endParaRPr lang="en-US" altLang="en-US" sz="1400" dirty="0"/>
          </a:p>
        </p:txBody>
      </p:sp>
      <p:cxnSp>
        <p:nvCxnSpPr>
          <p:cNvPr id="44040" name="Straight Arrow Connector 15"/>
          <p:cNvCxnSpPr>
            <a:cxnSpLocks noChangeShapeType="1"/>
          </p:cNvCxnSpPr>
          <p:nvPr/>
        </p:nvCxnSpPr>
        <p:spPr bwMode="auto">
          <a:xfrm>
            <a:off x="5688208" y="2254714"/>
            <a:ext cx="303213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1" name="TextBox 17"/>
          <p:cNvSpPr txBox="1">
            <a:spLocks noChangeArrowheads="1"/>
          </p:cNvSpPr>
          <p:nvPr/>
        </p:nvSpPr>
        <p:spPr bwMode="auto">
          <a:xfrm>
            <a:off x="8927" y="4031127"/>
            <a:ext cx="290988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Text </a:t>
            </a:r>
            <a:r>
              <a:rPr lang="en-US" altLang="en-US" sz="1400" dirty="0" err="1"/>
              <a:t>furnizat</a:t>
            </a:r>
            <a:r>
              <a:rPr lang="en-US" altLang="en-US" sz="1400" dirty="0"/>
              <a:t> pe un fir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Ștergeți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ecranul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înainte</a:t>
            </a:r>
            <a:r>
              <a:rPr lang="en-US" altLang="en-US" sz="1400" dirty="0"/>
              <a:t> de </a:t>
            </a:r>
            <a:r>
              <a:rPr lang="en-US" altLang="en-US" sz="1400" dirty="0" err="1"/>
              <a:t>afișare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Coloană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pentru</a:t>
            </a:r>
            <a:r>
              <a:rPr lang="en-US" altLang="en-US" sz="1400" dirty="0"/>
              <a:t> a </a:t>
            </a:r>
            <a:r>
              <a:rPr lang="en-US" altLang="en-US" sz="1400" dirty="0" err="1"/>
              <a:t>începe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afișarea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Rând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pentru</a:t>
            </a:r>
            <a:r>
              <a:rPr lang="en-US" altLang="en-US" sz="1400" dirty="0"/>
              <a:t> a </a:t>
            </a:r>
            <a:r>
              <a:rPr lang="en-US" altLang="en-US" sz="1400" dirty="0" err="1"/>
              <a:t>începe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afișarea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Text </a:t>
            </a:r>
            <a:r>
              <a:rPr lang="en-US" altLang="en-US" sz="1400" dirty="0" err="1"/>
              <a:t>alb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sau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negru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Dimensiunea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textului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0 - font mic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1 - font mic </a:t>
            </a:r>
            <a:r>
              <a:rPr lang="en-US" altLang="en-US" sz="1400" dirty="0" err="1"/>
              <a:t>și</a:t>
            </a:r>
            <a:r>
              <a:rPr lang="en-US" altLang="en-US" sz="1400" dirty="0"/>
              <a:t> bold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2 - font mare</a:t>
            </a:r>
          </a:p>
        </p:txBody>
      </p:sp>
      <p:cxnSp>
        <p:nvCxnSpPr>
          <p:cNvPr id="44042" name="Elbow Connector 19"/>
          <p:cNvCxnSpPr>
            <a:cxnSpLocks noChangeShapeType="1"/>
          </p:cNvCxnSpPr>
          <p:nvPr/>
        </p:nvCxnSpPr>
        <p:spPr bwMode="auto">
          <a:xfrm flipV="1">
            <a:off x="2852933" y="3227852"/>
            <a:ext cx="1817688" cy="1004887"/>
          </a:xfrm>
          <a:prstGeom prst="bentConnector3">
            <a:avLst>
              <a:gd name="adj1" fmla="val 9979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3" name="Elbow Connector 25"/>
          <p:cNvCxnSpPr>
            <a:cxnSpLocks noChangeShapeType="1"/>
          </p:cNvCxnSpPr>
          <p:nvPr/>
        </p:nvCxnSpPr>
        <p:spPr bwMode="auto">
          <a:xfrm flipV="1">
            <a:off x="2798958" y="3238964"/>
            <a:ext cx="2432050" cy="1400175"/>
          </a:xfrm>
          <a:prstGeom prst="bentConnector3">
            <a:avLst>
              <a:gd name="adj1" fmla="val 10013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4" name="Elbow Connector 29"/>
          <p:cNvCxnSpPr>
            <a:cxnSpLocks noChangeShapeType="1"/>
          </p:cNvCxnSpPr>
          <p:nvPr/>
        </p:nvCxnSpPr>
        <p:spPr bwMode="auto">
          <a:xfrm flipV="1">
            <a:off x="3086296" y="3204039"/>
            <a:ext cx="1870075" cy="1230313"/>
          </a:xfrm>
          <a:prstGeom prst="bentConnector3">
            <a:avLst>
              <a:gd name="adj1" fmla="val 9987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5" name="Elbow Connector 43014"/>
          <p:cNvCxnSpPr>
            <a:cxnSpLocks noChangeShapeType="1"/>
          </p:cNvCxnSpPr>
          <p:nvPr/>
        </p:nvCxnSpPr>
        <p:spPr bwMode="auto">
          <a:xfrm flipV="1">
            <a:off x="2578296" y="3238964"/>
            <a:ext cx="2909887" cy="1635125"/>
          </a:xfrm>
          <a:prstGeom prst="bentConnector3">
            <a:avLst>
              <a:gd name="adj1" fmla="val 1001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6" name="Elbow Connector 43019"/>
          <p:cNvCxnSpPr>
            <a:cxnSpLocks noChangeShapeType="1"/>
          </p:cNvCxnSpPr>
          <p:nvPr/>
        </p:nvCxnSpPr>
        <p:spPr bwMode="auto">
          <a:xfrm flipV="1">
            <a:off x="2487808" y="3273889"/>
            <a:ext cx="3303588" cy="1773238"/>
          </a:xfrm>
          <a:prstGeom prst="bentConnector3">
            <a:avLst>
              <a:gd name="adj1" fmla="val 10031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7" name="Elbow Connector 43022"/>
          <p:cNvCxnSpPr>
            <a:cxnSpLocks noChangeShapeType="1"/>
          </p:cNvCxnSpPr>
          <p:nvPr/>
        </p:nvCxnSpPr>
        <p:spPr bwMode="auto">
          <a:xfrm flipV="1">
            <a:off x="1663896" y="3273889"/>
            <a:ext cx="4327525" cy="1992313"/>
          </a:xfrm>
          <a:prstGeom prst="bentConnector3">
            <a:avLst>
              <a:gd name="adj1" fmla="val 10015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80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Variabile</a:t>
            </a:r>
            <a:endParaRPr lang="en-US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916126" cy="483168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Ce </a:t>
            </a:r>
            <a:r>
              <a:rPr lang="en-US" altLang="en-US" dirty="0" err="1"/>
              <a:t>este</a:t>
            </a:r>
            <a:r>
              <a:rPr lang="en-US" altLang="en-US" dirty="0"/>
              <a:t> o </a:t>
            </a:r>
            <a:r>
              <a:rPr lang="en-US" altLang="en-US" dirty="0" err="1"/>
              <a:t>variabilă</a:t>
            </a:r>
            <a:r>
              <a:rPr lang="en-US" altLang="en-US" dirty="0"/>
              <a:t>?  </a:t>
            </a:r>
            <a:r>
              <a:rPr lang="en-US" altLang="en-US" dirty="0" err="1"/>
              <a:t>Răspuns</a:t>
            </a:r>
            <a:r>
              <a:rPr lang="en-US" altLang="en-US" dirty="0"/>
              <a:t>. O </a:t>
            </a:r>
            <a:r>
              <a:rPr lang="en-US" altLang="en-US" dirty="0" err="1"/>
              <a:t>variabilă</a:t>
            </a:r>
            <a:r>
              <a:rPr lang="en-US" altLang="en-US" dirty="0"/>
              <a:t> </a:t>
            </a:r>
            <a:r>
              <a:rPr lang="en-US" altLang="en-US" dirty="0" err="1"/>
              <a:t>stochează</a:t>
            </a:r>
            <a:r>
              <a:rPr lang="en-US" altLang="en-US" dirty="0"/>
              <a:t> o </a:t>
            </a:r>
            <a:r>
              <a:rPr lang="en-US" altLang="en-US" dirty="0" err="1"/>
              <a:t>valoare</a:t>
            </a:r>
            <a:r>
              <a:rPr lang="en-US" altLang="en-US" dirty="0"/>
              <a:t> pe care o </a:t>
            </a:r>
            <a:r>
              <a:rPr lang="en-US" altLang="en-US" dirty="0" err="1"/>
              <a:t>puteți</a:t>
            </a:r>
            <a:r>
              <a:rPr lang="en-US" altLang="en-US" dirty="0"/>
              <a:t> </a:t>
            </a:r>
            <a:r>
              <a:rPr lang="en-US" altLang="en-US" dirty="0" err="1"/>
              <a:t>utiliza</a:t>
            </a:r>
            <a:r>
              <a:rPr lang="en-US" altLang="en-US" dirty="0"/>
              <a:t> ulterior </a:t>
            </a:r>
            <a:r>
              <a:rPr lang="en-US" altLang="en-US" dirty="0" err="1"/>
              <a:t>în</a:t>
            </a:r>
            <a:r>
              <a:rPr lang="en-US" altLang="en-US" dirty="0"/>
              <a:t> </a:t>
            </a:r>
            <a:r>
              <a:rPr lang="en-US" altLang="en-US" dirty="0" err="1"/>
              <a:t>programul</a:t>
            </a:r>
            <a:r>
              <a:rPr lang="en-US" altLang="en-US" dirty="0"/>
              <a:t> </a:t>
            </a:r>
            <a:r>
              <a:rPr lang="en-US" altLang="en-US" dirty="0" err="1"/>
              <a:t>vostru</a:t>
            </a:r>
            <a:r>
              <a:rPr lang="en-US" altLang="en-US" dirty="0"/>
              <a:t>. </a:t>
            </a:r>
            <a:r>
              <a:rPr lang="en-US" altLang="en-US" dirty="0" err="1"/>
              <a:t>Gândiți-vă</a:t>
            </a:r>
            <a:r>
              <a:rPr lang="en-US" altLang="en-US" dirty="0"/>
              <a:t> la </a:t>
            </a:r>
            <a:r>
              <a:rPr lang="en-US" altLang="en-US" dirty="0" err="1"/>
              <a:t>ea</a:t>
            </a:r>
            <a:r>
              <a:rPr lang="en-US" altLang="en-US" dirty="0"/>
              <a:t> ca la un bloc de </a:t>
            </a:r>
            <a:r>
              <a:rPr lang="en-US" altLang="en-US" dirty="0" err="1"/>
              <a:t>notițe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o cutie care </a:t>
            </a:r>
            <a:r>
              <a:rPr lang="en-US" altLang="en-US" dirty="0" err="1"/>
              <a:t>păstrează</a:t>
            </a:r>
            <a:r>
              <a:rPr lang="en-US" altLang="en-US" dirty="0"/>
              <a:t> o </a:t>
            </a:r>
            <a:r>
              <a:rPr lang="en-US" altLang="en-US" dirty="0" err="1"/>
              <a:t>valoare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voi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Puteți</a:t>
            </a:r>
            <a:r>
              <a:rPr lang="en-US" altLang="en-US" dirty="0"/>
              <a:t> </a:t>
            </a:r>
            <a:r>
              <a:rPr lang="en-US" altLang="en-US" dirty="0" err="1"/>
              <a:t>numi</a:t>
            </a:r>
            <a:r>
              <a:rPr lang="en-US" altLang="en-US" dirty="0"/>
              <a:t> </a:t>
            </a:r>
            <a:r>
              <a:rPr lang="en-US" altLang="en-US" dirty="0" err="1"/>
              <a:t>variabila</a:t>
            </a:r>
            <a:r>
              <a:rPr lang="en-US" altLang="en-US" dirty="0"/>
              <a:t> cum </a:t>
            </a:r>
            <a:r>
              <a:rPr lang="en-US" altLang="en-US" dirty="0" err="1"/>
              <a:t>doriți</a:t>
            </a:r>
            <a:endParaRPr lang="en-US" altLang="en-US" dirty="0"/>
          </a:p>
          <a:p>
            <a:r>
              <a:rPr lang="en-US" altLang="en-US" dirty="0" err="1"/>
              <a:t>Puteți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en-US" altLang="en-US" dirty="0"/>
              <a:t> </a:t>
            </a:r>
            <a:r>
              <a:rPr lang="en-US" altLang="en-US" dirty="0" err="1"/>
              <a:t>tipul</a:t>
            </a:r>
            <a:r>
              <a:rPr lang="en-US" altLang="en-US" dirty="0"/>
              <a:t> de </a:t>
            </a:r>
            <a:r>
              <a:rPr lang="en-US" altLang="en-US" dirty="0" err="1"/>
              <a:t>variabilă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     - </a:t>
            </a:r>
            <a:r>
              <a:rPr lang="en-US" altLang="en-US" dirty="0" err="1"/>
              <a:t>Numerică</a:t>
            </a:r>
            <a:r>
              <a:rPr lang="en-US" altLang="en-US" dirty="0"/>
              <a:t> (</a:t>
            </a:r>
            <a:r>
              <a:rPr lang="en-US" altLang="en-US" dirty="0" err="1"/>
              <a:t>conține</a:t>
            </a:r>
            <a:r>
              <a:rPr lang="en-US" altLang="en-US" dirty="0"/>
              <a:t> un </a:t>
            </a:r>
            <a:r>
              <a:rPr lang="en-US" altLang="en-US" dirty="0" err="1"/>
              <a:t>număr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 - </a:t>
            </a:r>
            <a:r>
              <a:rPr lang="en-US" altLang="en-US" dirty="0" err="1"/>
              <a:t>Logică</a:t>
            </a:r>
            <a:r>
              <a:rPr lang="en-US" altLang="en-US" dirty="0"/>
              <a:t> (</a:t>
            </a:r>
            <a:r>
              <a:rPr lang="en-US" altLang="en-US" dirty="0" err="1"/>
              <a:t>conține</a:t>
            </a:r>
            <a:r>
              <a:rPr lang="en-US" altLang="en-US" dirty="0"/>
              <a:t> </a:t>
            </a:r>
            <a:r>
              <a:rPr lang="en-US" altLang="en-US" dirty="0" err="1"/>
              <a:t>valorile</a:t>
            </a:r>
            <a:r>
              <a:rPr lang="en-US" altLang="en-US" dirty="0"/>
              <a:t> </a:t>
            </a:r>
            <a:r>
              <a:rPr lang="en-US" altLang="en-US" dirty="0" err="1"/>
              <a:t>Adevărat</a:t>
            </a:r>
            <a:r>
              <a:rPr lang="en-US" altLang="en-US" dirty="0"/>
              <a:t>/False)</a:t>
            </a:r>
          </a:p>
          <a:p>
            <a:r>
              <a:rPr lang="en-US" altLang="en-US" dirty="0"/>
              <a:t>     - Text (</a:t>
            </a:r>
            <a:r>
              <a:rPr lang="en-US" altLang="en-US" dirty="0" err="1"/>
              <a:t>conține</a:t>
            </a:r>
            <a:r>
              <a:rPr lang="en-US" altLang="en-US" dirty="0"/>
              <a:t> </a:t>
            </a:r>
            <a:r>
              <a:rPr lang="en-US" altLang="en-US" dirty="0" err="1"/>
              <a:t>linii</a:t>
            </a:r>
            <a:r>
              <a:rPr lang="en-US" altLang="en-US" dirty="0"/>
              <a:t> de text ... "Hello World")</a:t>
            </a:r>
          </a:p>
          <a:p>
            <a:r>
              <a:rPr lang="en-US" altLang="en-US" dirty="0"/>
              <a:t>     - Vector numeric (Numeric Array) (</a:t>
            </a:r>
            <a:r>
              <a:rPr lang="en-US" altLang="en-US" dirty="0" err="1"/>
              <a:t>conține</a:t>
            </a:r>
            <a:r>
              <a:rPr lang="en-US" altLang="en-US" dirty="0"/>
              <a:t> un set de </a:t>
            </a:r>
            <a:r>
              <a:rPr lang="en-US" altLang="en-US" dirty="0" err="1"/>
              <a:t>numere</a:t>
            </a:r>
            <a:r>
              <a:rPr lang="en-US" altLang="en-US" dirty="0"/>
              <a:t> ... 1,2,3,10,55)</a:t>
            </a:r>
          </a:p>
          <a:p>
            <a:r>
              <a:rPr lang="en-US" altLang="en-US" dirty="0"/>
              <a:t>     - Vector logic (Logic Array) (</a:t>
            </a:r>
            <a:r>
              <a:rPr lang="en-US" altLang="en-US" dirty="0" err="1"/>
              <a:t>conține</a:t>
            </a:r>
            <a:r>
              <a:rPr lang="en-US" altLang="en-US" dirty="0"/>
              <a:t> un set de </a:t>
            </a:r>
            <a:r>
              <a:rPr lang="en-US" altLang="en-US" dirty="0" err="1"/>
              <a:t>valori</a:t>
            </a:r>
            <a:r>
              <a:rPr lang="en-US" altLang="en-US" dirty="0"/>
              <a:t> </a:t>
            </a:r>
            <a:r>
              <a:rPr lang="en-US" altLang="en-US" dirty="0" err="1"/>
              <a:t>logice</a:t>
            </a:r>
            <a:r>
              <a:rPr lang="en-US" altLang="en-US" dirty="0"/>
              <a:t> ... True, True, False)</a:t>
            </a:r>
          </a:p>
          <a:p>
            <a:r>
              <a:rPr lang="en-US" altLang="en-US" dirty="0" err="1"/>
              <a:t>Acestea</a:t>
            </a:r>
            <a:r>
              <a:rPr lang="en-US" altLang="en-US" dirty="0"/>
              <a:t> pot fi </a:t>
            </a:r>
            <a:r>
              <a:rPr lang="en-US" altLang="en-US" dirty="0" err="1"/>
              <a:t>utilizate</a:t>
            </a:r>
            <a:r>
              <a:rPr lang="en-US" altLang="en-US" dirty="0"/>
              <a:t> fie ca </a:t>
            </a:r>
            <a:r>
              <a:rPr lang="en-US" altLang="en-US" dirty="0" err="1"/>
              <a:t>intrări</a:t>
            </a:r>
            <a:r>
              <a:rPr lang="en-US" altLang="en-US" dirty="0"/>
              <a:t>, fie ca </a:t>
            </a:r>
            <a:r>
              <a:rPr lang="en-US" altLang="en-US" dirty="0" err="1"/>
              <a:t>ieșiri</a:t>
            </a:r>
            <a:r>
              <a:rPr lang="en-US" altLang="en-US" dirty="0"/>
              <a:t>, </a:t>
            </a:r>
            <a:r>
              <a:rPr lang="en-US" altLang="en-US" dirty="0" err="1"/>
              <a:t>astfel</a:t>
            </a:r>
            <a:r>
              <a:rPr lang="en-US" altLang="en-US" dirty="0"/>
              <a:t> </a:t>
            </a:r>
            <a:r>
              <a:rPr lang="en-US" altLang="en-US" dirty="0" err="1"/>
              <a:t>încât</a:t>
            </a:r>
            <a:r>
              <a:rPr lang="en-US" altLang="en-US" dirty="0"/>
              <a:t> pot s</a:t>
            </a:r>
            <a:r>
              <a:rPr lang="ro-RO" altLang="en-US" dirty="0"/>
              <a:t>ă fie</a:t>
            </a:r>
            <a:r>
              <a:rPr lang="en-US" altLang="en-US" dirty="0"/>
              <a:t>....</a:t>
            </a:r>
          </a:p>
          <a:p>
            <a:r>
              <a:rPr lang="en-US" altLang="en-US" dirty="0"/>
              <a:t>    - </a:t>
            </a:r>
            <a:r>
              <a:rPr lang="en-US" altLang="en-US" dirty="0" err="1"/>
              <a:t>Scrieți</a:t>
            </a:r>
            <a:r>
              <a:rPr lang="en-US" altLang="en-US" dirty="0"/>
              <a:t> - </a:t>
            </a:r>
            <a:r>
              <a:rPr lang="en-US" altLang="en-US" dirty="0" err="1"/>
              <a:t>introduceți</a:t>
            </a:r>
            <a:r>
              <a:rPr lang="en-US" altLang="en-US" dirty="0"/>
              <a:t> o </a:t>
            </a:r>
            <a:r>
              <a:rPr lang="en-US" altLang="en-US" dirty="0" err="1"/>
              <a:t>valoare</a:t>
            </a:r>
            <a:r>
              <a:rPr lang="en-US" altLang="en-US" dirty="0"/>
              <a:t> </a:t>
            </a:r>
            <a:r>
              <a:rPr lang="en-US" altLang="en-US" dirty="0" err="1"/>
              <a:t>în</a:t>
            </a:r>
            <a:r>
              <a:rPr lang="en-US" altLang="en-US" dirty="0"/>
              <a:t> </a:t>
            </a:r>
            <a:r>
              <a:rPr lang="en-US" altLang="en-US" dirty="0" err="1"/>
              <a:t>variabilă</a:t>
            </a:r>
            <a:endParaRPr lang="en-US" altLang="en-US" dirty="0"/>
          </a:p>
          <a:p>
            <a:r>
              <a:rPr lang="en-US" altLang="en-US" dirty="0"/>
              <a:t>    - Read - </a:t>
            </a:r>
            <a:r>
              <a:rPr lang="en-US" altLang="en-US" dirty="0" err="1"/>
              <a:t>să</a:t>
            </a:r>
            <a:r>
              <a:rPr lang="en-US" altLang="en-US" dirty="0"/>
              <a:t> </a:t>
            </a:r>
            <a:r>
              <a:rPr lang="en-US" altLang="en-US" dirty="0" err="1"/>
              <a:t>recuperați</a:t>
            </a:r>
            <a:r>
              <a:rPr lang="en-US" altLang="en-US" dirty="0"/>
              <a:t> ultima </a:t>
            </a:r>
            <a:r>
              <a:rPr lang="en-US" altLang="en-US" dirty="0" err="1"/>
              <a:t>valoare</a:t>
            </a:r>
            <a:r>
              <a:rPr lang="en-US" altLang="en-US" dirty="0"/>
              <a:t> </a:t>
            </a:r>
            <a:r>
              <a:rPr lang="en-US" altLang="en-US" dirty="0" err="1"/>
              <a:t>scrisă</a:t>
            </a:r>
            <a:r>
              <a:rPr lang="en-US" altLang="en-US" dirty="0"/>
              <a:t> </a:t>
            </a:r>
            <a:r>
              <a:rPr lang="en-US" altLang="en-US" dirty="0" err="1"/>
              <a:t>în</a:t>
            </a:r>
            <a:r>
              <a:rPr lang="en-US" altLang="en-US" dirty="0"/>
              <a:t> </a:t>
            </a:r>
            <a:r>
              <a:rPr lang="en-US" altLang="en-US" dirty="0" err="1"/>
              <a:t>variabilă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08AA85-A6D8-41C5-ADE8-2A4032FE932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Variabilele</a:t>
            </a:r>
            <a:r>
              <a:rPr lang="en-US" sz="2400" dirty="0"/>
              <a:t> sunt o </a:t>
            </a:r>
            <a:r>
              <a:rPr lang="en-US" sz="2400" dirty="0" err="1"/>
              <a:t>modalitate</a:t>
            </a:r>
            <a:r>
              <a:rPr lang="en-US" sz="2400" dirty="0"/>
              <a:t> </a:t>
            </a:r>
            <a:r>
              <a:rPr lang="en-US" sz="2400" dirty="0" err="1"/>
              <a:t>ușoară</a:t>
            </a:r>
            <a:r>
              <a:rPr lang="en-US" sz="2400" dirty="0"/>
              <a:t> de a </a:t>
            </a:r>
            <a:r>
              <a:rPr lang="en-US" sz="2400" dirty="0" err="1"/>
              <a:t>transfera</a:t>
            </a:r>
            <a:r>
              <a:rPr lang="en-US" sz="2400" dirty="0"/>
              <a:t> date </a:t>
            </a:r>
            <a:r>
              <a:rPr lang="en-US" sz="2400" dirty="0" err="1"/>
              <a:t>în</a:t>
            </a:r>
            <a:r>
              <a:rPr lang="en-US" sz="2400" dirty="0"/>
              <a:t> cod </a:t>
            </a:r>
            <a:r>
              <a:rPr lang="en-US" sz="2400" dirty="0" err="1"/>
              <a:t>fără</a:t>
            </a:r>
            <a:r>
              <a:rPr lang="en-US" sz="2400" dirty="0"/>
              <a:t> </a:t>
            </a:r>
            <a:r>
              <a:rPr lang="en-US" sz="2400" dirty="0" err="1"/>
              <a:t>prea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fire de date.</a:t>
            </a:r>
            <a:endParaRPr lang="ro-RO" sz="2400" dirty="0"/>
          </a:p>
          <a:p>
            <a:r>
              <a:rPr lang="en-US" sz="2400" dirty="0"/>
              <a:t>De </a:t>
            </a:r>
            <a:r>
              <a:rPr lang="en-US" sz="2400" dirty="0" err="1"/>
              <a:t>asemenea</a:t>
            </a:r>
            <a:r>
              <a:rPr lang="en-US" sz="2400" dirty="0"/>
              <a:t>, </a:t>
            </a:r>
            <a:r>
              <a:rPr lang="en-US" sz="2400" dirty="0" err="1"/>
              <a:t>puteți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variabilele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transfera</a:t>
            </a:r>
            <a:r>
              <a:rPr lang="en-US" sz="2400" dirty="0"/>
              <a:t> date </a:t>
            </a:r>
            <a:r>
              <a:rPr lang="en-US" sz="2400" dirty="0" err="1"/>
              <a:t>într</a:t>
            </a:r>
            <a:r>
              <a:rPr lang="en-US" sz="2400" dirty="0"/>
              <a:t>-un bloc My Block </a:t>
            </a:r>
            <a:r>
              <a:rPr lang="en-US" sz="2400" dirty="0" err="1"/>
              <a:t>fără</a:t>
            </a:r>
            <a:r>
              <a:rPr lang="en-US" sz="2400" dirty="0"/>
              <a:t> o </a:t>
            </a:r>
            <a:r>
              <a:rPr lang="en-US" sz="2400" dirty="0" err="1"/>
              <a:t>intrare</a:t>
            </a:r>
            <a:r>
              <a:rPr lang="en-US" sz="2400" dirty="0"/>
              <a:t> (de </a:t>
            </a:r>
            <a:r>
              <a:rPr lang="en-US" sz="2400" dirty="0" err="1"/>
              <a:t>exemplu</a:t>
            </a:r>
            <a:r>
              <a:rPr lang="en-US" sz="2400" dirty="0"/>
              <a:t>, o </a:t>
            </a:r>
            <a:r>
              <a:rPr lang="en-US" sz="2400" dirty="0" err="1"/>
              <a:t>variabilă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dimensiunea</a:t>
            </a:r>
            <a:r>
              <a:rPr lang="en-US" sz="2400" dirty="0"/>
              <a:t> </a:t>
            </a:r>
            <a:r>
              <a:rPr lang="en-US" sz="2400" dirty="0" err="1"/>
              <a:t>roților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inci</a:t>
            </a:r>
            <a:r>
              <a:rPr lang="en-US" sz="2400" dirty="0"/>
              <a:t> - </a:t>
            </a:r>
            <a:r>
              <a:rPr lang="en-US" sz="2400" dirty="0" err="1"/>
              <a:t>probabil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nu </a:t>
            </a:r>
            <a:r>
              <a:rPr lang="en-US" sz="2400" dirty="0" err="1"/>
              <a:t>doriți</a:t>
            </a:r>
            <a:r>
              <a:rPr lang="en-US" sz="2400" dirty="0"/>
              <a:t> ca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fie o </a:t>
            </a:r>
            <a:r>
              <a:rPr lang="en-US" sz="2400" dirty="0" err="1"/>
              <a:t>intrare</a:t>
            </a:r>
            <a:r>
              <a:rPr lang="en-US" sz="2400" dirty="0"/>
              <a:t>, </a:t>
            </a:r>
            <a:r>
              <a:rPr lang="en-US" sz="2400" dirty="0" err="1"/>
              <a:t>deoarece</a:t>
            </a:r>
            <a:r>
              <a:rPr lang="en-US" sz="2400" dirty="0"/>
              <a:t> se </a:t>
            </a:r>
            <a:r>
              <a:rPr lang="en-US" sz="2400" dirty="0" err="1"/>
              <a:t>schimbă</a:t>
            </a:r>
            <a:r>
              <a:rPr lang="en-US" sz="2400" dirty="0"/>
              <a:t> </a:t>
            </a:r>
            <a:r>
              <a:rPr lang="en-US" sz="2400" dirty="0" err="1"/>
              <a:t>rar</a:t>
            </a:r>
            <a:r>
              <a:rPr lang="en-US" sz="2400" dirty="0"/>
              <a:t>. De </a:t>
            </a:r>
            <a:r>
              <a:rPr lang="en-US" sz="2400" dirty="0" err="1"/>
              <a:t>asemenea</a:t>
            </a:r>
            <a:r>
              <a:rPr lang="en-US" sz="2400" dirty="0"/>
              <a:t>,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posibil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folosiți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alte</a:t>
            </a:r>
            <a:r>
              <a:rPr lang="en-US" sz="2400" dirty="0"/>
              <a:t> </a:t>
            </a:r>
            <a:r>
              <a:rPr lang="en-US" sz="2400" dirty="0" err="1"/>
              <a:t>locații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doriți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o </a:t>
            </a:r>
            <a:r>
              <a:rPr lang="en-US" sz="2400" dirty="0" err="1"/>
              <a:t>schimbați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-un </a:t>
            </a:r>
            <a:r>
              <a:rPr lang="en-US" sz="2400" dirty="0" err="1"/>
              <a:t>singur</a:t>
            </a:r>
            <a:r>
              <a:rPr lang="en-US" sz="2400" dirty="0"/>
              <a:t> loc).</a:t>
            </a:r>
            <a:endParaRPr lang="ro-RO" sz="2400" dirty="0"/>
          </a:p>
          <a:p>
            <a:r>
              <a:rPr lang="en-US" sz="2400" dirty="0" err="1"/>
              <a:t>Variabilele</a:t>
            </a:r>
            <a:r>
              <a:rPr lang="en-US" sz="2400" dirty="0"/>
              <a:t> </a:t>
            </a:r>
            <a:r>
              <a:rPr lang="ro-RO" sz="2400"/>
              <a:t>vector </a:t>
            </a:r>
            <a:r>
              <a:rPr lang="ro-RO" sz="2400" dirty="0"/>
              <a:t>(</a:t>
            </a:r>
            <a:r>
              <a:rPr lang="en-US" sz="2400" dirty="0"/>
              <a:t>array</a:t>
            </a:r>
            <a:r>
              <a:rPr lang="ro-RO" sz="2400" dirty="0"/>
              <a:t>)</a:t>
            </a:r>
            <a:r>
              <a:rPr lang="en-US" sz="2400" dirty="0"/>
              <a:t> pot </a:t>
            </a:r>
            <a:r>
              <a:rPr lang="en-US" sz="2400" dirty="0" err="1"/>
              <a:t>stoca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de date </a:t>
            </a:r>
            <a:r>
              <a:rPr lang="en-US" sz="2400" dirty="0" err="1"/>
              <a:t>fără</a:t>
            </a:r>
            <a:r>
              <a:rPr lang="en-US" sz="2400" dirty="0"/>
              <a:t> a </a:t>
            </a:r>
            <a:r>
              <a:rPr lang="en-US" sz="2400" dirty="0" err="1"/>
              <a:t>avea</a:t>
            </a:r>
            <a:r>
              <a:rPr lang="en-US" sz="2400" dirty="0"/>
              <a:t> </a:t>
            </a:r>
            <a:r>
              <a:rPr lang="en-US" sz="2400" dirty="0" err="1"/>
              <a:t>nevoie</a:t>
            </a:r>
            <a:r>
              <a:rPr lang="en-US" sz="2400" dirty="0"/>
              <a:t> de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fire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variabile</a:t>
            </a:r>
            <a:endParaRPr lang="ro-RO" sz="2400" dirty="0"/>
          </a:p>
          <a:p>
            <a:r>
              <a:rPr lang="en-US" sz="2400" dirty="0" err="1"/>
              <a:t>Având</a:t>
            </a:r>
            <a:r>
              <a:rPr lang="en-US" sz="2400" dirty="0"/>
              <a:t> </a:t>
            </a:r>
            <a:r>
              <a:rPr lang="en-US" sz="2400" dirty="0" err="1"/>
              <a:t>prea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fire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variabile</a:t>
            </a:r>
            <a:r>
              <a:rPr lang="en-US" sz="2400" dirty="0"/>
              <a:t> de date, </a:t>
            </a:r>
            <a:r>
              <a:rPr lang="en-US" sz="2400" dirty="0" err="1"/>
              <a:t>codul</a:t>
            </a:r>
            <a:r>
              <a:rPr lang="en-US" sz="2400" dirty="0"/>
              <a:t> </a:t>
            </a:r>
            <a:r>
              <a:rPr lang="en-US" sz="2400" dirty="0" err="1"/>
              <a:t>devine</a:t>
            </a:r>
            <a:r>
              <a:rPr lang="en-US" sz="2400" dirty="0"/>
              <a:t> </a:t>
            </a:r>
            <a:r>
              <a:rPr lang="en-US" sz="2400" dirty="0" err="1"/>
              <a:t>dezordonat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911" y="3785797"/>
            <a:ext cx="7933078" cy="19308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1770"/>
          <a:stretch/>
        </p:blipFill>
        <p:spPr>
          <a:xfrm>
            <a:off x="2348094" y="4456479"/>
            <a:ext cx="4678433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Blocuri</a:t>
            </a:r>
            <a:r>
              <a:rPr lang="en-US" altLang="en-US" dirty="0"/>
              <a:t> de </a:t>
            </a:r>
            <a:r>
              <a:rPr lang="en-US" altLang="en-US" dirty="0" err="1"/>
              <a:t>variabile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3C1B68-4620-4308-B64D-C0AD2FB8EE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3168917" y="5195811"/>
            <a:ext cx="920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1400" dirty="0"/>
              <a:t>Intrare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Numeric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171700" y="5195811"/>
            <a:ext cx="997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1400" dirty="0"/>
              <a:t>Ieșire</a:t>
            </a:r>
            <a:r>
              <a:rPr lang="en-US" altLang="en-US" sz="1400" dirty="0"/>
              <a:t> Numeric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6323169" y="5195811"/>
            <a:ext cx="8901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1400" dirty="0"/>
              <a:t>Ieșire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Logic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5597037" y="5195811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1400" dirty="0"/>
              <a:t>Intrare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Logic</a:t>
            </a:r>
          </a:p>
        </p:txBody>
      </p:sp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4747866" y="5204395"/>
            <a:ext cx="948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1400" dirty="0"/>
              <a:t>Intrare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Text</a:t>
            </a:r>
          </a:p>
        </p:txBody>
      </p:sp>
      <p:pic>
        <p:nvPicPr>
          <p:cNvPr id="2356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29369" r="77534" b="66257"/>
          <a:stretch>
            <a:fillRect/>
          </a:stretch>
        </p:blipFill>
        <p:spPr bwMode="auto">
          <a:xfrm>
            <a:off x="5647979" y="2694263"/>
            <a:ext cx="5476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7" t="28743" r="82455" b="67506"/>
          <a:stretch>
            <a:fillRect/>
          </a:stretch>
        </p:blipFill>
        <p:spPr bwMode="auto">
          <a:xfrm>
            <a:off x="5647979" y="1975393"/>
            <a:ext cx="4572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8" t="28743" r="72964" b="66882"/>
          <a:stretch>
            <a:fillRect/>
          </a:stretch>
        </p:blipFill>
        <p:spPr bwMode="auto">
          <a:xfrm>
            <a:off x="6617775" y="1954488"/>
            <a:ext cx="457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 t="29369" r="68044" b="66882"/>
          <a:stretch>
            <a:fillRect/>
          </a:stretch>
        </p:blipFill>
        <p:spPr bwMode="auto">
          <a:xfrm>
            <a:off x="6568563" y="2802213"/>
            <a:ext cx="5476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0" t="28743" r="63472" b="66882"/>
          <a:stretch>
            <a:fillRect/>
          </a:stretch>
        </p:blipFill>
        <p:spPr bwMode="auto">
          <a:xfrm>
            <a:off x="7489815" y="1954226"/>
            <a:ext cx="4572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0" t="29369" r="58549" b="66882"/>
          <a:stretch>
            <a:fillRect/>
          </a:stretch>
        </p:blipFill>
        <p:spPr bwMode="auto">
          <a:xfrm>
            <a:off x="7443778" y="2811476"/>
            <a:ext cx="549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504460" y="2132037"/>
            <a:ext cx="3659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1400" dirty="0"/>
              <a:t>Scrierile</a:t>
            </a:r>
            <a:r>
              <a:rPr lang="it-IT" altLang="en-US" sz="1400" dirty="0"/>
              <a:t> (Intrări</a:t>
            </a:r>
            <a:r>
              <a:rPr lang="ro-RO" altLang="en-US" sz="1400" dirty="0"/>
              <a:t>le</a:t>
            </a:r>
            <a:r>
              <a:rPr lang="it-IT" altLang="en-US" sz="1400" dirty="0"/>
              <a:t>) au </a:t>
            </a:r>
            <a:r>
              <a:rPr lang="ro-RO" altLang="en-US" sz="1400" dirty="0"/>
              <a:t>o prelungire în sus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494428" y="2851320"/>
            <a:ext cx="3659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Cit</a:t>
            </a:r>
            <a:r>
              <a:rPr lang="ro-RO" altLang="en-US" sz="1400" dirty="0"/>
              <a:t>irile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ieșirile</a:t>
            </a:r>
            <a:r>
              <a:rPr lang="en-US" altLang="en-US" sz="1400" dirty="0"/>
              <a:t>) au </a:t>
            </a:r>
            <a:r>
              <a:rPr lang="ro-RO" altLang="en-US" sz="1400" dirty="0"/>
              <a:t>o prelungire în jos</a:t>
            </a:r>
          </a:p>
        </p:txBody>
      </p:sp>
      <p:sp>
        <p:nvSpPr>
          <p:cNvPr id="23571" name="TextBox 22"/>
          <p:cNvSpPr txBox="1">
            <a:spLocks noChangeArrowheads="1"/>
          </p:cNvSpPr>
          <p:nvPr/>
        </p:nvSpPr>
        <p:spPr bwMode="auto">
          <a:xfrm>
            <a:off x="5516216" y="1586188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Numeric</a:t>
            </a:r>
          </a:p>
        </p:txBody>
      </p:sp>
      <p:sp>
        <p:nvSpPr>
          <p:cNvPr id="23572" name="TextBox 23"/>
          <p:cNvSpPr txBox="1">
            <a:spLocks noChangeArrowheads="1"/>
          </p:cNvSpPr>
          <p:nvPr/>
        </p:nvSpPr>
        <p:spPr bwMode="auto">
          <a:xfrm>
            <a:off x="6498713" y="1595713"/>
            <a:ext cx="1016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Logic</a:t>
            </a:r>
          </a:p>
        </p:txBody>
      </p:sp>
      <p:sp>
        <p:nvSpPr>
          <p:cNvPr id="23573" name="TextBox 24"/>
          <p:cNvSpPr txBox="1">
            <a:spLocks noChangeArrowheads="1"/>
          </p:cNvSpPr>
          <p:nvPr/>
        </p:nvSpPr>
        <p:spPr bwMode="auto">
          <a:xfrm>
            <a:off x="7421538" y="1595713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7747" y="3785797"/>
            <a:ext cx="720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indicația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sunt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ieșiri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sunt </a:t>
            </a:r>
            <a:r>
              <a:rPr lang="en-US" dirty="0" err="1"/>
              <a:t>numerice</a:t>
            </a:r>
            <a:r>
              <a:rPr lang="en-US" dirty="0"/>
              <a:t>, </a:t>
            </a:r>
            <a:r>
              <a:rPr lang="en-US" dirty="0" err="1"/>
              <a:t>logice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text.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4066527" y="5195811"/>
            <a:ext cx="781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1400" dirty="0"/>
              <a:t>Ieșire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Text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4969" y="5717424"/>
            <a:ext cx="8399717" cy="720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0000"/>
                </a:solidFill>
              </a:rPr>
              <a:t>SUGESTIE: </a:t>
            </a:r>
            <a:r>
              <a:rPr lang="en-US" dirty="0" err="1">
                <a:solidFill>
                  <a:srgbClr val="FF0000"/>
                </a:solidFill>
              </a:rPr>
              <a:t>Puteți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schimba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tipul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variabilă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în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partea</a:t>
            </a:r>
            <a:r>
              <a:rPr lang="en-US" dirty="0">
                <a:solidFill>
                  <a:srgbClr val="FF0000"/>
                </a:solidFill>
              </a:rPr>
              <a:t> din </a:t>
            </a:r>
            <a:r>
              <a:rPr lang="en-US" dirty="0" err="1">
                <a:solidFill>
                  <a:srgbClr val="FF0000"/>
                </a:solidFill>
              </a:rPr>
              <a:t>stânga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jos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blocului.Când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afișați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logica</a:t>
            </a:r>
            <a:r>
              <a:rPr lang="en-US" dirty="0">
                <a:solidFill>
                  <a:srgbClr val="FF0000"/>
                </a:solidFill>
              </a:rPr>
              <a:t> pe </a:t>
            </a:r>
            <a:r>
              <a:rPr lang="en-US" dirty="0" err="1">
                <a:solidFill>
                  <a:srgbClr val="FF0000"/>
                </a:solidFill>
              </a:rPr>
              <a:t>ecran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aceasta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arăta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Adevărat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0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Fals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92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  <p:bldP spid="23560" grpId="0"/>
      <p:bldP spid="23561" grpId="0"/>
      <p:bldP spid="3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9" y="362135"/>
            <a:ext cx="9144000" cy="874055"/>
          </a:xfrm>
        </p:spPr>
        <p:txBody>
          <a:bodyPr>
            <a:normAutofit fontScale="90000"/>
          </a:bodyPr>
          <a:lstStyle/>
          <a:p>
            <a:r>
              <a:rPr lang="it-IT" dirty="0"/>
              <a:t>Rezultate ale diferitelor tipuri de variabile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9334"/>
          <a:stretch/>
        </p:blipFill>
        <p:spPr>
          <a:xfrm>
            <a:off x="121848" y="2252593"/>
            <a:ext cx="7303496" cy="3926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8222" y="2273789"/>
            <a:ext cx="2049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Variabile numerice:</a:t>
            </a:r>
            <a:endParaRPr lang="ro-RO" dirty="0"/>
          </a:p>
          <a:p>
            <a:r>
              <a:rPr lang="it-IT" dirty="0"/>
              <a:t>Aceasta va afișa 10 pe ecran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9848" y="3432541"/>
            <a:ext cx="1844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Variabile logice:</a:t>
            </a:r>
            <a:endParaRPr lang="ro-RO" dirty="0"/>
          </a:p>
          <a:p>
            <a:r>
              <a:rPr lang="it-IT" dirty="0"/>
              <a:t>Aceasta va afișa 0 pe ecran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32248" y="4817548"/>
            <a:ext cx="1844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Variabile</a:t>
            </a:r>
            <a:r>
              <a:rPr lang="en-US" dirty="0"/>
              <a:t> text:</a:t>
            </a:r>
            <a:endParaRPr lang="ro-RO" dirty="0"/>
          </a:p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 Hello pe </a:t>
            </a:r>
            <a:r>
              <a:rPr lang="en-US" dirty="0" err="1"/>
              <a:t>ecran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7715" y="1648414"/>
            <a:ext cx="107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Scrieți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variabila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19457" y="2011590"/>
            <a:ext cx="485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Aici vom afișa valoarea variabilei pe ecran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75523" y="1466795"/>
            <a:ext cx="4995334" cy="363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ghici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7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Provocări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5" y="1505616"/>
            <a:ext cx="5734656" cy="4654528"/>
          </a:xfrm>
        </p:spPr>
        <p:txBody>
          <a:bodyPr/>
          <a:lstStyle/>
          <a:p>
            <a:r>
              <a:rPr lang="en-US" dirty="0" err="1"/>
              <a:t>Provocarea</a:t>
            </a:r>
            <a:r>
              <a:rPr lang="en-US" dirty="0"/>
              <a:t> 1: </a:t>
            </a:r>
            <a:endParaRPr lang="ro-RO" dirty="0"/>
          </a:p>
          <a:p>
            <a:r>
              <a:rPr lang="ro-RO" dirty="0"/>
              <a:t> -  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un program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afișeze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ai </a:t>
            </a:r>
            <a:r>
              <a:rPr lang="en-US" dirty="0" err="1"/>
              <a:t>apăsat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sus?</a:t>
            </a:r>
            <a:endParaRPr lang="ro-RO" dirty="0"/>
          </a:p>
          <a:p>
            <a:endParaRPr lang="ro-RO" dirty="0"/>
          </a:p>
          <a:p>
            <a:r>
              <a:rPr lang="en-US" dirty="0"/>
              <a:t> </a:t>
            </a:r>
            <a:r>
              <a:rPr lang="en-US" dirty="0" err="1"/>
              <a:t>Provocarea</a:t>
            </a:r>
            <a:r>
              <a:rPr lang="en-US" dirty="0"/>
              <a:t> 2:</a:t>
            </a:r>
            <a:endParaRPr lang="ro-RO" dirty="0"/>
          </a:p>
          <a:p>
            <a:r>
              <a:rPr lang="ro-RO" dirty="0"/>
              <a:t> - 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scrii</a:t>
            </a:r>
            <a:r>
              <a:rPr lang="en-US" dirty="0"/>
              <a:t> un program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negre</a:t>
            </a:r>
            <a:r>
              <a:rPr lang="en-US" dirty="0"/>
              <a:t> pe care le-ai </a:t>
            </a:r>
            <a:r>
              <a:rPr lang="en-US" dirty="0" err="1"/>
              <a:t>trecut</a:t>
            </a:r>
            <a:r>
              <a:rPr lang="en-US" dirty="0"/>
              <a:t>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9A3F97-D5E1-4F3B-B31E-60AB98309B15}" type="slidenum">
              <a:rPr lang="en-US" altLang="en-US" smtClean="0"/>
              <a:pPr/>
              <a:t>8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16005" y="3034145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79083" y="2652087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4533" y="5494652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0841" y="2267807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81742" y="2042948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24245" y="1673616"/>
            <a:ext cx="148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Provocarea </a:t>
            </a:r>
            <a:r>
              <a:rPr lang="en-US" dirty="0"/>
              <a:t>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640662" y="3773962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40662" y="4073303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0940" y="4895970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78256" y="287088"/>
            <a:ext cx="8596812" cy="874055"/>
          </a:xfrm>
        </p:spPr>
        <p:txBody>
          <a:bodyPr>
            <a:normAutofit/>
          </a:bodyPr>
          <a:lstStyle/>
          <a:p>
            <a:r>
              <a:rPr lang="it-IT" altLang="en-US" sz="4300" dirty="0"/>
              <a:t>Soluți</a:t>
            </a:r>
            <a:r>
              <a:rPr lang="ro-RO" altLang="en-US" sz="4300" dirty="0"/>
              <a:t>a provocării 1</a:t>
            </a:r>
            <a:r>
              <a:rPr lang="it-IT" altLang="en-US" sz="4300" dirty="0"/>
              <a:t>: Numărați clic</a:t>
            </a:r>
            <a:r>
              <a:rPr lang="ro-RO" altLang="en-US" sz="4300" dirty="0"/>
              <a:t>k</a:t>
            </a:r>
            <a:r>
              <a:rPr lang="it-IT" altLang="en-US" sz="4300" dirty="0"/>
              <a:t>urile</a:t>
            </a:r>
            <a:endParaRPr lang="en-US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9" name="Picture 8" descr="Screen Shot 2015-05-27 at 7.06.5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"/>
          <a:stretch/>
        </p:blipFill>
        <p:spPr>
          <a:xfrm>
            <a:off x="178256" y="2269665"/>
            <a:ext cx="8881375" cy="24271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A9A5C-987F-3186-3478-734F5DF7E766}"/>
              </a:ext>
            </a:extLst>
          </p:cNvPr>
          <p:cNvSpPr/>
          <p:nvPr/>
        </p:nvSpPr>
        <p:spPr>
          <a:xfrm>
            <a:off x="584200" y="2895140"/>
            <a:ext cx="542925" cy="460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EC66D-F119-8DF9-E1E9-285CA63840D2}"/>
              </a:ext>
            </a:extLst>
          </p:cNvPr>
          <p:cNvSpPr txBox="1"/>
          <p:nvPr/>
        </p:nvSpPr>
        <p:spPr>
          <a:xfrm>
            <a:off x="533400" y="2848328"/>
            <a:ext cx="62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600" dirty="0"/>
              <a:t>Inițializeză variabila – setează valoarea inițială la 0</a:t>
            </a:r>
            <a:endParaRPr lang="en-US" sz="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F561C-32D5-609E-BC23-532EF1A239CB}"/>
              </a:ext>
            </a:extLst>
          </p:cNvPr>
          <p:cNvSpPr/>
          <p:nvPr/>
        </p:nvSpPr>
        <p:spPr>
          <a:xfrm>
            <a:off x="1177925" y="2868658"/>
            <a:ext cx="2084388" cy="460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EEB68-89A4-1353-F308-CDB6518C1BD2}"/>
              </a:ext>
            </a:extLst>
          </p:cNvPr>
          <p:cNvSpPr txBox="1"/>
          <p:nvPr/>
        </p:nvSpPr>
        <p:spPr>
          <a:xfrm>
            <a:off x="1370013" y="2982494"/>
            <a:ext cx="18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Afișează valoarea de start</a:t>
            </a:r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F85A8-2541-F678-86FC-FEC68634560E}"/>
              </a:ext>
            </a:extLst>
          </p:cNvPr>
          <p:cNvSpPr/>
          <p:nvPr/>
        </p:nvSpPr>
        <p:spPr>
          <a:xfrm>
            <a:off x="4775200" y="2919211"/>
            <a:ext cx="2044700" cy="378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044DE-0B23-914B-9D3C-CBA004B6CEFC}"/>
              </a:ext>
            </a:extLst>
          </p:cNvPr>
          <p:cNvSpPr/>
          <p:nvPr/>
        </p:nvSpPr>
        <p:spPr>
          <a:xfrm>
            <a:off x="3733795" y="2919211"/>
            <a:ext cx="885148" cy="378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4A3F4-D07D-56AF-9C05-0DD1F8A233D5}"/>
              </a:ext>
            </a:extLst>
          </p:cNvPr>
          <p:cNvSpPr txBox="1"/>
          <p:nvPr/>
        </p:nvSpPr>
        <p:spPr>
          <a:xfrm>
            <a:off x="3690937" y="2877723"/>
            <a:ext cx="95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Așteaptă până butonul de pe brick este apăsat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7B0AF-B997-E157-FD61-C7ADE374FC41}"/>
              </a:ext>
            </a:extLst>
          </p:cNvPr>
          <p:cNvSpPr txBox="1"/>
          <p:nvPr/>
        </p:nvSpPr>
        <p:spPr>
          <a:xfrm>
            <a:off x="4711359" y="2920384"/>
            <a:ext cx="2172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Adaugă 1 la variabilă apoi o rescrie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E902A-8748-47D7-3EC4-4C238763B3A0}"/>
              </a:ext>
            </a:extLst>
          </p:cNvPr>
          <p:cNvSpPr/>
          <p:nvPr/>
        </p:nvSpPr>
        <p:spPr>
          <a:xfrm>
            <a:off x="6947582" y="2927878"/>
            <a:ext cx="1332818" cy="411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364FC-AE37-C14A-51CF-DDED02A17F8E}"/>
              </a:ext>
            </a:extLst>
          </p:cNvPr>
          <p:cNvSpPr txBox="1"/>
          <p:nvPr/>
        </p:nvSpPr>
        <p:spPr>
          <a:xfrm>
            <a:off x="6971565" y="2868658"/>
            <a:ext cx="1284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/>
              <a:t>Concomitent afișați valoarea variabilei pe ecran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4667</TotalTime>
  <Words>863</Words>
  <Application>Microsoft Office PowerPoint</Application>
  <PresentationFormat>On-screen Show (4:3)</PresentationFormat>
  <Paragraphs>120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Tahoma</vt:lpstr>
      <vt:lpstr>Wingdings</vt:lpstr>
      <vt:lpstr>Retrospect</vt:lpstr>
      <vt:lpstr>intermediatev2</vt:lpstr>
      <vt:lpstr>INTERMEDIATE PROGRAMMING LESSON</vt:lpstr>
      <vt:lpstr>Obiective</vt:lpstr>
      <vt:lpstr>Instrument suplimentar: Blocuri de afișare cu fir </vt:lpstr>
      <vt:lpstr>Variabile</vt:lpstr>
      <vt:lpstr>De ce variabile?</vt:lpstr>
      <vt:lpstr>Blocuri de variabile</vt:lpstr>
      <vt:lpstr>Rezultate ale diferitelor tipuri de variabile</vt:lpstr>
      <vt:lpstr>Provocări</vt:lpstr>
      <vt:lpstr>Soluția provocării 1: Numărați clickurile</vt:lpstr>
      <vt:lpstr>Soluția provocării 2 :Numărați liniile</vt:lpstr>
      <vt:lpstr>Pașii următori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marinela buruiana</cp:lastModifiedBy>
  <cp:revision>61</cp:revision>
  <cp:lastPrinted>2016-07-20T03:39:07Z</cp:lastPrinted>
  <dcterms:created xsi:type="dcterms:W3CDTF">2014-10-28T21:59:38Z</dcterms:created>
  <dcterms:modified xsi:type="dcterms:W3CDTF">2023-09-04T10:02:15Z</dcterms:modified>
</cp:coreProperties>
</file>