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3"/>
  </p:notesMasterIdLst>
  <p:handoutMasterIdLst>
    <p:handoutMasterId r:id="rId14"/>
  </p:handoutMasterIdLst>
  <p:sldIdLst>
    <p:sldId id="390" r:id="rId3"/>
    <p:sldId id="383" r:id="rId4"/>
    <p:sldId id="356" r:id="rId5"/>
    <p:sldId id="386" r:id="rId6"/>
    <p:sldId id="389" r:id="rId7"/>
    <p:sldId id="385" r:id="rId8"/>
    <p:sldId id="391" r:id="rId9"/>
    <p:sldId id="392" r:id="rId10"/>
    <p:sldId id="393" r:id="rId11"/>
    <p:sldId id="38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6259" autoAdjust="0"/>
  </p:normalViewPr>
  <p:slideViewPr>
    <p:cSldViewPr snapToGrid="0" snapToObjects="1">
      <p:cViewPr varScale="1">
        <p:scale>
          <a:sx n="80" d="100"/>
          <a:sy n="80" d="100"/>
        </p:scale>
        <p:origin x="941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3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0AB-E2B5-0C4B-8D7B-2AC2A1655A26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41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00CA-B74A-4841-982B-B8C4BD1334B5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6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D16B-DF42-BB41-A120-1B51FE699034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03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41A8-E1D6-EB4E-913E-2A8B392F61EB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8B46960-5043-5F42-A8F1-0F3FD8AF5C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55" t="7277" r="2818" b="5432"/>
          <a:stretch/>
        </p:blipFill>
        <p:spPr>
          <a:xfrm>
            <a:off x="4172606" y="154094"/>
            <a:ext cx="4866289" cy="18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02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E738-504A-6D43-ABA6-3E87BF8FF934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1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8BC0-E246-6B42-8B37-A77F6C43B9F5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06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7362-8B3E-7743-A8B3-7C36550762B4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0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511D-6A3F-6945-9716-56374CABF543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20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4C08-DA0C-8748-BA67-D2C0B61F4B17}" type="datetime1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08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D66D-6BDB-5B44-902B-8AEDA018220B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17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4B13F5F-5A7D-F848-8ED6-884A54D4A4BA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5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4669-18C6-6C47-9660-32A9783E1F5D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939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BE42-86B6-9C4F-94F2-D26AF729FB20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86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28B1-6A84-364B-9746-7F7BFCEA5241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90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234D-5432-7045-B363-7C3A4B713F5A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4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56E3-862E-D842-8B71-828D747AACE3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22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5CA7-B5AF-554D-81D8-205B4AADAAB3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3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A9A3-F3F5-004E-A219-B106D0577BA0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2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40EA-B365-6848-8784-27BC74014F01}" type="datetime1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7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0E63-BA8A-964B-9971-5676228ACE1C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9AA3C53-451E-494C-8DD4-53683001797D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FE4E-7A4F-D049-BE69-8DE6684A2858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3CBCA-EE15-AC49-8C42-992B33B8DEDE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2020 EV3Lessons.com, Last edit 12/24/2019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08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8E084D-927F-F14C-9019-3275FDCC7877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2020 EV3Lessons.com, Last edit 12/24/2019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296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226" y="2924175"/>
            <a:ext cx="8239124" cy="930130"/>
          </a:xfrm>
        </p:spPr>
        <p:txBody>
          <a:bodyPr>
            <a:normAutofit fontScale="92500"/>
          </a:bodyPr>
          <a:lstStyle/>
          <a:p>
            <a:r>
              <a:rPr lang="ro-RO" dirty="0"/>
              <a:t>Line follower – pe linia roșie/neagră</a:t>
            </a:r>
            <a:r>
              <a:rPr lang="en-US" dirty="0"/>
              <a:t>: pe </a:t>
            </a:r>
            <a:r>
              <a:rPr lang="ro-RO" dirty="0"/>
              <a:t>o anumită distanță (My Block cu 3 parametri de intrare)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17B9DFA-14DF-9E42-860F-A92C6D4D7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51" y="4560307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97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Credite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Această lecție de Mindstorms a fost realizată de </a:t>
            </a:r>
            <a:r>
              <a:rPr lang="en-US" sz="2000" dirty="0"/>
              <a:t>Sanjay </a:t>
            </a:r>
            <a:r>
              <a:rPr lang="en-US" sz="2000" dirty="0" err="1"/>
              <a:t>Seshan</a:t>
            </a:r>
            <a:r>
              <a:rPr lang="en-US" sz="2000" dirty="0"/>
              <a:t> </a:t>
            </a:r>
            <a:r>
              <a:rPr lang="ro-RO" sz="2000" dirty="0"/>
              <a:t>și</a:t>
            </a:r>
            <a:r>
              <a:rPr lang="en-US" sz="2000" dirty="0"/>
              <a:t> Arvind </a:t>
            </a:r>
            <a:r>
              <a:rPr lang="en-US" sz="2000" dirty="0" err="1"/>
              <a:t>Seshan</a:t>
            </a:r>
            <a:r>
              <a:rPr lang="ro-RO" sz="2000" dirty="0"/>
              <a:t>.</a:t>
            </a:r>
          </a:p>
          <a:p>
            <a:r>
              <a:rPr lang="ro-RO" sz="2000" dirty="0"/>
              <a:t>Mai multe lecții sunt disponibile pe ev3lessons.com</a:t>
            </a:r>
          </a:p>
          <a:p>
            <a:r>
              <a:rPr lang="ro-RO" sz="2000" dirty="0"/>
              <a:t>Această lecție a fost tradusă în limba română de echipa de robotică FTC – ROSOPHIA #21455 RO20</a:t>
            </a: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Această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lucrare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licențiată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sub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87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Afl</a:t>
            </a:r>
            <a:r>
              <a:rPr lang="ro-RO" dirty="0"/>
              <a:t>ăm </a:t>
            </a:r>
            <a:r>
              <a:rPr lang="en-US" dirty="0"/>
              <a:t>cum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ro-RO" dirty="0"/>
              <a:t>m</a:t>
            </a:r>
            <a:r>
              <a:rPr lang="en-US" dirty="0"/>
              <a:t> un line follower</a:t>
            </a:r>
            <a:r>
              <a:rPr lang="ro-RO" dirty="0"/>
              <a:t> (urmăritor de linie)</a:t>
            </a:r>
            <a:r>
              <a:rPr lang="en-US" dirty="0"/>
              <a:t> </a:t>
            </a:r>
            <a:r>
              <a:rPr lang="ro-RO" dirty="0"/>
              <a:t>cu mai mulți parametri de intrare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Învăț</a:t>
            </a:r>
            <a:r>
              <a:rPr lang="ro-RO" dirty="0"/>
              <a:t>ăm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ro-RO" dirty="0"/>
              <a:t>m un </a:t>
            </a:r>
            <a:r>
              <a:rPr lang="en-US" dirty="0"/>
              <a:t>line follower</a:t>
            </a:r>
            <a:r>
              <a:rPr lang="ro-RO" dirty="0"/>
              <a:t> (urmăritor de linie)</a:t>
            </a:r>
            <a:r>
              <a:rPr lang="en-US" dirty="0"/>
              <a:t> care se </a:t>
            </a:r>
            <a:r>
              <a:rPr lang="en-US" dirty="0" err="1"/>
              <a:t>oprește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ro-RO" dirty="0"/>
              <a:t> ce robotul parcurge</a:t>
            </a:r>
            <a:r>
              <a:rPr lang="en-US" dirty="0"/>
              <a:t> un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de grade</a:t>
            </a:r>
            <a:endParaRPr lang="ro-RO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Exers</a:t>
            </a:r>
            <a:r>
              <a:rPr lang="ro-RO" dirty="0"/>
              <a:t>ăm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My Block util</a:t>
            </a:r>
          </a:p>
          <a:p>
            <a:endParaRPr lang="en-US" dirty="0"/>
          </a:p>
          <a:p>
            <a:r>
              <a:rPr lang="en-US" b="1" i="1" dirty="0" err="1"/>
              <a:t>Condiții</a:t>
            </a:r>
            <a:r>
              <a:rPr lang="en-US" b="1" i="1" dirty="0"/>
              <a:t> </a:t>
            </a:r>
            <a:r>
              <a:rPr lang="en-US" b="1" i="1" dirty="0" err="1"/>
              <a:t>prealabile</a:t>
            </a:r>
            <a:r>
              <a:rPr lang="en-US" b="1" i="1" dirty="0"/>
              <a:t>: </a:t>
            </a:r>
            <a:endParaRPr lang="ro-RO" b="1" i="1" dirty="0"/>
          </a:p>
          <a:p>
            <a:r>
              <a:rPr lang="en-US" dirty="0"/>
              <a:t>My Block</a:t>
            </a:r>
            <a:r>
              <a:rPr lang="ro-RO" dirty="0"/>
              <a:t>-uri</a:t>
            </a:r>
            <a:r>
              <a:rPr lang="en-US" dirty="0"/>
              <a:t> cu </a:t>
            </a:r>
            <a:r>
              <a:rPr lang="ro-RO" dirty="0"/>
              <a:t>parametri de i</a:t>
            </a:r>
            <a:r>
              <a:rPr lang="en-US" dirty="0" err="1"/>
              <a:t>ntr</a:t>
            </a:r>
            <a:r>
              <a:rPr lang="ro-RO" dirty="0"/>
              <a:t>are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ieșir</a:t>
            </a:r>
            <a:r>
              <a:rPr lang="ro-RO" dirty="0"/>
              <a:t>e</a:t>
            </a:r>
            <a:r>
              <a:rPr lang="en-US" dirty="0"/>
              <a:t>, </a:t>
            </a:r>
            <a:r>
              <a:rPr lang="en-US" dirty="0" err="1"/>
              <a:t>cabluri</a:t>
            </a:r>
            <a:r>
              <a:rPr lang="en-US" dirty="0"/>
              <a:t> de date, </a:t>
            </a:r>
            <a:r>
              <a:rPr lang="en-US" dirty="0" err="1"/>
              <a:t>bucle</a:t>
            </a:r>
            <a:r>
              <a:rPr lang="en-US" dirty="0"/>
              <a:t>, </a:t>
            </a:r>
            <a:r>
              <a:rPr lang="en-US" dirty="0" err="1"/>
              <a:t>comutatoare</a:t>
            </a:r>
            <a:r>
              <a:rPr lang="en-US" dirty="0"/>
              <a:t>.</a:t>
            </a:r>
            <a:endParaRPr lang="ro-RO" dirty="0"/>
          </a:p>
          <a:p>
            <a:endParaRPr lang="en-US" dirty="0"/>
          </a:p>
          <a:p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utilizează</a:t>
            </a:r>
            <a:r>
              <a:rPr lang="en-US" dirty="0"/>
              <a:t> </a:t>
            </a:r>
            <a:r>
              <a:rPr lang="en-US" dirty="0" err="1"/>
              <a:t>blocuri</a:t>
            </a:r>
            <a:r>
              <a:rPr lang="en-US" dirty="0"/>
              <a:t> de </a:t>
            </a:r>
            <a:r>
              <a:rPr lang="en-US" dirty="0" err="1"/>
              <a:t>comentarii</a:t>
            </a:r>
            <a:r>
              <a:rPr lang="en-US" dirty="0"/>
              <a:t> </a:t>
            </a:r>
            <a:r>
              <a:rPr lang="en-US" dirty="0" err="1"/>
              <a:t>albastre</a:t>
            </a:r>
            <a:r>
              <a:rPr lang="en-US" dirty="0"/>
              <a:t>.  </a:t>
            </a:r>
            <a:r>
              <a:rPr lang="en-US" dirty="0" err="1"/>
              <a:t>Asigurați-vă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ro-RO" dirty="0"/>
              <a:t>utilizați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recentă</a:t>
            </a:r>
            <a:r>
              <a:rPr lang="en-US" dirty="0"/>
              <a:t> </a:t>
            </a:r>
            <a:r>
              <a:rPr lang="en-US" dirty="0" err="1"/>
              <a:t>versiune</a:t>
            </a:r>
            <a:r>
              <a:rPr lang="en-US" dirty="0"/>
              <a:t> a software-</a:t>
            </a:r>
            <a:r>
              <a:rPr lang="en-US" dirty="0" err="1"/>
              <a:t>ului</a:t>
            </a:r>
            <a:r>
              <a:rPr lang="en-US" dirty="0"/>
              <a:t> EV3. EV3Lessons are </a:t>
            </a:r>
            <a:r>
              <a:rPr lang="en-US" dirty="0" err="1"/>
              <a:t>ghiduri</a:t>
            </a:r>
            <a:r>
              <a:rPr lang="en-US" dirty="0"/>
              <a:t> </a:t>
            </a:r>
            <a:r>
              <a:rPr lang="en-US" dirty="0" err="1"/>
              <a:t>rapide</a:t>
            </a:r>
            <a:r>
              <a:rPr lang="en-US" dirty="0"/>
              <a:t> care </a:t>
            </a:r>
            <a:r>
              <a:rPr lang="en-US" dirty="0" err="1"/>
              <a:t>vă</a:t>
            </a:r>
            <a:r>
              <a:rPr lang="en-US" dirty="0"/>
              <a:t> pot </a:t>
            </a:r>
            <a:r>
              <a:rPr lang="en-US" dirty="0" err="1"/>
              <a:t>ajuta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</p:spTree>
    <p:extLst>
      <p:ext uri="{BB962C8B-B14F-4D97-AF65-F5344CB8AC3E}">
        <p14:creationId xmlns:p14="http://schemas.microsoft.com/office/powerpoint/2010/main" val="328682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1057058"/>
          </a:xfrm>
        </p:spPr>
        <p:txBody>
          <a:bodyPr>
            <a:normAutofit fontScale="90000"/>
          </a:bodyPr>
          <a:lstStyle/>
          <a:p>
            <a:pPr marL="233363" indent="-233363"/>
            <a:r>
              <a:rPr lang="en-US" dirty="0"/>
              <a:t>My Block</a:t>
            </a:r>
            <a:r>
              <a:rPr lang="ro-RO" dirty="0"/>
              <a:t>-ul - </a:t>
            </a:r>
            <a:r>
              <a:rPr lang="en-US" dirty="0"/>
              <a:t> Line Follower cu</a:t>
            </a:r>
            <a:r>
              <a:rPr lang="ro-RO" dirty="0"/>
              <a:t> parametri de </a:t>
            </a:r>
            <a:r>
              <a:rPr lang="en-US" dirty="0" err="1"/>
              <a:t>intr</a:t>
            </a:r>
            <a:r>
              <a:rPr lang="ro-RO" dirty="0"/>
              <a:t>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24318"/>
            <a:ext cx="7886700" cy="4755296"/>
          </a:xfrm>
        </p:spPr>
        <p:txBody>
          <a:bodyPr>
            <a:noAutofit/>
          </a:bodyPr>
          <a:lstStyle/>
          <a:p>
            <a:pPr marL="233363" indent="-233363">
              <a:buFont typeface="Arial"/>
              <a:buChar char="•"/>
            </a:pPr>
            <a:r>
              <a:rPr lang="en-US" b="0" dirty="0" err="1"/>
              <a:t>Realizarea</a:t>
            </a:r>
            <a:r>
              <a:rPr lang="en-US" b="0" dirty="0"/>
              <a:t> </a:t>
            </a:r>
            <a:r>
              <a:rPr lang="en-US" b="0" dirty="0" err="1"/>
              <a:t>unui</a:t>
            </a:r>
            <a:r>
              <a:rPr lang="en-US" b="0" dirty="0"/>
              <a:t> My Block </a:t>
            </a:r>
            <a:r>
              <a:rPr lang="ro-RO" dirty="0"/>
              <a:t>–</a:t>
            </a:r>
            <a:r>
              <a:rPr lang="en-US" b="0" dirty="0"/>
              <a:t> </a:t>
            </a:r>
            <a:r>
              <a:rPr lang="en-US" b="0" dirty="0" err="1"/>
              <a:t>urmăritor</a:t>
            </a:r>
            <a:r>
              <a:rPr lang="ro-RO" b="0" dirty="0"/>
              <a:t> </a:t>
            </a:r>
            <a:r>
              <a:rPr lang="en-US" b="0" dirty="0"/>
              <a:t>de </a:t>
            </a:r>
            <a:r>
              <a:rPr lang="en-US" b="0" dirty="0" err="1"/>
              <a:t>linie</a:t>
            </a:r>
            <a:r>
              <a:rPr lang="ro-RO" dirty="0"/>
              <a:t>, </a:t>
            </a:r>
            <a:r>
              <a:rPr lang="en-US" b="0" dirty="0"/>
              <a:t>reduce </a:t>
            </a:r>
            <a:r>
              <a:rPr lang="en-US" b="0" dirty="0" err="1"/>
              <a:t>lungimea</a:t>
            </a:r>
            <a:r>
              <a:rPr lang="en-US" b="0" dirty="0"/>
              <a:t> </a:t>
            </a:r>
            <a:r>
              <a:rPr lang="en-US" b="0" dirty="0" err="1"/>
              <a:t>codului</a:t>
            </a:r>
            <a:r>
              <a:rPr lang="en-US" b="0" dirty="0"/>
              <a:t> </a:t>
            </a:r>
            <a:r>
              <a:rPr lang="en-US" b="0" dirty="0" err="1"/>
              <a:t>și</a:t>
            </a:r>
            <a:r>
              <a:rPr lang="en-US" b="0" dirty="0"/>
              <a:t> </a:t>
            </a:r>
            <a:r>
              <a:rPr lang="en-US" b="0" dirty="0" err="1"/>
              <a:t>îl</a:t>
            </a:r>
            <a:r>
              <a:rPr lang="en-US" b="0" dirty="0"/>
              <a:t> face </a:t>
            </a:r>
            <a:r>
              <a:rPr lang="en-US" b="0" dirty="0" err="1"/>
              <a:t>reutilizabil</a:t>
            </a:r>
            <a:r>
              <a:rPr lang="ro-RO" dirty="0"/>
              <a:t>.</a:t>
            </a:r>
            <a:endParaRPr lang="en-US" b="0" dirty="0"/>
          </a:p>
          <a:p>
            <a:pPr marL="233363" indent="-233363">
              <a:buFont typeface="Arial"/>
              <a:buChar char="•"/>
            </a:pPr>
            <a:r>
              <a:rPr lang="ro-RO" b="0" dirty="0"/>
              <a:t>Realizarea unui Line Follower (urmăritor de linii) cu mai mulți parametri de intrare </a:t>
            </a:r>
            <a:r>
              <a:rPr lang="en-US" b="0" dirty="0"/>
              <a:t>(</a:t>
            </a:r>
            <a:r>
              <a:rPr lang="en-US" b="0" dirty="0" err="1"/>
              <a:t>putere</a:t>
            </a:r>
            <a:r>
              <a:rPr lang="en-US" b="0" dirty="0"/>
              <a:t>, grade </a:t>
            </a:r>
            <a:r>
              <a:rPr lang="en-US" b="0" dirty="0" err="1"/>
              <a:t>și</a:t>
            </a:r>
            <a:r>
              <a:rPr lang="en-US" b="0" dirty="0"/>
              <a:t> </a:t>
            </a:r>
            <a:r>
              <a:rPr lang="en-US" b="0" dirty="0" err="1"/>
              <a:t>culoare</a:t>
            </a:r>
            <a:r>
              <a:rPr lang="en-US" b="0" dirty="0"/>
              <a:t>) </a:t>
            </a:r>
            <a:r>
              <a:rPr lang="ro-RO" b="0" dirty="0"/>
              <a:t>este </a:t>
            </a:r>
            <a:r>
              <a:rPr lang="en-US" b="0" dirty="0" err="1"/>
              <a:t>foarte</a:t>
            </a:r>
            <a:r>
              <a:rPr lang="en-US" b="0" dirty="0"/>
              <a:t> util.</a:t>
            </a:r>
          </a:p>
          <a:p>
            <a:pPr marL="690563" lvl="1" indent="-233363">
              <a:buFont typeface="Arial"/>
              <a:buChar char="•"/>
            </a:pPr>
            <a:r>
              <a:rPr lang="en-US" dirty="0"/>
              <a:t>De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dată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doriți</a:t>
            </a:r>
            <a:r>
              <a:rPr lang="en-US" dirty="0"/>
              <a:t> </a:t>
            </a:r>
            <a:r>
              <a:rPr lang="ro-RO" dirty="0"/>
              <a:t>ca robotul să execute un Line Follower </a:t>
            </a:r>
            <a:r>
              <a:rPr lang="en-US" dirty="0"/>
              <a:t>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parcurgă</a:t>
            </a:r>
            <a:r>
              <a:rPr lang="en-US" dirty="0"/>
              <a:t> </a:t>
            </a:r>
            <a:r>
              <a:rPr lang="en-US" dirty="0" err="1"/>
              <a:t>distanț</a:t>
            </a:r>
            <a:r>
              <a:rPr lang="ro-RO" dirty="0"/>
              <a:t>e</a:t>
            </a:r>
            <a:r>
              <a:rPr lang="en-US" dirty="0"/>
              <a:t> </a:t>
            </a:r>
            <a:r>
              <a:rPr lang="en-US" dirty="0" err="1"/>
              <a:t>diferit</a:t>
            </a:r>
            <a:r>
              <a:rPr lang="ro-RO" dirty="0"/>
              <a:t>e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schimbați</a:t>
            </a:r>
            <a:r>
              <a:rPr lang="en-US" dirty="0"/>
              <a:t> </a:t>
            </a:r>
            <a:r>
              <a:rPr lang="ro-RO" dirty="0"/>
              <a:t>parametru de intrare care determină distanța parcursă de robot</a:t>
            </a:r>
            <a:r>
              <a:rPr lang="en-US" dirty="0"/>
              <a:t>!</a:t>
            </a:r>
            <a:endParaRPr lang="en-US" b="0" dirty="0"/>
          </a:p>
          <a:p>
            <a:endParaRPr lang="en-US" b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</p:spTree>
    <p:extLst>
      <p:ext uri="{BB962C8B-B14F-4D97-AF65-F5344CB8AC3E}">
        <p14:creationId xmlns:p14="http://schemas.microsoft.com/office/powerpoint/2010/main" val="202819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Sfaturi pentru succes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654" y="1506282"/>
            <a:ext cx="8011251" cy="465452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ști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fac</a:t>
            </a:r>
            <a:r>
              <a:rPr lang="ro-RO" dirty="0"/>
              <a:t>eț</a:t>
            </a:r>
            <a:r>
              <a:rPr lang="en-US" dirty="0" err="1"/>
              <a:t>i</a:t>
            </a:r>
            <a:r>
              <a:rPr lang="en-US" dirty="0"/>
              <a:t> un program </a:t>
            </a:r>
            <a:r>
              <a:rPr lang="en-US" dirty="0" err="1"/>
              <a:t>simplu</a:t>
            </a:r>
            <a:r>
              <a:rPr lang="en-US" dirty="0"/>
              <a:t> de </a:t>
            </a:r>
            <a:r>
              <a:rPr lang="en-US" dirty="0" err="1"/>
              <a:t>urmărire</a:t>
            </a:r>
            <a:r>
              <a:rPr lang="en-US" dirty="0"/>
              <a:t> a </a:t>
            </a:r>
            <a:r>
              <a:rPr lang="en-US" dirty="0" err="1"/>
              <a:t>liniei</a:t>
            </a:r>
            <a:r>
              <a:rPr lang="ro-RO" dirty="0"/>
              <a:t> cu senzorul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fac</a:t>
            </a:r>
            <a:r>
              <a:rPr lang="ro-RO" dirty="0"/>
              <a:t>eț</a:t>
            </a:r>
            <a:r>
              <a:rPr lang="en-US" dirty="0" err="1"/>
              <a:t>i</a:t>
            </a:r>
            <a:r>
              <a:rPr lang="en-US" dirty="0"/>
              <a:t> un</a:t>
            </a:r>
            <a:r>
              <a:rPr lang="ro-RO" dirty="0"/>
              <a:t> </a:t>
            </a:r>
            <a:r>
              <a:rPr lang="en-US" dirty="0"/>
              <a:t>My Block cu </a:t>
            </a:r>
            <a:r>
              <a:rPr lang="ro-RO" dirty="0"/>
              <a:t>parametri de </a:t>
            </a:r>
            <a:r>
              <a:rPr lang="en-US" dirty="0" err="1"/>
              <a:t>intr</a:t>
            </a:r>
            <a:r>
              <a:rPr lang="ro-RO" dirty="0"/>
              <a:t>are</a:t>
            </a:r>
            <a:r>
              <a:rPr lang="en-US" dirty="0"/>
              <a:t>.</a:t>
            </a:r>
            <a:endParaRPr lang="ro-RO" dirty="0"/>
          </a:p>
          <a:p>
            <a:pPr marL="0" indent="0">
              <a:buNone/>
            </a:pP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veți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EV3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Color,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calibrați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lecție</a:t>
            </a:r>
            <a:r>
              <a:rPr lang="ro-RO" dirty="0"/>
              <a:t>.</a:t>
            </a:r>
          </a:p>
          <a:p>
            <a:pPr marL="0" indent="0">
              <a:buNone/>
            </a:pPr>
            <a:r>
              <a:rPr lang="en-US" dirty="0" err="1"/>
              <a:t>Verificați</a:t>
            </a:r>
            <a:r>
              <a:rPr lang="en-US" dirty="0"/>
              <a:t> la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porturi</a:t>
            </a:r>
            <a:r>
              <a:rPr lang="en-US" dirty="0"/>
              <a:t> </a:t>
            </a:r>
            <a:r>
              <a:rPr lang="en-US" dirty="0" err="1"/>
              <a:t>aveți</a:t>
            </a:r>
            <a:r>
              <a:rPr lang="en-US" dirty="0"/>
              <a:t> </a:t>
            </a:r>
            <a:r>
              <a:rPr lang="en-US" dirty="0" err="1"/>
              <a:t>conectat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ro-RO" dirty="0"/>
              <a:t>completați în</a:t>
            </a:r>
            <a:r>
              <a:rPr lang="en-US" dirty="0"/>
              <a:t> cod</a:t>
            </a:r>
            <a:r>
              <a:rPr lang="ro-RO" dirty="0"/>
              <a:t> în consecință.</a:t>
            </a:r>
          </a:p>
          <a:p>
            <a:pPr marL="0" indent="0">
              <a:buNone/>
            </a:pPr>
            <a:r>
              <a:rPr lang="en-US" dirty="0"/>
              <a:t>Este </a:t>
            </a:r>
            <a:r>
              <a:rPr lang="en-US" dirty="0" err="1"/>
              <a:t>posibil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trebuiască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ajustați</a:t>
            </a:r>
            <a:r>
              <a:rPr lang="en-US" dirty="0"/>
              <a:t> </a:t>
            </a:r>
            <a:r>
              <a:rPr lang="en-US" dirty="0" err="1"/>
              <a:t>viteza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direcția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ro-RO" dirty="0"/>
              <a:t>ca robotul vostru să f</a:t>
            </a:r>
            <a:r>
              <a:rPr lang="en-US" dirty="0" err="1"/>
              <a:t>uncțion</a:t>
            </a:r>
            <a:r>
              <a:rPr lang="ro-RO" dirty="0"/>
              <a:t>eze</a:t>
            </a:r>
            <a:r>
              <a:rPr lang="en-US" dirty="0"/>
              <a:t>.  </a:t>
            </a:r>
            <a:endParaRPr lang="ro-RO" dirty="0"/>
          </a:p>
          <a:p>
            <a:pPr marL="0" indent="0">
              <a:buNone/>
            </a:pPr>
            <a:r>
              <a:rPr lang="en-US" dirty="0" err="1"/>
              <a:t>Asigurați-vă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se </a:t>
            </a:r>
            <a:r>
              <a:rPr lang="en-US" dirty="0" err="1"/>
              <a:t>află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fața</a:t>
            </a:r>
            <a:r>
              <a:rPr lang="en-US" dirty="0"/>
              <a:t> </a:t>
            </a:r>
            <a:r>
              <a:rPr lang="en-US" dirty="0" err="1"/>
              <a:t>roților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direcția</a:t>
            </a:r>
            <a:r>
              <a:rPr lang="en-US" dirty="0"/>
              <a:t> de </a:t>
            </a:r>
            <a:r>
              <a:rPr lang="en-US" dirty="0" err="1"/>
              <a:t>deplasare</a:t>
            </a:r>
            <a:r>
              <a:rPr lang="en-US" dirty="0"/>
              <a:t>.</a:t>
            </a:r>
            <a:r>
              <a:rPr lang="ro-RO" dirty="0"/>
              <a:t> </a:t>
            </a:r>
            <a:r>
              <a:rPr lang="en-US" dirty="0" err="1"/>
              <a:t>Asigurați-vă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plasați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pe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liniei</a:t>
            </a:r>
            <a:r>
              <a:rPr lang="en-US" dirty="0"/>
              <a:t> pe care o </a:t>
            </a:r>
            <a:r>
              <a:rPr lang="en-US" dirty="0" err="1"/>
              <a:t>urmați</a:t>
            </a:r>
            <a:r>
              <a:rPr lang="en-US" dirty="0"/>
              <a:t>. 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frecventă</a:t>
            </a:r>
            <a:r>
              <a:rPr lang="en-US" dirty="0"/>
              <a:t> </a:t>
            </a:r>
            <a:r>
              <a:rPr lang="en-US" dirty="0" err="1"/>
              <a:t>greșeală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plasarea</a:t>
            </a:r>
            <a:r>
              <a:rPr lang="en-US" dirty="0"/>
              <a:t> </a:t>
            </a:r>
            <a:r>
              <a:rPr lang="en-US" dirty="0" err="1"/>
              <a:t>robotului</a:t>
            </a:r>
            <a:r>
              <a:rPr lang="en-US" dirty="0"/>
              <a:t> pe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greșită</a:t>
            </a:r>
            <a:r>
              <a:rPr lang="en-US" dirty="0"/>
              <a:t> a </a:t>
            </a:r>
            <a:r>
              <a:rPr lang="en-US" dirty="0" err="1"/>
              <a:t>liniei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început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</p:spTree>
    <p:extLst>
      <p:ext uri="{BB962C8B-B14F-4D97-AF65-F5344CB8AC3E}">
        <p14:creationId xmlns:p14="http://schemas.microsoft.com/office/powerpoint/2010/main" val="389276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</a:t>
            </a:r>
            <a:r>
              <a:rPr lang="ro-RO"/>
              <a:t>k-ul</a:t>
            </a:r>
            <a:r>
              <a:rPr lang="en-US"/>
              <a:t> </a:t>
            </a:r>
            <a:r>
              <a:rPr lang="en-US" dirty="0" err="1"/>
              <a:t>nou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3617103" cy="4654528"/>
          </a:xfrm>
        </p:spPr>
        <p:txBody>
          <a:bodyPr/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lecție</a:t>
            </a:r>
            <a:r>
              <a:rPr lang="en-US" dirty="0"/>
              <a:t>,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resetați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de </a:t>
            </a:r>
            <a:r>
              <a:rPr lang="en-US" dirty="0" err="1"/>
              <a:t>rotație</a:t>
            </a:r>
            <a:r>
              <a:rPr lang="en-US" dirty="0"/>
              <a:t> al </a:t>
            </a:r>
            <a:r>
              <a:rPr lang="en-US" dirty="0" err="1"/>
              <a:t>motorului</a:t>
            </a:r>
            <a:r>
              <a:rPr lang="en-US" dirty="0"/>
              <a:t> </a:t>
            </a:r>
            <a:r>
              <a:rPr lang="en-US" dirty="0" err="1"/>
              <a:t>dvs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doriți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urmăriți</a:t>
            </a:r>
            <a:r>
              <a:rPr lang="en-US" dirty="0"/>
              <a:t> </a:t>
            </a:r>
            <a:r>
              <a:rPr lang="en-US" dirty="0" err="1"/>
              <a:t>linia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pe</a:t>
            </a:r>
            <a:r>
              <a:rPr lang="ro-RO" dirty="0"/>
              <a:t>ntru</a:t>
            </a:r>
            <a:r>
              <a:rPr lang="en-US" dirty="0"/>
              <a:t> o </a:t>
            </a:r>
            <a:r>
              <a:rPr lang="en-US" dirty="0" err="1"/>
              <a:t>anumită</a:t>
            </a:r>
            <a:r>
              <a:rPr lang="en-US" dirty="0"/>
              <a:t> </a:t>
            </a:r>
            <a:r>
              <a:rPr lang="en-US" dirty="0" err="1"/>
              <a:t>distanță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întâi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resetați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ro-RO" dirty="0"/>
              <a:t>encoder-ului </a:t>
            </a:r>
            <a:r>
              <a:rPr lang="en-US" dirty="0"/>
              <a:t>la 0.</a:t>
            </a:r>
            <a:endParaRPr lang="ro-RO" dirty="0"/>
          </a:p>
          <a:p>
            <a:r>
              <a:rPr lang="en-US" dirty="0"/>
              <a:t>Moto</a:t>
            </a:r>
            <a:r>
              <a:rPr lang="ro-RO" dirty="0"/>
              <a:t>rul</a:t>
            </a:r>
            <a:r>
              <a:rPr lang="en-US" dirty="0"/>
              <a:t> B </a:t>
            </a:r>
            <a:r>
              <a:rPr lang="en-US" dirty="0" err="1"/>
              <a:t>sau</a:t>
            </a:r>
            <a:r>
              <a:rPr lang="en-US" dirty="0"/>
              <a:t> C sunt </a:t>
            </a:r>
            <a:r>
              <a:rPr lang="en-US" dirty="0" err="1"/>
              <a:t>motoarele</a:t>
            </a:r>
            <a:r>
              <a:rPr lang="en-US" dirty="0"/>
              <a:t> tale de </a:t>
            </a:r>
            <a:r>
              <a:rPr lang="ro-RO" dirty="0"/>
              <a:t>tracțiune</a:t>
            </a:r>
            <a:r>
              <a:rPr lang="en-US" dirty="0"/>
              <a:t>, </a:t>
            </a:r>
            <a:r>
              <a:rPr lang="en-US" dirty="0" err="1"/>
              <a:t>așa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alege</a:t>
            </a:r>
            <a:r>
              <a:rPr lang="ro-RO" dirty="0"/>
              <a:t>ți pe</a:t>
            </a:r>
            <a:r>
              <a:rPr lang="en-US" dirty="0"/>
              <a:t> </a:t>
            </a:r>
            <a:r>
              <a:rPr lang="en-US" dirty="0" err="1"/>
              <a:t>oricare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3979B6-C5AD-A045-875D-3339146AB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618" y="1588076"/>
            <a:ext cx="35052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6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966080" y="1524318"/>
            <a:ext cx="3602187" cy="43207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74" y="191766"/>
            <a:ext cx="8596812" cy="1012179"/>
          </a:xfrm>
        </p:spPr>
        <p:txBody>
          <a:bodyPr>
            <a:noAutofit/>
          </a:bodyPr>
          <a:lstStyle/>
          <a:p>
            <a:r>
              <a:rPr lang="pt-BR" sz="4000" dirty="0"/>
              <a:t>Urmăritor</a:t>
            </a:r>
            <a:r>
              <a:rPr lang="ro-RO" sz="4000" dirty="0"/>
              <a:t>ul de linie</a:t>
            </a:r>
            <a:r>
              <a:rPr lang="pt-BR" sz="4000" dirty="0"/>
              <a:t> pentru </a:t>
            </a:r>
            <a:r>
              <a:rPr lang="ro-RO" sz="4000" dirty="0"/>
              <a:t>o anumită </a:t>
            </a:r>
            <a:r>
              <a:rPr lang="pt-BR" sz="4000" dirty="0"/>
              <a:t>distanță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599422" cy="4654528"/>
          </a:xfrm>
        </p:spPr>
        <p:txBody>
          <a:bodyPr/>
          <a:lstStyle/>
          <a:p>
            <a:r>
              <a:rPr lang="en-US" dirty="0"/>
              <a:t>PASUL 1: </a:t>
            </a:r>
            <a:r>
              <a:rPr lang="en-US" dirty="0" err="1"/>
              <a:t>Creați</a:t>
            </a:r>
            <a:r>
              <a:rPr lang="en-US" dirty="0"/>
              <a:t> un My Block cu </a:t>
            </a:r>
            <a:r>
              <a:rPr lang="en-US" dirty="0" err="1"/>
              <a:t>trei</a:t>
            </a:r>
            <a:r>
              <a:rPr lang="ro-RO" dirty="0"/>
              <a:t> parametri de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ro-RO" dirty="0"/>
              <a:t>are</a:t>
            </a:r>
            <a:endParaRPr lang="en-US" dirty="0"/>
          </a:p>
          <a:p>
            <a:r>
              <a:rPr lang="en-US" dirty="0"/>
              <a:t>PASUL 2: </a:t>
            </a:r>
            <a:r>
              <a:rPr lang="en-US" dirty="0" err="1"/>
              <a:t>Definiți</a:t>
            </a:r>
            <a:r>
              <a:rPr lang="en-US" dirty="0"/>
              <a:t> </a:t>
            </a:r>
            <a:r>
              <a:rPr lang="ro-RO" dirty="0"/>
              <a:t>un </a:t>
            </a:r>
            <a:r>
              <a:rPr lang="en-US" dirty="0"/>
              <a:t>My Block </a:t>
            </a:r>
            <a:r>
              <a:rPr lang="ro-RO" dirty="0"/>
              <a:t>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urmeze</a:t>
            </a:r>
            <a:r>
              <a:rPr lang="en-US" dirty="0"/>
              <a:t> </a:t>
            </a:r>
            <a:r>
              <a:rPr lang="en-US" dirty="0" err="1"/>
              <a:t>linia</a:t>
            </a:r>
            <a:r>
              <a:rPr lang="en-US" dirty="0"/>
              <a:t> </a:t>
            </a:r>
            <a:r>
              <a:rPr lang="ro-RO" dirty="0"/>
              <a:t>și care să conțină o</a:t>
            </a:r>
            <a:r>
              <a:rPr lang="en-US" dirty="0"/>
              <a:t> </a:t>
            </a:r>
            <a:r>
              <a:rPr lang="en-US" dirty="0" err="1"/>
              <a:t>condiți</a:t>
            </a:r>
            <a:r>
              <a:rPr lang="ro-RO" dirty="0"/>
              <a:t>e</a:t>
            </a:r>
            <a:r>
              <a:rPr lang="en-US" dirty="0"/>
              <a:t> de </a:t>
            </a:r>
            <a:r>
              <a:rPr lang="en-US" dirty="0" err="1"/>
              <a:t>ieșire</a:t>
            </a:r>
            <a:r>
              <a:rPr lang="en-US" dirty="0"/>
              <a:t> </a:t>
            </a:r>
            <a:r>
              <a:rPr lang="ro-RO" dirty="0"/>
              <a:t>din</a:t>
            </a:r>
            <a:r>
              <a:rPr lang="en-US" dirty="0"/>
              <a:t> </a:t>
            </a:r>
            <a:r>
              <a:rPr lang="en-US" dirty="0" err="1"/>
              <a:t>bucl</a:t>
            </a:r>
            <a:r>
              <a:rPr lang="ro-RO" dirty="0"/>
              <a:t>ă în</a:t>
            </a:r>
            <a:r>
              <a:rPr lang="en-US" dirty="0"/>
              <a:t> grade</a:t>
            </a:r>
            <a:r>
              <a:rPr lang="ro-RO" dirty="0"/>
              <a:t>.</a:t>
            </a:r>
            <a:endParaRPr lang="en-US" dirty="0"/>
          </a:p>
          <a:p>
            <a:r>
              <a:rPr lang="en-US" dirty="0"/>
              <a:t>PASUL 3: </a:t>
            </a:r>
            <a:r>
              <a:rPr lang="en-US" dirty="0" err="1"/>
              <a:t>Folosiți</a:t>
            </a:r>
            <a:r>
              <a:rPr lang="en-US" dirty="0"/>
              <a:t> My Block-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urmări</a:t>
            </a:r>
            <a:r>
              <a:rPr lang="en-US" dirty="0"/>
              <a:t> o </a:t>
            </a:r>
            <a:r>
              <a:rPr lang="en-US" dirty="0" err="1"/>
              <a:t>linie</a:t>
            </a:r>
            <a:r>
              <a:rPr lang="en-US" dirty="0"/>
              <a:t> </a:t>
            </a:r>
            <a:r>
              <a:rPr lang="en-US" dirty="0" err="1"/>
              <a:t>neagră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500 de grade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50342" y="1622734"/>
            <a:ext cx="3334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Provocare</a:t>
            </a:r>
            <a:r>
              <a:rPr lang="en-US" sz="1400" dirty="0">
                <a:solidFill>
                  <a:srgbClr val="FF0000"/>
                </a:solidFill>
              </a:rPr>
              <a:t>: </a:t>
            </a:r>
            <a:r>
              <a:rPr lang="en-US" sz="1400" dirty="0" err="1">
                <a:solidFill>
                  <a:srgbClr val="FF0000"/>
                </a:solidFill>
              </a:rPr>
              <a:t>Scrieți</a:t>
            </a:r>
            <a:r>
              <a:rPr lang="en-US" sz="1400" dirty="0">
                <a:solidFill>
                  <a:srgbClr val="FF0000"/>
                </a:solidFill>
              </a:rPr>
              <a:t> un line follower  My Block care </a:t>
            </a:r>
            <a:r>
              <a:rPr lang="en-US" sz="1400" dirty="0" err="1">
                <a:solidFill>
                  <a:srgbClr val="FF0000"/>
                </a:solidFill>
              </a:rPr>
              <a:t>urmărește</a:t>
            </a:r>
            <a:r>
              <a:rPr lang="en-US" sz="1400" dirty="0">
                <a:solidFill>
                  <a:srgbClr val="FF0000"/>
                </a:solidFill>
              </a:rPr>
              <a:t> o </a:t>
            </a:r>
            <a:r>
              <a:rPr lang="en-US" sz="1400" dirty="0" err="1">
                <a:solidFill>
                  <a:srgbClr val="FF0000"/>
                </a:solidFill>
              </a:rPr>
              <a:t>linie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colorată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și</a:t>
            </a:r>
            <a:r>
              <a:rPr lang="en-US" sz="1400" dirty="0">
                <a:solidFill>
                  <a:srgbClr val="FF0000"/>
                </a:solidFill>
              </a:rPr>
              <a:t> se </a:t>
            </a:r>
            <a:r>
              <a:rPr lang="en-US" sz="1400" dirty="0" err="1">
                <a:solidFill>
                  <a:srgbClr val="FF0000"/>
                </a:solidFill>
              </a:rPr>
              <a:t>oprește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după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ce</a:t>
            </a:r>
            <a:r>
              <a:rPr lang="en-US" sz="1400" dirty="0">
                <a:solidFill>
                  <a:srgbClr val="FF0000"/>
                </a:solidFill>
              </a:rPr>
              <a:t> se </a:t>
            </a:r>
            <a:r>
              <a:rPr lang="en-US" sz="1400" dirty="0" err="1">
                <a:solidFill>
                  <a:srgbClr val="FF0000"/>
                </a:solidFill>
              </a:rPr>
              <a:t>mișcă</a:t>
            </a:r>
            <a:r>
              <a:rPr lang="en-US" sz="1400" dirty="0">
                <a:solidFill>
                  <a:srgbClr val="FF0000"/>
                </a:solidFill>
              </a:rPr>
              <a:t> un </a:t>
            </a:r>
            <a:r>
              <a:rPr lang="en-US" sz="1400" dirty="0" err="1">
                <a:solidFill>
                  <a:srgbClr val="FF0000"/>
                </a:solidFill>
              </a:rPr>
              <a:t>anumit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număr</a:t>
            </a:r>
            <a:r>
              <a:rPr lang="en-US" sz="1400" dirty="0">
                <a:solidFill>
                  <a:srgbClr val="FF0000"/>
                </a:solidFill>
              </a:rPr>
              <a:t> de grade.  </a:t>
            </a:r>
            <a:r>
              <a:rPr lang="en-US" sz="1400" dirty="0" err="1">
                <a:solidFill>
                  <a:srgbClr val="FF0000"/>
                </a:solidFill>
              </a:rPr>
              <a:t>Urmăritorul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linii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trebuie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să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primească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trei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intrări</a:t>
            </a:r>
            <a:r>
              <a:rPr lang="en-US" sz="1400" dirty="0">
                <a:solidFill>
                  <a:srgbClr val="FF0000"/>
                </a:solidFill>
              </a:rPr>
              <a:t> (grade, </a:t>
            </a:r>
            <a:r>
              <a:rPr lang="en-US" sz="1400" dirty="0" err="1">
                <a:solidFill>
                  <a:srgbClr val="FF0000"/>
                </a:solidFill>
              </a:rPr>
              <a:t>putere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și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culoarea</a:t>
            </a:r>
            <a:r>
              <a:rPr lang="en-US" sz="1400" dirty="0">
                <a:solidFill>
                  <a:srgbClr val="FF0000"/>
                </a:solidFill>
              </a:rPr>
              <a:t> pe care </a:t>
            </a:r>
            <a:r>
              <a:rPr lang="en-US" sz="1400" dirty="0" err="1">
                <a:solidFill>
                  <a:srgbClr val="FF0000"/>
                </a:solidFill>
              </a:rPr>
              <a:t>trebuie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să</a:t>
            </a:r>
            <a:r>
              <a:rPr lang="en-US" sz="1400" dirty="0">
                <a:solidFill>
                  <a:srgbClr val="FF0000"/>
                </a:solidFill>
              </a:rPr>
              <a:t> o </a:t>
            </a:r>
            <a:r>
              <a:rPr lang="en-US" sz="1400" dirty="0" err="1">
                <a:solidFill>
                  <a:srgbClr val="FF0000"/>
                </a:solidFill>
              </a:rPr>
              <a:t>urmeze</a:t>
            </a:r>
            <a:r>
              <a:rPr lang="en-US" sz="1400" dirty="0">
                <a:solidFill>
                  <a:srgbClr val="FF0000"/>
                </a:solidFill>
              </a:rPr>
              <a:t>).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198351" y="3232780"/>
            <a:ext cx="0" cy="2057567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868071" y="4454221"/>
            <a:ext cx="660559" cy="790597"/>
            <a:chOff x="6310708" y="2223671"/>
            <a:chExt cx="809489" cy="898563"/>
          </a:xfrm>
        </p:grpSpPr>
        <p:sp>
          <p:nvSpPr>
            <p:cNvPr id="9" name="Rounded Rectangle 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047376" y="3570788"/>
            <a:ext cx="122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Obiectiv</a:t>
            </a:r>
            <a:r>
              <a:rPr lang="en-US" sz="1200" dirty="0"/>
              <a:t>: </a:t>
            </a:r>
            <a:r>
              <a:rPr lang="en-US" sz="1200" dirty="0" err="1"/>
              <a:t>Oprire</a:t>
            </a:r>
            <a:r>
              <a:rPr lang="en-US" sz="1200" dirty="0"/>
              <a:t> </a:t>
            </a:r>
            <a:r>
              <a:rPr lang="en-US" sz="1200" dirty="0" err="1"/>
              <a:t>după</a:t>
            </a:r>
            <a:r>
              <a:rPr lang="en-US" sz="1200" dirty="0"/>
              <a:t> </a:t>
            </a:r>
            <a:r>
              <a:rPr lang="ro-RO" sz="1200" dirty="0"/>
              <a:t>50</a:t>
            </a:r>
            <a:r>
              <a:rPr lang="en-US" sz="1200" dirty="0"/>
              <a:t>0 de grade</a:t>
            </a:r>
          </a:p>
        </p:txBody>
      </p:sp>
    </p:spTree>
    <p:extLst>
      <p:ext uri="{BB962C8B-B14F-4D97-AF65-F5344CB8AC3E}">
        <p14:creationId xmlns:p14="http://schemas.microsoft.com/office/powerpoint/2010/main" val="234398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07407E-6 L -0.00121 -0.330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C7BB-CA3E-9F43-8A21-0E400E85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Pasul 1: </a:t>
            </a:r>
            <a:r>
              <a:rPr lang="en-US" dirty="0" err="1"/>
              <a:t>Creați</a:t>
            </a:r>
            <a:r>
              <a:rPr lang="en-US" dirty="0"/>
              <a:t> My Block-ul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C24D3-2938-D843-AA74-B675511E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pic>
        <p:nvPicPr>
          <p:cNvPr id="5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DD6BEE-4729-8C41-A60A-0EC7C48D4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80" y="1714500"/>
            <a:ext cx="83566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B84AF-65A2-594D-9CA5-C0E03EC7D472}"/>
              </a:ext>
            </a:extLst>
          </p:cNvPr>
          <p:cNvSpPr txBox="1"/>
          <p:nvPr/>
        </p:nvSpPr>
        <p:spPr>
          <a:xfrm>
            <a:off x="366939" y="1529834"/>
            <a:ext cx="447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Adăugați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trei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ro-RO" dirty="0">
                <a:solidFill>
                  <a:srgbClr val="0070C0"/>
                </a:solidFill>
              </a:rPr>
              <a:t>parametri de </a:t>
            </a:r>
            <a:r>
              <a:rPr lang="en-US" dirty="0" err="1">
                <a:solidFill>
                  <a:srgbClr val="0070C0"/>
                </a:solidFill>
              </a:rPr>
              <a:t>intr</a:t>
            </a:r>
            <a:r>
              <a:rPr lang="ro-RO" dirty="0">
                <a:solidFill>
                  <a:srgbClr val="0070C0"/>
                </a:solidFill>
              </a:rPr>
              <a:t>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și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etichete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48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B4FB-C690-9F48-805C-6971CD8D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Pasul 2: </a:t>
            </a:r>
            <a:r>
              <a:rPr lang="en-US" dirty="0" err="1"/>
              <a:t>Definiți</a:t>
            </a:r>
            <a:r>
              <a:rPr lang="en-US" dirty="0"/>
              <a:t> My Block</a:t>
            </a:r>
            <a:r>
              <a:rPr lang="ro-RO" dirty="0"/>
              <a:t>-ul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3902-1DB9-D54D-B86E-242E7B4B5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475" y="2386443"/>
            <a:ext cx="2875684" cy="572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Resetați</a:t>
            </a:r>
            <a:r>
              <a:rPr lang="en-US" sz="1800" dirty="0"/>
              <a:t> </a:t>
            </a:r>
            <a:r>
              <a:rPr lang="en-US" sz="1800" dirty="0" err="1"/>
              <a:t>senzorul</a:t>
            </a:r>
            <a:r>
              <a:rPr lang="en-US" sz="1800" dirty="0"/>
              <a:t> de </a:t>
            </a:r>
            <a:r>
              <a:rPr lang="en-US" sz="1800" dirty="0" err="1"/>
              <a:t>rotație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89B3B-EBC3-BB4A-A2DA-F29B9B8C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696CF-37AB-5A40-963D-8A1DF606E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559" y="1314373"/>
            <a:ext cx="5812567" cy="484577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7AB3A6-9C4A-2444-9F5B-05DF68F2E2B5}"/>
              </a:ext>
            </a:extLst>
          </p:cNvPr>
          <p:cNvSpPr txBox="1">
            <a:spLocks/>
          </p:cNvSpPr>
          <p:nvPr/>
        </p:nvSpPr>
        <p:spPr>
          <a:xfrm>
            <a:off x="329390" y="2811409"/>
            <a:ext cx="2960769" cy="12133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 </a:t>
            </a:r>
            <a:r>
              <a:rPr lang="en-US" sz="1800" dirty="0" err="1"/>
              <a:t>repetă</a:t>
            </a:r>
            <a:r>
              <a:rPr lang="en-US" sz="1800" dirty="0"/>
              <a:t> </a:t>
            </a:r>
            <a:r>
              <a:rPr lang="en-US" sz="1800" dirty="0" err="1"/>
              <a:t>bucla</a:t>
            </a:r>
            <a:r>
              <a:rPr lang="en-US" sz="1800" dirty="0"/>
              <a:t> </a:t>
            </a:r>
            <a:r>
              <a:rPr lang="en-US" sz="1800" dirty="0" err="1"/>
              <a:t>până</a:t>
            </a:r>
            <a:r>
              <a:rPr lang="en-US" sz="1800" dirty="0"/>
              <a:t> </a:t>
            </a:r>
            <a:r>
              <a:rPr lang="en-US" sz="1800" dirty="0" err="1"/>
              <a:t>când</a:t>
            </a:r>
            <a:r>
              <a:rPr lang="en-US" sz="1800" dirty="0"/>
              <a:t> </a:t>
            </a:r>
            <a:r>
              <a:rPr lang="en-US" sz="1800" dirty="0" err="1"/>
              <a:t>senzorul</a:t>
            </a:r>
            <a:r>
              <a:rPr lang="en-US" sz="1800" dirty="0"/>
              <a:t> de </a:t>
            </a:r>
            <a:r>
              <a:rPr lang="en-US" sz="1800" dirty="0" err="1"/>
              <a:t>rotație</a:t>
            </a:r>
            <a:r>
              <a:rPr lang="en-US" sz="1800" dirty="0"/>
              <a:t> </a:t>
            </a:r>
            <a:r>
              <a:rPr lang="en-US" sz="1800" dirty="0" err="1"/>
              <a:t>indică</a:t>
            </a:r>
            <a:r>
              <a:rPr lang="en-US" sz="1800" dirty="0"/>
              <a:t> un </a:t>
            </a:r>
            <a:r>
              <a:rPr lang="en-US" sz="1800" dirty="0" err="1"/>
              <a:t>anumit</a:t>
            </a:r>
            <a:r>
              <a:rPr lang="en-US" sz="1800" dirty="0"/>
              <a:t> </a:t>
            </a:r>
            <a:r>
              <a:rPr lang="en-US" sz="1800" dirty="0" err="1"/>
              <a:t>număr</a:t>
            </a:r>
            <a:r>
              <a:rPr lang="en-US" sz="1800" dirty="0"/>
              <a:t> de grade.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1FFCA7-CC75-0C4A-9937-01B3C58C1545}"/>
              </a:ext>
            </a:extLst>
          </p:cNvPr>
          <p:cNvSpPr txBox="1">
            <a:spLocks/>
          </p:cNvSpPr>
          <p:nvPr/>
        </p:nvSpPr>
        <p:spPr>
          <a:xfrm>
            <a:off x="343541" y="3803254"/>
            <a:ext cx="2960770" cy="16383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Dacă</a:t>
            </a:r>
            <a:r>
              <a:rPr lang="en-US" sz="1800" dirty="0"/>
              <a:t> </a:t>
            </a:r>
            <a:r>
              <a:rPr lang="en-US" sz="1800" dirty="0" err="1"/>
              <a:t>senzorul</a:t>
            </a:r>
            <a:r>
              <a:rPr lang="en-US" sz="1800" dirty="0"/>
              <a:t> de </a:t>
            </a:r>
            <a:r>
              <a:rPr lang="en-US" sz="1800" dirty="0" err="1"/>
              <a:t>culoare</a:t>
            </a:r>
            <a:r>
              <a:rPr lang="en-US" sz="1800" dirty="0"/>
              <a:t> </a:t>
            </a:r>
            <a:r>
              <a:rPr lang="en-US" sz="1800" dirty="0" err="1"/>
              <a:t>citește</a:t>
            </a:r>
            <a:r>
              <a:rPr lang="en-US" sz="1800" dirty="0"/>
              <a:t> </a:t>
            </a:r>
            <a:r>
              <a:rPr lang="en-US" sz="1800" dirty="0" err="1"/>
              <a:t>culoarea</a:t>
            </a:r>
            <a:r>
              <a:rPr lang="en-US" sz="1800" dirty="0"/>
              <a:t> </a:t>
            </a:r>
            <a:r>
              <a:rPr lang="en-US" sz="1800" dirty="0" err="1"/>
              <a:t>liniei</a:t>
            </a:r>
            <a:r>
              <a:rPr lang="en-US" sz="1800" dirty="0"/>
              <a:t> pe care </a:t>
            </a:r>
            <a:r>
              <a:rPr lang="en-US" sz="1800" dirty="0" err="1"/>
              <a:t>doriți</a:t>
            </a:r>
            <a:r>
              <a:rPr lang="en-US" sz="1800" dirty="0"/>
              <a:t> </a:t>
            </a:r>
            <a:r>
              <a:rPr lang="en-US" sz="1800" dirty="0" err="1"/>
              <a:t>să</a:t>
            </a:r>
            <a:r>
              <a:rPr lang="en-US" sz="1800" dirty="0"/>
              <a:t> o </a:t>
            </a:r>
            <a:r>
              <a:rPr lang="en-US" sz="1800" dirty="0" err="1"/>
              <a:t>urmați</a:t>
            </a:r>
            <a:r>
              <a:rPr lang="en-US" sz="1800" dirty="0"/>
              <a:t>, </a:t>
            </a:r>
            <a:r>
              <a:rPr lang="en-US" sz="1800" dirty="0" err="1"/>
              <a:t>virați</a:t>
            </a:r>
            <a:r>
              <a:rPr lang="en-US" sz="1800" dirty="0"/>
              <a:t> la </a:t>
            </a:r>
            <a:r>
              <a:rPr lang="en-US" sz="1800" dirty="0" err="1"/>
              <a:t>dreapta</a:t>
            </a:r>
            <a:r>
              <a:rPr lang="en-US" sz="1800" dirty="0"/>
              <a:t>, </a:t>
            </a:r>
            <a:r>
              <a:rPr lang="en-US" sz="1800" dirty="0" err="1"/>
              <a:t>altfel</a:t>
            </a:r>
            <a:r>
              <a:rPr lang="en-US" sz="1800" dirty="0"/>
              <a:t>, </a:t>
            </a:r>
            <a:r>
              <a:rPr lang="en-US" sz="1800" dirty="0" err="1"/>
              <a:t>virați</a:t>
            </a:r>
            <a:r>
              <a:rPr lang="en-US" sz="1800" dirty="0"/>
              <a:t> la </a:t>
            </a:r>
            <a:r>
              <a:rPr lang="en-US" sz="1800" dirty="0" err="1"/>
              <a:t>stânga</a:t>
            </a:r>
            <a:r>
              <a:rPr lang="en-US" sz="1800" dirty="0"/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D52CB8-2671-C34F-B5A1-371193613C6B}"/>
              </a:ext>
            </a:extLst>
          </p:cNvPr>
          <p:cNvSpPr txBox="1">
            <a:spLocks/>
          </p:cNvSpPr>
          <p:nvPr/>
        </p:nvSpPr>
        <p:spPr>
          <a:xfrm>
            <a:off x="414475" y="5460232"/>
            <a:ext cx="3076437" cy="5725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Opriți</a:t>
            </a:r>
            <a:r>
              <a:rPr lang="en-US" sz="1800" dirty="0"/>
              <a:t> </a:t>
            </a:r>
            <a:r>
              <a:rPr lang="en-US" sz="1800" dirty="0" err="1"/>
              <a:t>motoarele</a:t>
            </a:r>
            <a:r>
              <a:rPr lang="ro-RO" sz="1800" dirty="0"/>
              <a:t>.</a:t>
            </a:r>
            <a:endParaRPr lang="en-US" sz="1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610D7C-A4FD-DE49-AF12-38FAC94239E5}"/>
              </a:ext>
            </a:extLst>
          </p:cNvPr>
          <p:cNvCxnSpPr>
            <a:cxnSpLocks/>
          </p:cNvCxnSpPr>
          <p:nvPr/>
        </p:nvCxnSpPr>
        <p:spPr>
          <a:xfrm flipH="1">
            <a:off x="6504709" y="2201807"/>
            <a:ext cx="997527" cy="17859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6FCCAA-AE0B-3743-B93C-77D35D8DA51D}"/>
              </a:ext>
            </a:extLst>
          </p:cNvPr>
          <p:cNvCxnSpPr>
            <a:cxnSpLocks/>
          </p:cNvCxnSpPr>
          <p:nvPr/>
        </p:nvCxnSpPr>
        <p:spPr>
          <a:xfrm>
            <a:off x="6214625" y="2080380"/>
            <a:ext cx="747284" cy="8290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BAFF92-B00A-B742-9052-769C9CDEBE20}"/>
              </a:ext>
            </a:extLst>
          </p:cNvPr>
          <p:cNvCxnSpPr>
            <a:cxnSpLocks/>
          </p:cNvCxnSpPr>
          <p:nvPr/>
        </p:nvCxnSpPr>
        <p:spPr>
          <a:xfrm>
            <a:off x="5194724" y="2080380"/>
            <a:ext cx="531391" cy="134862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2730E1-DB94-EA4E-884C-218AE9E86479}"/>
              </a:ext>
            </a:extLst>
          </p:cNvPr>
          <p:cNvCxnSpPr>
            <a:cxnSpLocks/>
          </p:cNvCxnSpPr>
          <p:nvPr/>
        </p:nvCxnSpPr>
        <p:spPr>
          <a:xfrm flipH="1">
            <a:off x="6504708" y="2201807"/>
            <a:ext cx="1101434" cy="243253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DA3E8CE-E8B9-5342-9047-CF27C5F10BCB}"/>
              </a:ext>
            </a:extLst>
          </p:cNvPr>
          <p:cNvSpPr txBox="1"/>
          <p:nvPr/>
        </p:nvSpPr>
        <p:spPr>
          <a:xfrm>
            <a:off x="5403771" y="1619373"/>
            <a:ext cx="253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Drag variables as indicated</a:t>
            </a:r>
          </a:p>
        </p:txBody>
      </p:sp>
    </p:spTree>
    <p:extLst>
      <p:ext uri="{BB962C8B-B14F-4D97-AF65-F5344CB8AC3E}">
        <p14:creationId xmlns:p14="http://schemas.microsoft.com/office/powerpoint/2010/main" val="383468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D4985-5E5E-3446-8959-2A2BCA78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Pasul 3: </a:t>
            </a:r>
            <a:r>
              <a:rPr lang="en-US" dirty="0" err="1"/>
              <a:t>Utilizați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refolosiți</a:t>
            </a:r>
            <a:r>
              <a:rPr lang="en-US" dirty="0"/>
              <a:t> My Block-</a:t>
            </a:r>
            <a:r>
              <a:rPr lang="en-US" dirty="0" err="1"/>
              <a:t>ul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3117-744D-0F4C-A957-2EFCA7E5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F9307B-A7D6-564F-B99B-2D641B39E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137" y="1947395"/>
            <a:ext cx="4155209" cy="18630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5D2281-8367-CD48-AA48-FB883D08932C}"/>
              </a:ext>
            </a:extLst>
          </p:cNvPr>
          <p:cNvSpPr txBox="1"/>
          <p:nvPr/>
        </p:nvSpPr>
        <p:spPr>
          <a:xfrm>
            <a:off x="2444490" y="1554592"/>
            <a:ext cx="169347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Cod de </a:t>
            </a:r>
            <a:r>
              <a:rPr lang="en-US" dirty="0" err="1"/>
              <a:t>culori</a:t>
            </a:r>
            <a:r>
              <a:rPr lang="en-US" dirty="0"/>
              <a:t>:</a:t>
            </a:r>
            <a:endParaRPr lang="ro-RO" dirty="0"/>
          </a:p>
          <a:p>
            <a:endParaRPr lang="ro-RO" dirty="0"/>
          </a:p>
          <a:p>
            <a:r>
              <a:rPr lang="en-US" dirty="0"/>
              <a:t>0 -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culoare</a:t>
            </a:r>
            <a:endParaRPr lang="ro-RO" dirty="0"/>
          </a:p>
          <a:p>
            <a:r>
              <a:rPr lang="en-US" dirty="0"/>
              <a:t>1 – </a:t>
            </a:r>
            <a:r>
              <a:rPr lang="en-US" dirty="0" err="1"/>
              <a:t>Negru</a:t>
            </a:r>
            <a:endParaRPr lang="ro-RO" dirty="0"/>
          </a:p>
          <a:p>
            <a:r>
              <a:rPr lang="en-US" dirty="0"/>
              <a:t>2 – </a:t>
            </a:r>
            <a:r>
              <a:rPr lang="en-US" dirty="0" err="1"/>
              <a:t>Albastru</a:t>
            </a:r>
            <a:endParaRPr lang="ro-RO" dirty="0"/>
          </a:p>
          <a:p>
            <a:r>
              <a:rPr lang="en-US" dirty="0"/>
              <a:t>3 – Verde</a:t>
            </a:r>
            <a:endParaRPr lang="ro-RO" dirty="0"/>
          </a:p>
          <a:p>
            <a:r>
              <a:rPr lang="en-US" dirty="0"/>
              <a:t>4 – </a:t>
            </a:r>
            <a:r>
              <a:rPr lang="en-US" dirty="0" err="1"/>
              <a:t>Galben</a:t>
            </a:r>
            <a:endParaRPr lang="ro-RO" dirty="0"/>
          </a:p>
          <a:p>
            <a:r>
              <a:rPr lang="en-US" dirty="0"/>
              <a:t>5 - </a:t>
            </a:r>
            <a:r>
              <a:rPr lang="en-US" dirty="0" err="1"/>
              <a:t>Roșu</a:t>
            </a:r>
            <a:endParaRPr lang="ro-RO" dirty="0"/>
          </a:p>
          <a:p>
            <a:r>
              <a:rPr lang="en-US" dirty="0"/>
              <a:t>6 – Alb</a:t>
            </a:r>
            <a:endParaRPr lang="ro-RO" dirty="0"/>
          </a:p>
          <a:p>
            <a:r>
              <a:rPr lang="en-US" dirty="0"/>
              <a:t>7 – </a:t>
            </a:r>
            <a:r>
              <a:rPr lang="ro-RO" dirty="0"/>
              <a:t>M</a:t>
            </a:r>
            <a:r>
              <a:rPr lang="en-US" dirty="0" err="1"/>
              <a:t>aro</a:t>
            </a:r>
            <a:endParaRPr lang="ro-RO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603ABB60-AE47-4D47-83BD-A2D965C251AD}"/>
              </a:ext>
            </a:extLst>
          </p:cNvPr>
          <p:cNvSpPr txBox="1">
            <a:spLocks/>
          </p:cNvSpPr>
          <p:nvPr/>
        </p:nvSpPr>
        <p:spPr>
          <a:xfrm>
            <a:off x="4304136" y="3531510"/>
            <a:ext cx="4155209" cy="71803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Lin</a:t>
            </a:r>
            <a:r>
              <a:rPr lang="ro-RO" dirty="0"/>
              <a:t>e Follower-ul</a:t>
            </a:r>
            <a:r>
              <a:rPr lang="pt-BR" dirty="0"/>
              <a:t> urmează o linie neagră pentru 500 de grade și apoi o linie roșie pentru 700 de grade.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A1C311-CB61-F341-A0E8-EFB9FE489785}"/>
              </a:ext>
            </a:extLst>
          </p:cNvPr>
          <p:cNvSpPr txBox="1"/>
          <p:nvPr/>
        </p:nvSpPr>
        <p:spPr>
          <a:xfrm>
            <a:off x="227874" y="1526552"/>
            <a:ext cx="1974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Notă</a:t>
            </a:r>
            <a:r>
              <a:rPr lang="en-US" dirty="0"/>
              <a:t>: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introduceți</a:t>
            </a:r>
            <a:r>
              <a:rPr lang="en-US" dirty="0"/>
              <a:t> un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parametru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culoare</a:t>
            </a:r>
            <a:r>
              <a:rPr lang="en-US" dirty="0"/>
              <a:t>. Nu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scrieți</a:t>
            </a:r>
            <a:r>
              <a:rPr lang="en-US" dirty="0"/>
              <a:t> </a:t>
            </a:r>
            <a:r>
              <a:rPr lang="en-US" dirty="0" err="1"/>
              <a:t>culoarea</a:t>
            </a:r>
            <a:r>
              <a:rPr lang="en-US" dirty="0"/>
              <a:t>. </a:t>
            </a:r>
            <a:r>
              <a:rPr lang="en-US" dirty="0" err="1"/>
              <a:t>Numerele</a:t>
            </a:r>
            <a:r>
              <a:rPr lang="en-US" dirty="0"/>
              <a:t> nu sunt definite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clar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EV3 Classroom.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FD11C0-AF7E-B348-BFAC-049EFB5F6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1053" y="1408678"/>
            <a:ext cx="4321378" cy="718039"/>
          </a:xfrm>
        </p:spPr>
        <p:txBody>
          <a:bodyPr>
            <a:normAutofit/>
          </a:bodyPr>
          <a:lstStyle/>
          <a:p>
            <a:r>
              <a:rPr lang="ro-RO" dirty="0"/>
              <a:t>U</a:t>
            </a:r>
            <a:r>
              <a:rPr lang="pt-BR" dirty="0"/>
              <a:t>rmează o linie neagră pentru 500 de grade</a:t>
            </a:r>
            <a:endParaRPr lang="en-US" dirty="0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F9333A-88BC-704B-B73C-0EFD92AAE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136" y="4457831"/>
            <a:ext cx="3919682" cy="172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857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9800</TotalTime>
  <Words>868</Words>
  <Application>Microsoft Office PowerPoint</Application>
  <PresentationFormat>On-screen Show (4:3)</PresentationFormat>
  <Paragraphs>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Retrospect</vt:lpstr>
      <vt:lpstr>intermediatev2</vt:lpstr>
      <vt:lpstr>INTERMEDIATE PROGRAMMING LESSON</vt:lpstr>
      <vt:lpstr>Obiectivele lecției</vt:lpstr>
      <vt:lpstr>My Block-ul -  Line Follower cu parametri de intrare</vt:lpstr>
      <vt:lpstr>Sfaturi pentru succes</vt:lpstr>
      <vt:lpstr>Block-ul nou</vt:lpstr>
      <vt:lpstr>Urmăritorul de linie pentru o anumită distanță</vt:lpstr>
      <vt:lpstr>Pasul 1: Creați My Block-ul</vt:lpstr>
      <vt:lpstr>Pasul 2: Definiți My Block-ul</vt:lpstr>
      <vt:lpstr>Pasul 3: Utilizați și refolosiți My Block-ul</vt:lpstr>
      <vt:lpstr>Credite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Sanjay Seshan</dc:creator>
  <cp:lastModifiedBy>Adnim</cp:lastModifiedBy>
  <cp:revision>76</cp:revision>
  <dcterms:created xsi:type="dcterms:W3CDTF">2014-08-07T02:19:13Z</dcterms:created>
  <dcterms:modified xsi:type="dcterms:W3CDTF">2023-09-05T20:01:37Z</dcterms:modified>
</cp:coreProperties>
</file>