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50" r:id="rId2"/>
  </p:sldMasterIdLst>
  <p:notesMasterIdLst>
    <p:notesMasterId r:id="rId15"/>
  </p:notesMasterIdLst>
  <p:handoutMasterIdLst>
    <p:handoutMasterId r:id="rId16"/>
  </p:handoutMasterIdLst>
  <p:sldIdLst>
    <p:sldId id="379" r:id="rId3"/>
    <p:sldId id="372" r:id="rId4"/>
    <p:sldId id="371" r:id="rId5"/>
    <p:sldId id="345" r:id="rId6"/>
    <p:sldId id="375" r:id="rId7"/>
    <p:sldId id="376" r:id="rId8"/>
    <p:sldId id="380" r:id="rId9"/>
    <p:sldId id="381" r:id="rId10"/>
    <p:sldId id="382" r:id="rId11"/>
    <p:sldId id="355" r:id="rId12"/>
    <p:sldId id="377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6327" autoAdjust="0"/>
  </p:normalViewPr>
  <p:slideViewPr>
    <p:cSldViewPr snapToGrid="0" snapToObjects="1">
      <p:cViewPr varScale="1">
        <p:scale>
          <a:sx n="126" d="100"/>
          <a:sy n="126" d="100"/>
        </p:scale>
        <p:origin x="132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F5E3-FFB6-CC47-9A57-DEE25B1E3B2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F8D-ACE1-C44C-9A70-F6202184A4CE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A361-26DA-2644-B389-EB45FBEB29D3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77BA-FC19-924F-8574-7DF25370B30A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0F5C4A-CC86-EF4B-A12D-14F69E090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2638-F544-5E41-A3C7-93D2E6AD5CDB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D08A-46DE-6143-8A2E-1C5F349BB1B9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1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D487-D579-AE44-975C-57F3E65F3375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F0FB-C380-0E41-ACCE-90A854FF17A9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3089-4E40-9440-9838-405B0E51FDA0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4CDE-B31C-ED4C-B15B-F0E1AFE29AFA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0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A8703DF-CC59-8245-8003-DB39FAB0BB1F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5EF1-0B07-DF47-BEB0-A460BE0E862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2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106A-A592-9B42-98CC-BBA2F1DAD707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8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C6F1-3B12-674B-9F0A-C2CF84833200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0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C2AF-6808-F64C-8109-4AE47E77848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B817-A697-9D47-97BE-741E3CF92742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A72D-F8D6-124A-A675-DB25CD8B9F09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A3CC-F2D5-A040-BFDB-6E25DDF51B61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CE6-75CD-B74C-936D-C84E44B5D885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3682-B8AD-C34C-9E8A-35AB75543488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39CD18-1762-624A-B9C2-84B3964A6B38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CCF6-FE60-2643-BA04-E60E84A7C09B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099E0E-C016-F14E-8F6F-DD1E1BAD7DB5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99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5D6629-16BF-F34F-ABE3-FF78D1F02CE6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5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58" y="3015747"/>
            <a:ext cx="7763022" cy="826506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ro-RO" dirty="0"/>
              <a:t>Block-ul de Mișcare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o anumită distanță (move_cm)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0C8F799-4207-9846-8BF0-6B38D576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4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R</a:t>
            </a:r>
            <a:r>
              <a:rPr lang="en-US" dirty="0" err="1"/>
              <a:t>eutiliza</a:t>
            </a:r>
            <a:r>
              <a:rPr lang="ro-RO" dirty="0"/>
              <a:t>ți</a:t>
            </a:r>
            <a:r>
              <a:rPr lang="en-US" dirty="0"/>
              <a:t> </a:t>
            </a:r>
            <a:r>
              <a:rPr lang="ro-RO" dirty="0"/>
              <a:t>block-ul ,,</a:t>
            </a:r>
            <a:r>
              <a:rPr lang="en-US" dirty="0" err="1"/>
              <a:t>Move_CM</a:t>
            </a:r>
            <a:r>
              <a:rPr lang="en-US" dirty="0"/>
              <a:t>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B96A6-5B24-744F-BDF9-A29F95E98224}"/>
              </a:ext>
            </a:extLst>
          </p:cNvPr>
          <p:cNvSpPr txBox="1"/>
          <p:nvPr/>
        </p:nvSpPr>
        <p:spPr>
          <a:xfrm>
            <a:off x="227874" y="1715878"/>
            <a:ext cx="36171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Același</a:t>
            </a:r>
            <a:r>
              <a:rPr lang="en-US" sz="2400" dirty="0"/>
              <a:t> bloc</a:t>
            </a:r>
            <a:r>
              <a:rPr lang="ro-RO" sz="2400" dirty="0"/>
              <a:t>k </a:t>
            </a:r>
            <a:r>
              <a:rPr lang="en-US" sz="2400" dirty="0"/>
              <a:t> </a:t>
            </a:r>
            <a:r>
              <a:rPr lang="ro-RO" sz="2400" dirty="0"/>
              <a:t>,,</a:t>
            </a:r>
            <a:r>
              <a:rPr lang="en-US" sz="2400" dirty="0" err="1"/>
              <a:t>Move_CM</a:t>
            </a:r>
            <a:r>
              <a:rPr lang="en-US" sz="2400" dirty="0"/>
              <a:t>’’.  My Block-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mișcări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. Una se </a:t>
            </a:r>
            <a:r>
              <a:rPr lang="en-US" sz="2400" dirty="0" err="1"/>
              <a:t>deplasează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cu 10 cm la o </a:t>
            </a:r>
            <a:r>
              <a:rPr lang="en-US" sz="2400" dirty="0" err="1"/>
              <a:t>viteză</a:t>
            </a:r>
            <a:r>
              <a:rPr lang="en-US" sz="2400" dirty="0"/>
              <a:t> de 50%, </a:t>
            </a:r>
            <a:r>
              <a:rPr lang="en-US" sz="2400" dirty="0" err="1"/>
              <a:t>iar</a:t>
            </a:r>
            <a:r>
              <a:rPr lang="en-US" sz="2400" dirty="0"/>
              <a:t> </a:t>
            </a:r>
            <a:r>
              <a:rPr lang="en-US" sz="2400" dirty="0" err="1"/>
              <a:t>cealaltă</a:t>
            </a:r>
            <a:r>
              <a:rPr lang="en-US" sz="2400" dirty="0"/>
              <a:t> se </a:t>
            </a:r>
            <a:r>
              <a:rPr lang="en-US" sz="2400" dirty="0" err="1"/>
              <a:t>deplasează</a:t>
            </a:r>
            <a:r>
              <a:rPr lang="en-US" sz="2400" dirty="0"/>
              <a:t> </a:t>
            </a:r>
            <a:r>
              <a:rPr lang="en-US" sz="2400" dirty="0" err="1"/>
              <a:t>înapoi</a:t>
            </a:r>
            <a:r>
              <a:rPr lang="en-US" sz="2400" dirty="0"/>
              <a:t> cu 20 cm la o </a:t>
            </a:r>
            <a:r>
              <a:rPr lang="en-US" sz="2400" dirty="0" err="1"/>
              <a:t>viteză</a:t>
            </a:r>
            <a:r>
              <a:rPr lang="en-US" sz="2400" dirty="0"/>
              <a:t> de 100.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schimbarea</a:t>
            </a:r>
            <a:r>
              <a:rPr lang="en-US" sz="2400" dirty="0"/>
              <a:t> </a:t>
            </a:r>
            <a:r>
              <a:rPr lang="en-US" sz="2400" dirty="0" err="1"/>
              <a:t>intrărilor</a:t>
            </a:r>
            <a:r>
              <a:rPr lang="en-US" sz="2400" dirty="0"/>
              <a:t>,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reutiliza</a:t>
            </a:r>
            <a:r>
              <a:rPr lang="en-US" sz="2400" dirty="0"/>
              <a:t> My Block</a:t>
            </a:r>
            <a:r>
              <a:rPr lang="ro-RO" sz="2400" dirty="0"/>
              <a:t>-ul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69BBA-5471-F54D-A830-AAFF87AB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46" y="2588654"/>
            <a:ext cx="5277681" cy="27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i="1" dirty="0"/>
              <a:t>De ce este </a:t>
            </a:r>
            <a:r>
              <a:rPr lang="fr-FR" b="1" i="1" dirty="0" err="1"/>
              <a:t>util</a:t>
            </a:r>
            <a:r>
              <a:rPr lang="fr-FR" b="1" i="1" dirty="0"/>
              <a:t> block-</a:t>
            </a:r>
            <a:r>
              <a:rPr lang="fr-FR" b="1" i="1" dirty="0" err="1"/>
              <a:t>ul</a:t>
            </a:r>
            <a:r>
              <a:rPr lang="fr-FR" b="1" i="1" dirty="0"/>
              <a:t> ,,</a:t>
            </a:r>
            <a:r>
              <a:rPr lang="fr-FR" b="1" i="1" dirty="0" err="1"/>
              <a:t>Move_CM</a:t>
            </a:r>
            <a:r>
              <a:rPr lang="en-US" b="1" i="1" dirty="0"/>
              <a:t>’’</a:t>
            </a:r>
            <a:r>
              <a:rPr lang="fr-FR" b="1" i="1" dirty="0"/>
              <a:t>?</a:t>
            </a:r>
            <a:endParaRPr lang="en-US" b="1" i="1" dirty="0"/>
          </a:p>
          <a:p>
            <a:pPr lvl="1"/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distanțele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rotații</a:t>
            </a:r>
            <a:r>
              <a:rPr lang="en-US" dirty="0"/>
              <a:t>.</a:t>
            </a:r>
            <a:endParaRPr lang="ro-RO" dirty="0"/>
          </a:p>
          <a:p>
            <a:pPr lvl="1"/>
            <a:endParaRPr lang="en-US" dirty="0"/>
          </a:p>
          <a:p>
            <a:r>
              <a:rPr lang="it-IT" b="1" i="1" dirty="0"/>
              <a:t>Schimbarea intrărilor într-o </a:t>
            </a:r>
            <a:r>
              <a:rPr lang="ro-RO" b="1" i="1" dirty="0"/>
              <a:t>instanță</a:t>
            </a:r>
            <a:r>
              <a:rPr lang="it-IT" b="1" i="1" dirty="0"/>
              <a:t> a </a:t>
            </a:r>
            <a:r>
              <a:rPr lang="ro-RO" b="1" i="1" dirty="0"/>
              <a:t>,,</a:t>
            </a:r>
            <a:r>
              <a:rPr lang="it-IT" b="1" i="1" dirty="0"/>
              <a:t>Move_CM</a:t>
            </a:r>
            <a:r>
              <a:rPr lang="en-US" b="1" i="1" dirty="0"/>
              <a:t>’’</a:t>
            </a:r>
            <a:r>
              <a:rPr lang="it-IT" b="1" i="1" dirty="0"/>
              <a:t> va avea un impact asupra unei alte </a:t>
            </a:r>
            <a:r>
              <a:rPr lang="ro-RO" b="1" i="1" dirty="0"/>
              <a:t>instanțe</a:t>
            </a:r>
            <a:r>
              <a:rPr lang="it-IT" b="1" i="1" dirty="0"/>
              <a:t> a acesteia</a:t>
            </a:r>
            <a:r>
              <a:rPr lang="en-US" b="1" i="1" dirty="0"/>
              <a:t>?</a:t>
            </a:r>
          </a:p>
          <a:p>
            <a:pPr lvl="1"/>
            <a:r>
              <a:rPr lang="en-US" dirty="0"/>
              <a:t>Nu. </a:t>
            </a:r>
            <a:r>
              <a:rPr lang="en-US" dirty="0" err="1"/>
              <a:t>Tocmai</a:t>
            </a:r>
            <a:r>
              <a:rPr lang="en-US" dirty="0"/>
              <a:t>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opțiunea</a:t>
            </a:r>
            <a:r>
              <a:rPr lang="en-US" dirty="0"/>
              <a:t> My Block. 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block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alt </a:t>
            </a:r>
            <a:r>
              <a:rPr lang="en-US" dirty="0" err="1"/>
              <a:t>parametru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stabiliți</a:t>
            </a:r>
            <a:r>
              <a:rPr lang="en-US" dirty="0"/>
              <a:t>).</a:t>
            </a:r>
            <a:endParaRPr lang="ro-RO" dirty="0"/>
          </a:p>
          <a:p>
            <a:pPr lvl="1"/>
            <a:endParaRPr lang="en-US" dirty="0"/>
          </a:p>
          <a:p>
            <a:r>
              <a:rPr lang="en-US" b="1" i="1" dirty="0" err="1"/>
              <a:t>Puteți</a:t>
            </a:r>
            <a:r>
              <a:rPr lang="en-US" b="1" i="1" dirty="0"/>
              <a:t> </a:t>
            </a:r>
            <a:r>
              <a:rPr lang="en-US" b="1" i="1" dirty="0" err="1"/>
              <a:t>modifica</a:t>
            </a:r>
            <a:r>
              <a:rPr lang="en-US" b="1" i="1" dirty="0"/>
              <a:t> un bloc My Block </a:t>
            </a:r>
            <a:r>
              <a:rPr lang="en-US" b="1" i="1" dirty="0" err="1"/>
              <a:t>după</a:t>
            </a:r>
            <a:r>
              <a:rPr lang="en-US" b="1" i="1" dirty="0"/>
              <a:t> </a:t>
            </a:r>
            <a:r>
              <a:rPr lang="en-US" b="1" i="1" dirty="0" err="1"/>
              <a:t>ce</a:t>
            </a:r>
            <a:r>
              <a:rPr lang="en-US" b="1" i="1" dirty="0"/>
              <a:t> a </a:t>
            </a:r>
            <a:r>
              <a:rPr lang="en-US" b="1" i="1" dirty="0" err="1"/>
              <a:t>fost</a:t>
            </a:r>
            <a:r>
              <a:rPr lang="en-US" b="1" i="1" dirty="0"/>
              <a:t> </a:t>
            </a:r>
            <a:r>
              <a:rPr lang="en-US" b="1" i="1" dirty="0" err="1"/>
              <a:t>realizat</a:t>
            </a:r>
            <a:r>
              <a:rPr lang="en-US" b="1" i="1" dirty="0"/>
              <a:t>?</a:t>
            </a:r>
          </a:p>
          <a:p>
            <a:pPr lvl="1"/>
            <a:r>
              <a:rPr lang="ro-RO" dirty="0"/>
              <a:t>Da.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pe My Block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pe Edit.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3" y="287088"/>
            <a:ext cx="8596812" cy="874055"/>
          </a:xfrm>
        </p:spPr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facem </a:t>
            </a:r>
            <a:r>
              <a:rPr lang="en-US" dirty="0"/>
              <a:t>un bloc</a:t>
            </a:r>
            <a:r>
              <a:rPr lang="ro-RO" dirty="0"/>
              <a:t>k personalizat</a:t>
            </a:r>
            <a:r>
              <a:rPr lang="en-US" dirty="0"/>
              <a:t> ,,My Block’’.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Afl</a:t>
            </a:r>
            <a:r>
              <a:rPr lang="ro-RO" dirty="0"/>
              <a:t>ăm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,,My Block’’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măsurători</a:t>
            </a:r>
            <a:r>
              <a:rPr lang="en-US" dirty="0"/>
              <a:t> </a:t>
            </a:r>
            <a:r>
              <a:rPr lang="en-US" dirty="0" err="1"/>
              <a:t>făcute</a:t>
            </a:r>
            <a:r>
              <a:rPr lang="en-US" dirty="0"/>
              <a:t> cu o </a:t>
            </a:r>
            <a:r>
              <a:rPr lang="en-US" dirty="0" err="1"/>
              <a:t>riglă</a:t>
            </a:r>
            <a:r>
              <a:rPr lang="en-US" dirty="0"/>
              <a:t>.</a:t>
            </a:r>
            <a:endParaRPr lang="ro-RO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un My Block ,,</a:t>
            </a:r>
            <a:r>
              <a:rPr lang="en-US" dirty="0" err="1"/>
              <a:t>Move_CM</a:t>
            </a:r>
            <a:r>
              <a:rPr lang="en-US" dirty="0"/>
              <a:t>’’.</a:t>
            </a:r>
            <a:endParaRPr lang="ro-RO" dirty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err="1"/>
              <a:t>Condiții</a:t>
            </a:r>
            <a:r>
              <a:rPr lang="en-US" b="1" i="1" dirty="0"/>
              <a:t>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r>
              <a:rPr lang="en-US" dirty="0"/>
              <a:t>Mi</a:t>
            </a:r>
            <a:r>
              <a:rPr lang="ro-RO" dirty="0"/>
              <a:t>șcare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dreaptă</a:t>
            </a:r>
            <a:r>
              <a:rPr lang="en-US" dirty="0"/>
              <a:t>,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porturilor</a:t>
            </a:r>
            <a:r>
              <a:rPr lang="en-US" dirty="0"/>
              <a:t>, bloc</a:t>
            </a:r>
            <a:r>
              <a:rPr lang="ro-RO" dirty="0"/>
              <a:t>k-</a:t>
            </a:r>
            <a:r>
              <a:rPr lang="en-US" dirty="0"/>
              <a:t>urile </a:t>
            </a:r>
            <a:r>
              <a:rPr lang="ro-RO" dirty="0"/>
              <a:t>personalizate </a:t>
            </a:r>
            <a:r>
              <a:rPr lang="en-US" dirty="0"/>
              <a:t>cu </a:t>
            </a:r>
            <a:r>
              <a:rPr lang="en-US" dirty="0" err="1"/>
              <a:t>intrări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ieșiri</a:t>
            </a:r>
            <a:r>
              <a:rPr lang="en-US" dirty="0"/>
              <a:t>, bloc</a:t>
            </a:r>
            <a:r>
              <a:rPr lang="ro-RO" dirty="0"/>
              <a:t>k-</a:t>
            </a:r>
            <a:r>
              <a:rPr lang="en-US" dirty="0"/>
              <a:t>urile </a:t>
            </a:r>
            <a:r>
              <a:rPr lang="en-US" dirty="0" err="1"/>
              <a:t>matematice</a:t>
            </a:r>
            <a:r>
              <a:rPr lang="en-US" dirty="0"/>
              <a:t>, fire de date.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94" y="210106"/>
            <a:ext cx="8596812" cy="1145689"/>
          </a:xfrm>
        </p:spPr>
        <p:txBody>
          <a:bodyPr>
            <a:normAutofit fontScale="90000"/>
          </a:bodyPr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ro-RO" dirty="0"/>
              <a:t>mișcare pe o anumită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ro-RO" dirty="0"/>
              <a:t>cu </a:t>
            </a:r>
            <a:r>
              <a:rPr lang="en-US" dirty="0"/>
              <a:t>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</a:t>
            </a:r>
            <a:r>
              <a:rPr lang="ro-RO" dirty="0"/>
              <a:t>k-</a:t>
            </a:r>
            <a:r>
              <a:rPr lang="en-US" dirty="0"/>
              <a:t>urile de </a:t>
            </a:r>
            <a:r>
              <a:rPr lang="ro-RO" dirty="0"/>
              <a:t>M</a:t>
            </a:r>
            <a:r>
              <a:rPr lang="en-US" dirty="0" err="1"/>
              <a:t>ișcare</a:t>
            </a:r>
            <a:r>
              <a:rPr lang="en-US" dirty="0"/>
              <a:t> </a:t>
            </a:r>
            <a:r>
              <a:rPr lang="ro-RO" dirty="0"/>
              <a:t>predefinite</a:t>
            </a:r>
            <a:r>
              <a:rPr lang="en-US" dirty="0"/>
              <a:t> nu </a:t>
            </a:r>
            <a:r>
              <a:rPr lang="en-US" dirty="0" err="1"/>
              <a:t>acceptă</a:t>
            </a:r>
            <a:r>
              <a:rPr lang="en-US" dirty="0"/>
              <a:t> in</a:t>
            </a:r>
            <a:r>
              <a:rPr lang="ro-RO" dirty="0"/>
              <a:t>put-uri </a:t>
            </a:r>
            <a:r>
              <a:rPr lang="en-US" dirty="0"/>
              <a:t>(</a:t>
            </a:r>
            <a:r>
              <a:rPr lang="en-US" dirty="0" err="1"/>
              <a:t>valori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inci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Este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măsoare</a:t>
            </a:r>
            <a:r>
              <a:rPr lang="en-US" dirty="0"/>
              <a:t> </a:t>
            </a:r>
            <a:r>
              <a:rPr lang="en-US" dirty="0" err="1"/>
              <a:t>distanța</a:t>
            </a:r>
            <a:r>
              <a:rPr lang="en-US" dirty="0"/>
              <a:t> cu o </a:t>
            </a:r>
            <a:r>
              <a:rPr lang="en-US" dirty="0" err="1"/>
              <a:t>riglă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ro-RO" dirty="0"/>
              <a:t>să afli de câte </a:t>
            </a:r>
            <a:r>
              <a:rPr lang="en-US" dirty="0"/>
              <a:t>grade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rotații</a:t>
            </a:r>
            <a:r>
              <a:rPr lang="ro-RO" dirty="0"/>
              <a:t> ai nevoie pentru ca robotul să parcurgă o anumită distanță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târziu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schimbați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roți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măsurați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mișcare</a:t>
            </a:r>
            <a:r>
              <a:rPr lang="en-US" dirty="0"/>
              <a:t> a </a:t>
            </a:r>
            <a:r>
              <a:rPr lang="en-US" dirty="0" err="1"/>
              <a:t>robotului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distanțele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program pe care l-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, </a:t>
            </a:r>
            <a:r>
              <a:rPr lang="en-US" dirty="0" err="1"/>
              <a:t>mergeți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ro-RO" dirty="0"/>
              <a:t>My Block d</a:t>
            </a:r>
            <a:r>
              <a:rPr lang="en-US" dirty="0"/>
              <a:t>e </a:t>
            </a:r>
            <a:r>
              <a:rPr lang="en-US" dirty="0" err="1"/>
              <a:t>deplasare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modificați</a:t>
            </a:r>
            <a:r>
              <a:rPr lang="ro-RO" dirty="0"/>
              <a:t> doar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ro-RO" dirty="0"/>
              <a:t>cm parcurși la o rotație completă a motorului.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84" y="4508648"/>
            <a:ext cx="3484790" cy="11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MOVE_CM ÎN TREI PAȘI SIMPLI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19353"/>
            <a:ext cx="7940842" cy="4373563"/>
          </a:xfrm>
        </p:spPr>
        <p:txBody>
          <a:bodyPr>
            <a:normAutofit/>
          </a:bodyPr>
          <a:lstStyle/>
          <a:p>
            <a:r>
              <a:rPr lang="en-US" b="1" dirty="0"/>
              <a:t>PASUL 1: </a:t>
            </a:r>
            <a:r>
              <a:rPr lang="en-US" dirty="0" err="1"/>
              <a:t>Determinați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grade ale </a:t>
            </a:r>
            <a:r>
              <a:rPr lang="en-US" dirty="0" err="1"/>
              <a:t>motorului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1 cm</a:t>
            </a:r>
            <a:endParaRPr lang="ro-RO" dirty="0"/>
          </a:p>
          <a:p>
            <a:pPr marL="0" indent="0">
              <a:buNone/>
            </a:pPr>
            <a:r>
              <a:rPr lang="en-US" b="0" dirty="0"/>
              <a:t>	</a:t>
            </a:r>
          </a:p>
          <a:p>
            <a:r>
              <a:rPr lang="ro-RO" b="1" dirty="0"/>
              <a:t>Pasul</a:t>
            </a:r>
            <a:r>
              <a:rPr lang="en-US" b="1" dirty="0"/>
              <a:t> 2: </a:t>
            </a:r>
            <a:r>
              <a:rPr lang="en-US" dirty="0" err="1"/>
              <a:t>Creați</a:t>
            </a:r>
            <a:r>
              <a:rPr lang="en-US" dirty="0"/>
              <a:t> un bloc My Block ,,</a:t>
            </a:r>
            <a:r>
              <a:rPr lang="en-US" dirty="0" err="1"/>
              <a:t>Move_CM</a:t>
            </a:r>
            <a:r>
              <a:rPr lang="en-US" dirty="0"/>
              <a:t>’’ cu 2 </a:t>
            </a:r>
            <a:r>
              <a:rPr lang="en-US" dirty="0" err="1"/>
              <a:t>intrări</a:t>
            </a:r>
            <a:r>
              <a:rPr lang="en-US" dirty="0"/>
              <a:t> - </a:t>
            </a:r>
            <a:r>
              <a:rPr lang="en-US" dirty="0" err="1"/>
              <a:t>distanța</a:t>
            </a:r>
            <a:r>
              <a:rPr lang="en-US" dirty="0"/>
              <a:t> (CM)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(%)</a:t>
            </a:r>
            <a:endParaRPr lang="ro-RO" dirty="0"/>
          </a:p>
          <a:p>
            <a:endParaRPr lang="en-US" b="0" dirty="0"/>
          </a:p>
          <a:p>
            <a:r>
              <a:rPr lang="ro-RO" b="1" dirty="0"/>
              <a:t>PASUL</a:t>
            </a:r>
            <a:r>
              <a:rPr lang="en-US" b="1" dirty="0"/>
              <a:t> 3: </a:t>
            </a:r>
            <a:r>
              <a:rPr lang="en-US" b="0" dirty="0" err="1"/>
              <a:t>Definiți</a:t>
            </a:r>
            <a:r>
              <a:rPr lang="en-US" b="0" dirty="0"/>
              <a:t> </a:t>
            </a:r>
            <a:r>
              <a:rPr lang="ro-RO" b="0" dirty="0"/>
              <a:t>My block-ul</a:t>
            </a:r>
            <a:r>
              <a:rPr lang="en-US" b="0" dirty="0"/>
              <a:t> </a:t>
            </a:r>
            <a:r>
              <a:rPr lang="ro-RO" b="0" dirty="0"/>
              <a:t>,,</a:t>
            </a:r>
            <a:r>
              <a:rPr lang="en-US" b="0" dirty="0" err="1"/>
              <a:t>Move_CM</a:t>
            </a:r>
            <a:r>
              <a:rPr lang="en-US" b="0" dirty="0"/>
              <a:t>’’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84" y="465764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pt-BR" dirty="0"/>
              <a:t>Pasul 1A: Câte grade se deplasează robotul în 1 CM?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4784" y="1582537"/>
            <a:ext cx="7742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Metoda</a:t>
            </a:r>
            <a:r>
              <a:rPr lang="en-US" sz="1600" b="1" dirty="0"/>
              <a:t> 1 : </a:t>
            </a:r>
            <a:endParaRPr lang="ro-RO" sz="1600" b="1" dirty="0"/>
          </a:p>
          <a:p>
            <a:endParaRPr lang="en-US" sz="1600" b="1" dirty="0"/>
          </a:p>
          <a:p>
            <a:pPr marL="800100" lvl="1" indent="-342900">
              <a:buAutoNum type="arabicPeriod"/>
            </a:pPr>
            <a:r>
              <a:rPr lang="en-US" sz="1600" dirty="0" err="1"/>
              <a:t>Căutați</a:t>
            </a:r>
            <a:r>
              <a:rPr lang="en-US" sz="1600" dirty="0"/>
              <a:t> </a:t>
            </a:r>
            <a:r>
              <a:rPr lang="en-US" sz="1600" dirty="0" err="1"/>
              <a:t>dimensiunea</a:t>
            </a:r>
            <a:r>
              <a:rPr lang="en-US" sz="1600" dirty="0"/>
              <a:t> </a:t>
            </a:r>
            <a:r>
              <a:rPr lang="en-US" sz="1600" dirty="0" err="1"/>
              <a:t>roții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mm </a:t>
            </a:r>
            <a:r>
              <a:rPr lang="en-US" sz="1600" dirty="0" err="1"/>
              <a:t>imprimată</a:t>
            </a:r>
            <a:r>
              <a:rPr lang="en-US" sz="1600" dirty="0"/>
              <a:t> pe </a:t>
            </a:r>
            <a:r>
              <a:rPr lang="en-US" sz="1600" dirty="0" err="1"/>
              <a:t>anvelopa</a:t>
            </a:r>
            <a:r>
              <a:rPr lang="en-US" sz="1600" dirty="0"/>
              <a:t> </a:t>
            </a:r>
            <a:r>
              <a:rPr lang="en-US" sz="1600" dirty="0" err="1"/>
              <a:t>dvs</a:t>
            </a:r>
            <a:r>
              <a:rPr lang="en-US" sz="1600" dirty="0"/>
              <a:t>.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împărțiți</a:t>
            </a:r>
            <a:r>
              <a:rPr lang="en-US" sz="1600" dirty="0"/>
              <a:t>-o la 10 </a:t>
            </a:r>
            <a:r>
              <a:rPr lang="en-US" sz="1600" dirty="0" err="1"/>
              <a:t>pentru</a:t>
            </a:r>
            <a:r>
              <a:rPr lang="en-US" sz="1600" dirty="0"/>
              <a:t> a o </a:t>
            </a:r>
            <a:r>
              <a:rPr lang="en-US" sz="1600" dirty="0" err="1"/>
              <a:t>converti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cm (</a:t>
            </a:r>
            <a:r>
              <a:rPr lang="en-US" sz="1600" dirty="0" err="1"/>
              <a:t>deoarece</a:t>
            </a:r>
            <a:r>
              <a:rPr lang="en-US" sz="1600" dirty="0"/>
              <a:t> 1cm=10mm).</a:t>
            </a:r>
            <a:endParaRPr lang="ro-RO" sz="1600" dirty="0"/>
          </a:p>
          <a:p>
            <a:pPr marL="800100" lvl="1" indent="-342900">
              <a:buAutoNum type="arabicPeriod"/>
            </a:pPr>
            <a:r>
              <a:rPr lang="en-US" sz="1600" dirty="0" err="1"/>
              <a:t>Înmulțiți</a:t>
            </a:r>
            <a:r>
              <a:rPr lang="en-US" sz="1600" dirty="0"/>
              <a:t> </a:t>
            </a:r>
            <a:r>
              <a:rPr lang="en-US" sz="1600" dirty="0" err="1"/>
              <a:t>răspunsul</a:t>
            </a:r>
            <a:r>
              <a:rPr lang="en-US" sz="1600" dirty="0"/>
              <a:t> de la pasul 1 cu </a:t>
            </a:r>
            <a:r>
              <a:rPr lang="el-GR" sz="1600" dirty="0"/>
              <a:t>π (3,1415...)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calcula</a:t>
            </a:r>
            <a:r>
              <a:rPr lang="en-US" sz="1600" dirty="0"/>
              <a:t> </a:t>
            </a:r>
            <a:r>
              <a:rPr lang="en-US" sz="1600" dirty="0" err="1"/>
              <a:t>circumferința</a:t>
            </a:r>
            <a:endParaRPr lang="ro-RO" sz="1600" dirty="0"/>
          </a:p>
          <a:p>
            <a:pPr marL="800100" lvl="1" indent="-342900">
              <a:buAutoNum type="arabicPeriod"/>
            </a:pPr>
            <a:r>
              <a:rPr lang="en-US" sz="1600" dirty="0" err="1"/>
              <a:t>Împărțiți</a:t>
            </a:r>
            <a:r>
              <a:rPr lang="en-US" sz="1600" dirty="0"/>
              <a:t> 360 de grade la </a:t>
            </a:r>
            <a:r>
              <a:rPr lang="en-US" sz="1600" dirty="0" err="1"/>
              <a:t>valoarea</a:t>
            </a:r>
            <a:r>
              <a:rPr lang="en-US" sz="1600" dirty="0"/>
              <a:t> de la pasul 2. </a:t>
            </a:r>
            <a:r>
              <a:rPr lang="en-US" sz="1600" dirty="0" err="1"/>
              <a:t>Acest</a:t>
            </a:r>
            <a:r>
              <a:rPr lang="en-US" sz="1600" dirty="0"/>
              <a:t> </a:t>
            </a:r>
            <a:r>
              <a:rPr lang="en-US" sz="1600" dirty="0" err="1"/>
              <a:t>lucru</a:t>
            </a:r>
            <a:r>
              <a:rPr lang="en-US" sz="1600" dirty="0"/>
              <a:t> </a:t>
            </a:r>
            <a:r>
              <a:rPr lang="en-US" sz="1600" dirty="0" err="1"/>
              <a:t>calculează</a:t>
            </a:r>
            <a:r>
              <a:rPr lang="en-US" sz="1600" dirty="0"/>
              <a:t> </a:t>
            </a:r>
            <a:r>
              <a:rPr lang="en-US" sz="1600" dirty="0" err="1"/>
              <a:t>gradele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1 cm, </a:t>
            </a:r>
            <a:r>
              <a:rPr lang="en-US" sz="1600" dirty="0" err="1"/>
              <a:t>deoarece</a:t>
            </a:r>
            <a:r>
              <a:rPr lang="en-US" sz="1600" dirty="0"/>
              <a:t> </a:t>
            </a:r>
            <a:r>
              <a:rPr lang="en-US" sz="1600" dirty="0" err="1"/>
              <a:t>parcurgeți</a:t>
            </a:r>
            <a:r>
              <a:rPr lang="en-US" sz="1600" dirty="0"/>
              <a:t> o </a:t>
            </a:r>
            <a:r>
              <a:rPr lang="en-US" sz="1600" dirty="0" err="1"/>
              <a:t>circumferință</a:t>
            </a:r>
            <a:r>
              <a:rPr lang="en-US" sz="1600" dirty="0"/>
              <a:t> </a:t>
            </a:r>
            <a:r>
              <a:rPr lang="en-US" sz="1600" dirty="0" err="1"/>
              <a:t>într</a:t>
            </a:r>
            <a:r>
              <a:rPr lang="en-US" sz="1600" dirty="0"/>
              <a:t>-o </a:t>
            </a:r>
            <a:r>
              <a:rPr lang="en-US" sz="1600" dirty="0" err="1"/>
              <a:t>rotație</a:t>
            </a:r>
            <a:r>
              <a:rPr lang="en-US" sz="1600" dirty="0"/>
              <a:t>, </a:t>
            </a:r>
            <a:r>
              <a:rPr lang="en-US" sz="1600" dirty="0" err="1"/>
              <a:t>iar</a:t>
            </a:r>
            <a:r>
              <a:rPr lang="en-US" sz="1600" dirty="0"/>
              <a:t> o </a:t>
            </a:r>
            <a:r>
              <a:rPr lang="en-US" sz="1600" dirty="0" err="1"/>
              <a:t>rotație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de 360 de grade.</a:t>
            </a:r>
          </a:p>
          <a:p>
            <a:pPr lvl="1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7468" y="4313549"/>
            <a:ext cx="52652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Exemplu</a:t>
            </a:r>
            <a:r>
              <a:rPr lang="en-US" sz="1600" b="1" dirty="0"/>
              <a:t> de </a:t>
            </a:r>
            <a:r>
              <a:rPr lang="en-US" sz="1600" b="1" dirty="0" err="1"/>
              <a:t>calcul</a:t>
            </a:r>
            <a:r>
              <a:rPr lang="en-US" sz="1600" b="1" dirty="0"/>
              <a:t> cu </a:t>
            </a:r>
            <a:r>
              <a:rPr lang="en-US" sz="1600" b="1" dirty="0" err="1"/>
              <a:t>ajutorul</a:t>
            </a:r>
            <a:r>
              <a:rPr lang="en-US" sz="1600" b="1" dirty="0"/>
              <a:t> </a:t>
            </a:r>
            <a:r>
              <a:rPr lang="en-US" sz="1600" b="1" dirty="0" err="1"/>
              <a:t>setului</a:t>
            </a:r>
            <a:r>
              <a:rPr lang="en-US" sz="1600" b="1" dirty="0"/>
              <a:t> de </a:t>
            </a:r>
            <a:r>
              <a:rPr lang="en-US" sz="1600" b="1" dirty="0" err="1"/>
              <a:t>roți</a:t>
            </a:r>
            <a:r>
              <a:rPr lang="en-US" sz="1600" b="1" dirty="0"/>
              <a:t> standard EV3 Edu 45544: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600" dirty="0" err="1"/>
              <a:t>Roțile</a:t>
            </a:r>
            <a:r>
              <a:rPr lang="fr-FR" sz="1600" dirty="0"/>
              <a:t> EV3 EDU (45544) au un </a:t>
            </a:r>
            <a:r>
              <a:rPr lang="fr-FR" sz="1600" dirty="0" err="1"/>
              <a:t>diametru</a:t>
            </a:r>
            <a:r>
              <a:rPr lang="fr-FR" sz="1600" dirty="0"/>
              <a:t> de 56 mm = 5,6 cm.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5,6cm × π = 17,6cm pe rotație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sv-SE" sz="1600" dirty="0"/>
              <a:t>360 grade ÷ 17.6cm = 20.5 grade motor pe cm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72675" y="4313549"/>
            <a:ext cx="2860307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Tabel</a:t>
            </a:r>
            <a:r>
              <a:rPr lang="en-US" dirty="0">
                <a:solidFill>
                  <a:schemeClr val="bg1"/>
                </a:solidFill>
              </a:rPr>
              <a:t> util cu </a:t>
            </a:r>
            <a:r>
              <a:rPr lang="en-US" dirty="0" err="1">
                <a:solidFill>
                  <a:schemeClr val="bg1"/>
                </a:solidFill>
              </a:rPr>
              <a:t>roțile</a:t>
            </a:r>
            <a:r>
              <a:rPr lang="en-US" dirty="0">
                <a:solidFill>
                  <a:schemeClr val="bg1"/>
                </a:solidFill>
              </a:rPr>
              <a:t> LEGO </a:t>
            </a:r>
            <a:r>
              <a:rPr lang="en-US" dirty="0" err="1">
                <a:solidFill>
                  <a:schemeClr val="bg1"/>
                </a:solidFill>
              </a:rPr>
              <a:t>obișnuite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diametrele</a:t>
            </a:r>
            <a:r>
              <a:rPr lang="en-US" dirty="0">
                <a:solidFill>
                  <a:schemeClr val="bg1"/>
                </a:solidFill>
              </a:rPr>
              <a:t> lor.</a:t>
            </a:r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http://wheels.sariel.pl/</a:t>
            </a:r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39269" y="4477827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0272" y="4930450"/>
            <a:ext cx="254000" cy="13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 </a:t>
            </a:r>
            <a:r>
              <a:rPr lang="en-US" dirty="0"/>
              <a:t>1A: </a:t>
            </a:r>
            <a:r>
              <a:rPr lang="en-US" dirty="0" err="1"/>
              <a:t>Metod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alternativă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055" y="1419101"/>
            <a:ext cx="7742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b="1" i="1" dirty="0" err="1"/>
              <a:t>Metoda</a:t>
            </a:r>
            <a:r>
              <a:rPr lang="en-US" sz="1600" b="1" i="1" dirty="0"/>
              <a:t> </a:t>
            </a:r>
            <a:r>
              <a:rPr lang="en-US" sz="1600" b="1" i="1" dirty="0" err="1"/>
              <a:t>alternativă</a:t>
            </a:r>
            <a:r>
              <a:rPr lang="en-US" sz="1600" dirty="0"/>
              <a:t>: </a:t>
            </a:r>
            <a:r>
              <a:rPr lang="en-US" sz="1600" dirty="0" err="1"/>
              <a:t>Folosiți</a:t>
            </a:r>
            <a:r>
              <a:rPr lang="en-US" sz="1600" dirty="0"/>
              <a:t> Port View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găsi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ro-RO" sz="1600" dirty="0"/>
              <a:t>gradelor</a:t>
            </a:r>
            <a:r>
              <a:rPr lang="en-US" sz="1600" dirty="0"/>
              <a:t> </a:t>
            </a:r>
            <a:r>
              <a:rPr lang="en-US" sz="1600" dirty="0" err="1"/>
              <a:t>motorului</a:t>
            </a:r>
            <a:r>
              <a:rPr lang="en-US" sz="1600" dirty="0"/>
              <a:t>. </a:t>
            </a:r>
            <a:r>
              <a:rPr lang="en-US" sz="1600" dirty="0" err="1"/>
              <a:t>Utilizați</a:t>
            </a:r>
            <a:r>
              <a:rPr lang="en-US" sz="1600" dirty="0"/>
              <a:t> </a:t>
            </a:r>
            <a:r>
              <a:rPr lang="en-US" sz="1600" dirty="0" err="1"/>
              <a:t>această</a:t>
            </a:r>
            <a:r>
              <a:rPr lang="en-US" sz="1600" dirty="0"/>
              <a:t> </a:t>
            </a:r>
            <a:r>
              <a:rPr lang="en-US" sz="1600" dirty="0" err="1"/>
              <a:t>metodă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nu </a:t>
            </a:r>
            <a:r>
              <a:rPr lang="en-US" sz="1600" dirty="0" err="1"/>
              <a:t>găsiți</a:t>
            </a:r>
            <a:r>
              <a:rPr lang="en-US" sz="1600" dirty="0"/>
              <a:t> </a:t>
            </a:r>
            <a:r>
              <a:rPr lang="en-US" sz="1600" dirty="0" err="1"/>
              <a:t>valoarea</a:t>
            </a:r>
            <a:r>
              <a:rPr lang="en-US" sz="1600" dirty="0"/>
              <a:t> </a:t>
            </a:r>
            <a:r>
              <a:rPr lang="en-US" sz="1600" dirty="0" err="1"/>
              <a:t>diametrului</a:t>
            </a:r>
            <a:r>
              <a:rPr lang="en-US" sz="1600" dirty="0"/>
              <a:t> </a:t>
            </a:r>
            <a:r>
              <a:rPr lang="en-US" sz="1600" dirty="0" err="1"/>
              <a:t>imprimată</a:t>
            </a:r>
            <a:r>
              <a:rPr lang="en-US" sz="1600" dirty="0"/>
              <a:t> pe </a:t>
            </a:r>
            <a:r>
              <a:rPr lang="en-US" sz="1600" dirty="0" err="1"/>
              <a:t>roată</a:t>
            </a:r>
            <a:r>
              <a:rPr lang="en-US" sz="1600" dirty="0"/>
              <a:t>.</a:t>
            </a:r>
            <a:endParaRPr lang="ro-RO" sz="1600" dirty="0"/>
          </a:p>
          <a:p>
            <a:pPr marL="0" lvl="1"/>
            <a:r>
              <a:rPr lang="en-US" sz="16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Puneți</a:t>
            </a:r>
            <a:r>
              <a:rPr lang="en-US" sz="1600" dirty="0"/>
              <a:t> </a:t>
            </a:r>
            <a:r>
              <a:rPr lang="en-US" sz="1600" dirty="0" err="1"/>
              <a:t>rigla</a:t>
            </a:r>
            <a:r>
              <a:rPr lang="en-US" sz="1600" dirty="0"/>
              <a:t> </a:t>
            </a:r>
            <a:r>
              <a:rPr lang="en-US" sz="1600" dirty="0" err="1"/>
              <a:t>lângă</a:t>
            </a:r>
            <a:r>
              <a:rPr lang="en-US" sz="1600" dirty="0"/>
              <a:t> </a:t>
            </a:r>
            <a:r>
              <a:rPr lang="en-US" sz="1600" dirty="0" err="1"/>
              <a:t>roata</a:t>
            </a:r>
            <a:r>
              <a:rPr lang="en-US" sz="1600" dirty="0"/>
              <a:t>/</a:t>
            </a: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dvs</a:t>
            </a:r>
            <a:r>
              <a:rPr lang="en-US" sz="1600" dirty="0"/>
              <a:t>. la 0 </a:t>
            </a:r>
            <a:r>
              <a:rPr lang="en-US" sz="1600" dirty="0" err="1"/>
              <a:t>centimetri</a:t>
            </a:r>
            <a:r>
              <a:rPr lang="en-US" sz="1600" dirty="0"/>
              <a:t> (</a:t>
            </a:r>
            <a:r>
              <a:rPr lang="en-US" sz="1600" dirty="0" err="1"/>
              <a:t>orice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a </a:t>
            </a:r>
            <a:r>
              <a:rPr lang="en-US" sz="1600" dirty="0" err="1"/>
              <a:t>robotului</a:t>
            </a:r>
            <a:r>
              <a:rPr lang="en-US" sz="1600" dirty="0"/>
              <a:t> pe care o </a:t>
            </a:r>
            <a:r>
              <a:rPr lang="en-US" sz="1600" dirty="0" err="1"/>
              <a:t>folosiți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vă</a:t>
            </a:r>
            <a:r>
              <a:rPr lang="en-US" sz="1600" dirty="0"/>
              <a:t> </a:t>
            </a:r>
            <a:r>
              <a:rPr lang="en-US" sz="1600" dirty="0" err="1"/>
              <a:t>alinia</a:t>
            </a:r>
            <a:r>
              <a:rPr lang="en-US" sz="1600" dirty="0"/>
              <a:t> cu 0,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o </a:t>
            </a:r>
            <a:r>
              <a:rPr lang="en-US" sz="1600" dirty="0" err="1"/>
              <a:t>folosiți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măsura</a:t>
            </a:r>
            <a:r>
              <a:rPr lang="en-US" sz="1600" dirty="0"/>
              <a:t> </a:t>
            </a:r>
            <a:r>
              <a:rPr lang="en-US" sz="1600" dirty="0" err="1"/>
              <a:t>distanța</a:t>
            </a:r>
            <a:r>
              <a:rPr lang="en-US" sz="1600" dirty="0"/>
              <a:t> la pasul 2).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ro-RO" sz="1600" dirty="0"/>
              <a:t>Împingeți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</a:t>
            </a:r>
            <a:r>
              <a:rPr lang="en-US" sz="1600" dirty="0" err="1"/>
              <a:t>înainte</a:t>
            </a:r>
            <a:r>
              <a:rPr lang="ro-RO" sz="1600" dirty="0"/>
              <a:t>,</a:t>
            </a:r>
            <a:r>
              <a:rPr lang="en-US" sz="1600" dirty="0"/>
              <a:t> </a:t>
            </a:r>
            <a:r>
              <a:rPr lang="ro-RO" sz="1600" dirty="0"/>
              <a:t>un</a:t>
            </a:r>
            <a:r>
              <a:rPr lang="en-US" sz="1600" dirty="0"/>
              <a:t> </a:t>
            </a: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dirty="0" err="1"/>
              <a:t>centimetri</a:t>
            </a:r>
            <a:r>
              <a:rPr lang="en-US" sz="1600" dirty="0"/>
              <a:t>, </a:t>
            </a:r>
            <a:r>
              <a:rPr lang="en-US" sz="1600" dirty="0" err="1"/>
              <a:t>asigurându-vă</a:t>
            </a:r>
            <a:r>
              <a:rPr lang="en-US" sz="1600" dirty="0"/>
              <a:t> </a:t>
            </a:r>
            <a:r>
              <a:rPr lang="en-US" sz="1600" dirty="0" err="1"/>
              <a:t>că</a:t>
            </a:r>
            <a:r>
              <a:rPr lang="en-US" sz="1600" dirty="0"/>
              <a:t> </a:t>
            </a:r>
            <a:r>
              <a:rPr lang="en-US" sz="1600" dirty="0" err="1"/>
              <a:t>robotul</a:t>
            </a:r>
            <a:r>
              <a:rPr lang="en-US" sz="1600" dirty="0"/>
              <a:t> nu </a:t>
            </a:r>
            <a:r>
              <a:rPr lang="en-US" sz="1600" dirty="0" err="1"/>
              <a:t>alunecă</a:t>
            </a:r>
            <a:r>
              <a:rPr lang="en-US" sz="1600" dirty="0"/>
              <a:t>.</a:t>
            </a:r>
            <a:endParaRPr lang="ro-RO" sz="1600" dirty="0"/>
          </a:p>
          <a:p>
            <a:pPr marL="800100" lvl="1" indent="-342900">
              <a:buFont typeface="+mj-lt"/>
              <a:buAutoNum type="arabicPeriod"/>
            </a:pPr>
            <a:r>
              <a:rPr lang="ro-RO" sz="1600" dirty="0"/>
              <a:t>Priviți pe ecranul brick-ului, pe ecran se află numărul de grade înregistrate de senzorul de pe motor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împărțiți</a:t>
            </a:r>
            <a:r>
              <a:rPr lang="en-US" sz="1600" dirty="0"/>
              <a:t>-o la </a:t>
            </a:r>
            <a:r>
              <a:rPr lang="en-US" sz="1600" dirty="0" err="1"/>
              <a:t>numărul</a:t>
            </a:r>
            <a:r>
              <a:rPr lang="en-US" sz="1600" dirty="0"/>
              <a:t> de </a:t>
            </a:r>
            <a:r>
              <a:rPr lang="en-US" sz="1600" dirty="0" err="1"/>
              <a:t>centimetri</a:t>
            </a:r>
            <a:r>
              <a:rPr lang="en-US" sz="1600" dirty="0"/>
              <a:t> </a:t>
            </a:r>
            <a:r>
              <a:rPr lang="ro-RO" sz="1600" dirty="0"/>
              <a:t>parcurși de robot.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</a:t>
            </a:r>
            <a:r>
              <a:rPr lang="ro-RO" sz="1600" dirty="0"/>
              <a:t>ezultatul operațiunii matematice de mai sus va reprezenta </a:t>
            </a:r>
            <a:r>
              <a:rPr lang="en-US" sz="1600" dirty="0" err="1"/>
              <a:t>numărul</a:t>
            </a:r>
            <a:r>
              <a:rPr lang="en-US" sz="1600" dirty="0"/>
              <a:t> de grade </a:t>
            </a:r>
            <a:r>
              <a:rPr lang="ro-RO" sz="1600" dirty="0"/>
              <a:t>înregistrate de motor, atunci când robotul parcuge o distanță de 1 cm.</a:t>
            </a:r>
            <a:endParaRPr lang="en-US" sz="1600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4998184"/>
            <a:ext cx="3484790" cy="11381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2" y="4548480"/>
            <a:ext cx="710669" cy="4159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46" y="4774286"/>
            <a:ext cx="2085975" cy="13620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362974" y="4774286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4551-6E83-F34E-B7DE-151DEF34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74" y="287088"/>
            <a:ext cx="8916126" cy="874055"/>
          </a:xfrm>
        </p:spPr>
        <p:txBody>
          <a:bodyPr>
            <a:noAutofit/>
          </a:bodyPr>
          <a:lstStyle/>
          <a:p>
            <a:r>
              <a:rPr lang="it-IT" sz="4000" dirty="0"/>
              <a:t>Pasul 2: Creați un My Block cu 2 intrări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A44A7-04A4-9E4A-8075-1877E2F6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1E9BF-CD5E-284E-B5E7-2F222779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41E91-CE63-134D-8E8F-72B37C0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598246"/>
            <a:ext cx="7277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2D06-0D9A-CD46-BADE-0BEF7380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3: </a:t>
            </a:r>
            <a:r>
              <a:rPr lang="en-US" dirty="0" err="1"/>
              <a:t>Definiți</a:t>
            </a:r>
            <a:r>
              <a:rPr lang="en-US" dirty="0"/>
              <a:t> My Block</a:t>
            </a:r>
            <a:r>
              <a:rPr lang="ro-RO" dirty="0"/>
              <a:t>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460D-ED73-4B4A-A235-537C2A92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27830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Utilizați</a:t>
            </a:r>
            <a:r>
              <a:rPr lang="en-US" dirty="0"/>
              <a:t> un bloc</a:t>
            </a:r>
            <a:r>
              <a:rPr lang="ro-RO" dirty="0"/>
              <a:t>k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de </a:t>
            </a:r>
            <a:r>
              <a:rPr lang="en-US" dirty="0" err="1"/>
              <a:t>înmulțire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</a:t>
            </a:r>
            <a:r>
              <a:rPr lang="ro-RO" dirty="0"/>
              <a:t> înregistrat de senzorul motorului atunci când robo</a:t>
            </a:r>
            <a:r>
              <a:rPr lang="en-US" dirty="0" err="1"/>
              <a:t>tul</a:t>
            </a:r>
            <a:r>
              <a:rPr lang="en-US" dirty="0"/>
              <a:t> </a:t>
            </a:r>
            <a:r>
              <a:rPr lang="ro-RO" dirty="0"/>
              <a:t>a parcurs </a:t>
            </a:r>
            <a:r>
              <a:rPr lang="en-US" dirty="0"/>
              <a:t>1CM</a:t>
            </a:r>
            <a:r>
              <a:rPr lang="ro-RO" dirty="0"/>
              <a:t>.</a:t>
            </a:r>
            <a:endParaRPr lang="en-US" dirty="0"/>
          </a:p>
          <a:p>
            <a:pPr lvl="1"/>
            <a:r>
              <a:rPr lang="it-IT" dirty="0"/>
              <a:t>Trageți intrarea CM în primul parametru al bloc</a:t>
            </a:r>
            <a:r>
              <a:rPr lang="ro-RO" dirty="0"/>
              <a:t>k-</a:t>
            </a:r>
            <a:r>
              <a:rPr lang="it-IT" dirty="0"/>
              <a:t>ului matematic</a:t>
            </a:r>
            <a:endParaRPr lang="en-US" dirty="0"/>
          </a:p>
          <a:p>
            <a:pPr lvl="1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de-al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al bloc</a:t>
            </a:r>
            <a:r>
              <a:rPr lang="ro-RO" dirty="0"/>
              <a:t>k-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,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grade pe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ro-RO" dirty="0"/>
              <a:t>în înregistrează atunci când </a:t>
            </a:r>
            <a:r>
              <a:rPr lang="en-US" dirty="0"/>
              <a:t>se </a:t>
            </a:r>
            <a:r>
              <a:rPr lang="en-US" dirty="0" err="1"/>
              <a:t>deplasează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 CM.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Droidbot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20,5)</a:t>
            </a:r>
            <a:endParaRPr lang="ro-RO" dirty="0"/>
          </a:p>
          <a:p>
            <a:pPr lvl="1"/>
            <a:endParaRPr lang="en-US" dirty="0"/>
          </a:p>
          <a:p>
            <a:r>
              <a:rPr lang="en-US" dirty="0" err="1"/>
              <a:t>Adăugați</a:t>
            </a:r>
            <a:r>
              <a:rPr lang="en-US" dirty="0"/>
              <a:t> un bloc</a:t>
            </a:r>
            <a:r>
              <a:rPr lang="ro-RO" dirty="0"/>
              <a:t>k</a:t>
            </a:r>
            <a:r>
              <a:rPr lang="en-US" dirty="0"/>
              <a:t> de </a:t>
            </a:r>
            <a:r>
              <a:rPr lang="en-US" dirty="0" err="1"/>
              <a:t>mișcare</a:t>
            </a:r>
            <a:r>
              <a:rPr lang="en-US" dirty="0"/>
              <a:t> sub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definire</a:t>
            </a:r>
            <a:endParaRPr lang="ro-RO" dirty="0"/>
          </a:p>
          <a:p>
            <a:r>
              <a:rPr lang="en-US" dirty="0" err="1"/>
              <a:t>Așezați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de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de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de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ro-RO" dirty="0"/>
              <a:t>procentuală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F23C8-ED59-9942-A54B-EBF86F1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A0A6-F64A-E84D-BD0A-186B0FEB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1B28E-1F08-E741-B102-75E4940F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5" r="12993" b="21530"/>
          <a:stretch/>
        </p:blipFill>
        <p:spPr>
          <a:xfrm>
            <a:off x="953036" y="4470216"/>
            <a:ext cx="6790255" cy="1808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6BC089-6BEE-434A-8AF1-4897E6C66FBA}"/>
              </a:ext>
            </a:extLst>
          </p:cNvPr>
          <p:cNvSpPr/>
          <p:nvPr/>
        </p:nvSpPr>
        <p:spPr>
          <a:xfrm>
            <a:off x="3541034" y="5410373"/>
            <a:ext cx="1211270" cy="5332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B763D-BB47-7541-96EF-9D54C594F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64" t="63824" r="41485" b="12825"/>
          <a:stretch/>
        </p:blipFill>
        <p:spPr>
          <a:xfrm>
            <a:off x="6199060" y="2928959"/>
            <a:ext cx="1544231" cy="6806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03D42A0-65E0-A541-8C0F-0D5806847404}"/>
              </a:ext>
            </a:extLst>
          </p:cNvPr>
          <p:cNvSpPr/>
          <p:nvPr/>
        </p:nvSpPr>
        <p:spPr>
          <a:xfrm>
            <a:off x="6129032" y="5456913"/>
            <a:ext cx="722528" cy="5332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0ECC-36F8-4F46-9024-2779366F52CE}"/>
              </a:ext>
            </a:extLst>
          </p:cNvPr>
          <p:cNvSpPr/>
          <p:nvPr/>
        </p:nvSpPr>
        <p:spPr>
          <a:xfrm>
            <a:off x="6253930" y="3002633"/>
            <a:ext cx="722528" cy="53326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00A3-6B13-7049-818C-8F5CFA31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Pasul 4: </a:t>
            </a:r>
            <a:r>
              <a:rPr lang="en-US" dirty="0" err="1"/>
              <a:t>Utilizați</a:t>
            </a:r>
            <a:r>
              <a:rPr lang="en-US" dirty="0"/>
              <a:t> My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5DA7-27FD-AB43-8B8C-4ABEF7DC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Acum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trageți</a:t>
            </a:r>
            <a:r>
              <a:rPr lang="en-US" dirty="0"/>
              <a:t> bloc</a:t>
            </a:r>
            <a:r>
              <a:rPr lang="ro-RO" dirty="0"/>
              <a:t>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ro-RO" dirty="0"/>
              <a:t>planul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CM pe care </a:t>
            </a:r>
            <a:r>
              <a:rPr lang="en-US" dirty="0" err="1"/>
              <a:t>doriți</a:t>
            </a:r>
            <a:r>
              <a:rPr lang="en-US" dirty="0"/>
              <a:t> ca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viteza</a:t>
            </a:r>
            <a:r>
              <a:rPr lang="en-US" dirty="0"/>
              <a:t> cu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deplasa</a:t>
            </a:r>
            <a:r>
              <a:rPr lang="en-US" dirty="0"/>
              <a:t> 10CM la o </a:t>
            </a:r>
            <a:r>
              <a:rPr lang="en-US" dirty="0" err="1"/>
              <a:t>viteză</a:t>
            </a:r>
            <a:r>
              <a:rPr lang="en-US" dirty="0"/>
              <a:t> de 50%.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827E3-66CA-5646-A8CE-731CDAC8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2020 EV3Lessons.com, Last edit 12/24/2019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D8299-9EEA-204D-A7A3-637272D5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D4B5-2773-AA4E-ACA8-4DE790DC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5" y="3151121"/>
            <a:ext cx="6930241" cy="27679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79CD8D-F158-F941-9422-9625820D7941}"/>
              </a:ext>
            </a:extLst>
          </p:cNvPr>
          <p:cNvSpPr/>
          <p:nvPr/>
        </p:nvSpPr>
        <p:spPr>
          <a:xfrm>
            <a:off x="2700244" y="4378817"/>
            <a:ext cx="725536" cy="69545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95D95C-06C4-7C4D-810F-89FDFC7EC6CE}"/>
              </a:ext>
            </a:extLst>
          </p:cNvPr>
          <p:cNvSpPr/>
          <p:nvPr/>
        </p:nvSpPr>
        <p:spPr>
          <a:xfrm>
            <a:off x="4807147" y="4378816"/>
            <a:ext cx="725536" cy="69545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4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8807</TotalTime>
  <Words>1115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Obiectivele lecției</vt:lpstr>
      <vt:lpstr>De ce o mișcare pe o anumită distanță cu My Block?</vt:lpstr>
      <vt:lpstr>MOVE_CM ÎN TREI PAȘI SIMPLI</vt:lpstr>
      <vt:lpstr>Pasul 1A: Câte grade se deplasează robotul în 1 CM?</vt:lpstr>
      <vt:lpstr>Pasul 1A: Metodă alternativă</vt:lpstr>
      <vt:lpstr>Pasul 2: Creați un My Block cu 2 intrări</vt:lpstr>
      <vt:lpstr>Pasul 3: Definiți My Block-ul</vt:lpstr>
      <vt:lpstr>Pasul 4: Utilizați My Block</vt:lpstr>
      <vt:lpstr>Reutilizați block-ul ,,Move_CM’’</vt:lpstr>
      <vt:lpstr>Discuție</vt:lpstr>
      <vt:lpstr>CREDITE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marinela buruiana</cp:lastModifiedBy>
  <cp:revision>77</cp:revision>
  <cp:lastPrinted>2016-07-20T03:36:11Z</cp:lastPrinted>
  <dcterms:created xsi:type="dcterms:W3CDTF">2014-08-07T02:19:13Z</dcterms:created>
  <dcterms:modified xsi:type="dcterms:W3CDTF">2023-09-05T09:10:35Z</dcterms:modified>
</cp:coreProperties>
</file>