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</p:sldMasterIdLst>
  <p:notesMasterIdLst>
    <p:notesMasterId r:id="rId13"/>
  </p:notesMasterIdLst>
  <p:handoutMasterIdLst>
    <p:handoutMasterId r:id="rId14"/>
  </p:handoutMasterIdLst>
  <p:sldIdLst>
    <p:sldId id="287" r:id="rId3"/>
    <p:sldId id="285" r:id="rId4"/>
    <p:sldId id="281" r:id="rId5"/>
    <p:sldId id="288" r:id="rId6"/>
    <p:sldId id="290" r:id="rId7"/>
    <p:sldId id="291" r:id="rId8"/>
    <p:sldId id="289" r:id="rId9"/>
    <p:sldId id="283" r:id="rId10"/>
    <p:sldId id="28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626"/>
  </p:normalViewPr>
  <p:slideViewPr>
    <p:cSldViewPr snapToGrid="0" snapToObjects="1">
      <p:cViewPr varScale="1">
        <p:scale>
          <a:sx n="80" d="100"/>
          <a:sy n="80" d="100"/>
        </p:scale>
        <p:origin x="148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7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0A7C-31D3-4240-88F6-009A3D77458B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8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2D7E-8749-F74F-92C8-3A010D780979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286D-4483-374A-B90E-BFFDA4D87CA1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81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1E77-B56F-E54F-8A8C-F2256623373E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942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CE8F-7CE3-2945-8EA1-D8BC13039C80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5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1DBE-A2BF-E741-86C9-EE0E6935E5E0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177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3629-4DC5-F748-8CD2-777ED731FC1D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12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103A-7AE4-C349-85D7-C122AE60160A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13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EC6FF-07CC-1545-9D96-3D121D31F740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14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73BB3-BC72-4749-A733-28D14071903F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2020 EV3Lessons.com, Last edit 12/27/2019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65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30D71EC-F7A6-8A43-BFB4-2825F244466D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2020 EV3Lessons.com, Last edit 12/27/2019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1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1FD7-A0BF-3041-B559-7F7DDDCCFC0C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0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A192-E2B4-7E46-B206-3A97B2A3A3F8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05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78B3-4041-C64C-BD22-8F6340C2BDD1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97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67AE-7BB0-3846-9641-606629639596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7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4AC3-7862-9D48-A370-2E81102D3F9F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12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44AF7-548C-4D49-8E56-7CDF5E95027A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2EB8-7A22-6549-88FC-40E313C1A478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0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7B09-155C-A14F-98F2-C564D3EC3D3F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9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47BA-9D2A-CF48-AC06-586784E7169A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2020 EV3Lessons.com, Last edit 12/27/2019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9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9BDBFC6-D4B7-8F44-9399-C03D34421D29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2020 EV3Lessons.com, Last edit 12/27/2019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1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2BD0-95D8-0E4A-A32E-3E7E149275D6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9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1BEA0D-FE87-C649-B968-E7689E20AB48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2020 EV3Lessons.com, Last edit 12/27/2019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480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66B9E1-4BE7-6D4B-9A13-DA070B09FC46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2020 EV3Lessons.com, Last edit 12/27/2019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436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2130" y="3186112"/>
            <a:ext cx="8067675" cy="485775"/>
          </a:xfrm>
        </p:spPr>
        <p:txBody>
          <a:bodyPr>
            <a:normAutofit/>
          </a:bodyPr>
          <a:lstStyle/>
          <a:p>
            <a:r>
              <a:rPr lang="en-US" dirty="0"/>
              <a:t>EV3 CLASSROOM: </a:t>
            </a:r>
            <a:r>
              <a:rPr lang="ro-RO" dirty="0"/>
              <a:t>Task-uri paralele </a:t>
            </a:r>
            <a:r>
              <a:rPr lang="en-US" dirty="0"/>
              <a:t>(EV</a:t>
            </a:r>
            <a:r>
              <a:rPr lang="ro-RO" dirty="0"/>
              <a:t>enimente</a:t>
            </a:r>
            <a:r>
              <a:rPr lang="en-US" dirty="0"/>
              <a:t>)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9DEE376-85E8-1F43-A288-408892567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5" t="7277" r="2818" b="5432"/>
          <a:stretch/>
        </p:blipFill>
        <p:spPr>
          <a:xfrm>
            <a:off x="4172606" y="154094"/>
            <a:ext cx="4866289" cy="1870649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A54E6F2A-D6AD-E940-B38A-B809060AE15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51" y="4560307"/>
            <a:ext cx="1444298" cy="144429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FE56B0E-85C6-CC4B-88DB-F4EC842C48A7}"/>
              </a:ext>
            </a:extLst>
          </p:cNvPr>
          <p:cNvSpPr txBox="1">
            <a:spLocks/>
          </p:cNvSpPr>
          <p:nvPr/>
        </p:nvSpPr>
        <p:spPr>
          <a:xfrm>
            <a:off x="196279" y="154094"/>
            <a:ext cx="3853207" cy="18706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INTERMEDIATE PROGRAMMING LESSON</a:t>
            </a:r>
          </a:p>
        </p:txBody>
      </p:sp>
    </p:spTree>
    <p:extLst>
      <p:ext uri="{BB962C8B-B14F-4D97-AF65-F5344CB8AC3E}">
        <p14:creationId xmlns:p14="http://schemas.microsoft.com/office/powerpoint/2010/main" val="16157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Această lecție de Mindstorms a fost realizată de </a:t>
            </a:r>
            <a:r>
              <a:rPr lang="en-US" sz="2000" dirty="0"/>
              <a:t>Sanjay </a:t>
            </a:r>
            <a:r>
              <a:rPr lang="en-US" sz="2000" dirty="0" err="1"/>
              <a:t>Seshan</a:t>
            </a:r>
            <a:r>
              <a:rPr lang="en-US" sz="2000" dirty="0"/>
              <a:t> </a:t>
            </a:r>
            <a:r>
              <a:rPr lang="ro-RO" sz="2000" dirty="0"/>
              <a:t>și</a:t>
            </a:r>
            <a:r>
              <a:rPr lang="en-US" sz="2000" dirty="0"/>
              <a:t> Arvind </a:t>
            </a:r>
            <a:r>
              <a:rPr lang="en-US" sz="2000" dirty="0" err="1"/>
              <a:t>Seshan</a:t>
            </a:r>
            <a:r>
              <a:rPr lang="ro-RO" sz="2000" dirty="0"/>
              <a:t>.</a:t>
            </a:r>
          </a:p>
          <a:p>
            <a:r>
              <a:rPr lang="ro-RO" sz="2000" dirty="0"/>
              <a:t>Mai multe lecții sunt disponibile pe ev3lessons.com</a:t>
            </a:r>
          </a:p>
          <a:p>
            <a:r>
              <a:rPr lang="ro-RO" sz="2000" dirty="0"/>
              <a:t>Această lecție a fost tradusă în limba română de echipa de robotică FTC – ROSOPHIA #21455 RO20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016" y="4882291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297" y="3906386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39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o-RO" dirty="0"/>
              <a:t>Învățăm ce sunt task-urile paralele și cum să le folosim</a:t>
            </a:r>
            <a:endParaRPr lang="en-US" dirty="0"/>
          </a:p>
          <a:p>
            <a:pPr marL="514350" indent="-514350">
              <a:buAutoNum type="arabicParenR"/>
            </a:pPr>
            <a:r>
              <a:rPr lang="ro-RO" dirty="0"/>
              <a:t>Învățăm când utilizăm task-uri paralele.</a:t>
            </a:r>
            <a:endParaRPr lang="en-US" dirty="0"/>
          </a:p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9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sunt task-urile paralele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Task-urile paralele îți permit să rulezi două sau mai multe block-uri în același timp.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o-RO" dirty="0"/>
              <a:t>Dacă ai unul sau mai multe brațe atașate conectate la motoare și vrei să întorci aceste brațe în timp ce robotul se mișcă pentru a termina misiunea.</a:t>
            </a:r>
            <a:endParaRPr lang="en-US" dirty="0"/>
          </a:p>
          <a:p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119818" y="3932528"/>
            <a:ext cx="207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Robot</a:t>
            </a:r>
            <a:r>
              <a:rPr lang="ro-RO" dirty="0"/>
              <a:t>ul ridică obiectul și merge înainte.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609599" y="4125581"/>
            <a:ext cx="1696452" cy="1227220"/>
            <a:chOff x="1323474" y="3380874"/>
            <a:chExt cx="1696452" cy="1227220"/>
          </a:xfrm>
        </p:grpSpPr>
        <p:sp>
          <p:nvSpPr>
            <p:cNvPr id="61" name="Rectangle 60"/>
            <p:cNvSpPr/>
            <p:nvPr/>
          </p:nvSpPr>
          <p:spPr>
            <a:xfrm>
              <a:off x="1323474" y="3380874"/>
              <a:ext cx="1696452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419727" y="4199021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473695" y="4199020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45678" y="4651548"/>
            <a:ext cx="334513" cy="584358"/>
            <a:chOff x="3249164" y="3608942"/>
            <a:chExt cx="334513" cy="584358"/>
          </a:xfrm>
        </p:grpSpPr>
        <p:grpSp>
          <p:nvGrpSpPr>
            <p:cNvPr id="65" name="Group 64"/>
            <p:cNvGrpSpPr/>
            <p:nvPr/>
          </p:nvGrpSpPr>
          <p:grpSpPr>
            <a:xfrm>
              <a:off x="3249164" y="3608942"/>
              <a:ext cx="334513" cy="584358"/>
              <a:chOff x="2971800" y="3051810"/>
              <a:chExt cx="334513" cy="584358"/>
            </a:xfrm>
          </p:grpSpPr>
          <p:sp>
            <p:nvSpPr>
              <p:cNvPr id="67" name="Block Arc 66"/>
              <p:cNvSpPr/>
              <p:nvPr/>
            </p:nvSpPr>
            <p:spPr>
              <a:xfrm>
                <a:off x="2971800" y="3051810"/>
                <a:ext cx="334513" cy="457200"/>
              </a:xfrm>
              <a:prstGeom prst="blockArc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971800" y="3256120"/>
                <a:ext cx="334513" cy="3800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3362543" y="3887546"/>
              <a:ext cx="140252" cy="1853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/>
          <p:cNvCxnSpPr/>
          <p:nvPr/>
        </p:nvCxnSpPr>
        <p:spPr>
          <a:xfrm>
            <a:off x="2306657" y="4808599"/>
            <a:ext cx="1151434" cy="274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Arrow 69"/>
          <p:cNvSpPr/>
          <p:nvPr/>
        </p:nvSpPr>
        <p:spPr>
          <a:xfrm>
            <a:off x="1405502" y="5491992"/>
            <a:ext cx="2307433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8021 -0.09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11876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6 3.33333E-6 L 0.01841 -0.09445 " pathEditMode="relative" rAng="0" ptsTypes="AA">
                                      <p:cBhvr>
                                        <p:cTn id="10" dur="17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7CF4-7649-704F-BBB1-184122A8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Block-urile eveniment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F0889-D57A-4C43-8490-E7E14EEDC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505616"/>
            <a:ext cx="5794554" cy="4654528"/>
          </a:xfrm>
        </p:spPr>
        <p:txBody>
          <a:bodyPr/>
          <a:lstStyle/>
          <a:p>
            <a:r>
              <a:rPr lang="en-US" dirty="0"/>
              <a:t>Even</a:t>
            </a:r>
            <a:r>
              <a:rPr lang="ro-RO" dirty="0"/>
              <a:t>imentele sunt declanșatoare pentru diferite condiții </a:t>
            </a:r>
            <a:r>
              <a:rPr lang="en-US" dirty="0"/>
              <a:t>(e.g. </a:t>
            </a:r>
            <a:r>
              <a:rPr lang="ro-RO" dirty="0"/>
              <a:t>Valori ale senzorilor</a:t>
            </a:r>
            <a:r>
              <a:rPr lang="en-US" dirty="0"/>
              <a:t>, </a:t>
            </a:r>
            <a:r>
              <a:rPr lang="ro-RO" dirty="0"/>
              <a:t>difuzarea mesajelor</a:t>
            </a:r>
            <a:r>
              <a:rPr lang="en-US" dirty="0"/>
              <a:t>, </a:t>
            </a:r>
            <a:r>
              <a:rPr lang="ro-RO" dirty="0"/>
              <a:t>sau când un program pornește</a:t>
            </a:r>
            <a:r>
              <a:rPr lang="en-US" dirty="0"/>
              <a:t>)</a:t>
            </a:r>
          </a:p>
          <a:p>
            <a:r>
              <a:rPr lang="ro-RO" dirty="0"/>
              <a:t>În această lecție furnizăm un exemplu din fiecare.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94AA6-9526-3C45-A94D-7233528F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4E774-E78D-D843-8972-9547895935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056"/>
          <a:stretch/>
        </p:blipFill>
        <p:spPr>
          <a:xfrm>
            <a:off x="3237606" y="2985476"/>
            <a:ext cx="2784823" cy="3103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E9F8D5-70DC-F147-94E1-C00DA9022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85"/>
          <a:stretch/>
        </p:blipFill>
        <p:spPr>
          <a:xfrm>
            <a:off x="6264166" y="1415885"/>
            <a:ext cx="2603392" cy="46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1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9E16-5F0D-3344-9781-E9D5C8A9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Când pornește un program?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6A0E-D01A-A545-B0D4-F7A597FF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505616"/>
            <a:ext cx="4522802" cy="4654528"/>
          </a:xfrm>
        </p:spPr>
        <p:txBody>
          <a:bodyPr/>
          <a:lstStyle/>
          <a:p>
            <a:r>
              <a:rPr lang="ro-RO" dirty="0"/>
              <a:t>Acest block este utilizat pentru a da start la program</a:t>
            </a:r>
          </a:p>
          <a:p>
            <a:r>
              <a:rPr lang="ro-RO" dirty="0"/>
              <a:t>Dacă ai mai mult decât un proiect, poți avea două piese de cod separate când programul începe.</a:t>
            </a:r>
            <a:endParaRPr lang="en-US" dirty="0"/>
          </a:p>
          <a:p>
            <a:r>
              <a:rPr lang="ro-RO" dirty="0"/>
              <a:t>În exemplul din dreapta, robotul va merge înainte pentru două rotații, în timp ce simultan Motorul A va face o rotație completă.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56EC-E8CD-DA44-BC0B-2C7E9F7B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B616CE-150A-2249-B2D2-705FC32EE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521" b="91233"/>
          <a:stretch/>
        </p:blipFill>
        <p:spPr>
          <a:xfrm>
            <a:off x="5534085" y="1460785"/>
            <a:ext cx="2667665" cy="104898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D53C70-B2E3-7A47-B7D7-A0B91933669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597" y="3140982"/>
            <a:ext cx="3795528" cy="188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8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AA2D-0EE9-B44F-944D-BBB24A33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Trimiterea de Mesaje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017C-D105-D748-80EC-F72755D2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505616"/>
            <a:ext cx="3239942" cy="4654528"/>
          </a:xfrm>
        </p:spPr>
        <p:txBody>
          <a:bodyPr>
            <a:normAutofit/>
          </a:bodyPr>
          <a:lstStyle/>
          <a:p>
            <a:r>
              <a:rPr lang="ro-RO" dirty="0"/>
              <a:t>Mesajele pot declanșa evenimente când vrei asta (chiar dacă se află în mijlocul codului</a:t>
            </a:r>
            <a:r>
              <a:rPr lang="en-US" dirty="0"/>
              <a:t>)</a:t>
            </a:r>
          </a:p>
          <a:p>
            <a:r>
              <a:rPr lang="ro-RO" dirty="0"/>
              <a:t>Trimiterea mesajului</a:t>
            </a:r>
            <a:r>
              <a:rPr lang="en-US" dirty="0"/>
              <a:t>: </a:t>
            </a:r>
            <a:r>
              <a:rPr lang="ro-RO" dirty="0"/>
              <a:t>trimite mesajul și apoi continua cu restul codului de dedesubt.</a:t>
            </a:r>
            <a:endParaRPr lang="en-US" dirty="0"/>
          </a:p>
          <a:p>
            <a:r>
              <a:rPr lang="ro-RO" dirty="0"/>
              <a:t>Trimite mesajul și așteaptă</a:t>
            </a:r>
            <a:r>
              <a:rPr lang="en-US" dirty="0"/>
              <a:t>: </a:t>
            </a:r>
            <a:r>
              <a:rPr lang="ro-RO" dirty="0"/>
              <a:t>trimite mesajul și apoi așteaptă ca tot codul care se află sub ,,mesajul recepționat</a:t>
            </a:r>
            <a:r>
              <a:rPr lang="en-US" dirty="0"/>
              <a:t>’’ s</a:t>
            </a:r>
            <a:r>
              <a:rPr lang="ro-RO" dirty="0"/>
              <a:t>ă fie executat și apoi continuă codul de sub comanda de ,,trimitere mesaj</a:t>
            </a:r>
            <a:r>
              <a:rPr lang="en-US" dirty="0"/>
              <a:t>’’.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FB2CC-6E38-0549-94F5-78A2466B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2B552-5D6A-3B46-A1A6-D2214D66B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380" r="17885" b="9216"/>
          <a:stretch/>
        </p:blipFill>
        <p:spPr>
          <a:xfrm>
            <a:off x="6537920" y="287088"/>
            <a:ext cx="2286766" cy="1587062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1DF4B5-ED8A-E147-BAA4-F6760008A28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256" y="2344490"/>
            <a:ext cx="5356869" cy="293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6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BA56-D560-8E48-99F0-347A36FD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Activarea senzorului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21732-98D2-8E49-84F6-301339C0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277D0C-360E-6448-9F75-B385AC69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505616"/>
            <a:ext cx="5563326" cy="4654528"/>
          </a:xfrm>
        </p:spPr>
        <p:txBody>
          <a:bodyPr/>
          <a:lstStyle/>
          <a:p>
            <a:r>
              <a:rPr lang="ro-RO" dirty="0"/>
              <a:t>Poți utiliza block-urile de evenimente bazate pe senzori pentru a declanșa un eveniment când o condiție de senzor este îndeplinită.</a:t>
            </a:r>
            <a:endParaRPr lang="en-US" dirty="0"/>
          </a:p>
          <a:p>
            <a:r>
              <a:rPr lang="ro-RO" dirty="0"/>
              <a:t>În exemplul de mai jos, robotul merge înainte și verifică culoarea neagră în același timp.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792EB1-E90E-4D41-BCB9-C451D4F4A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12" b="38885"/>
          <a:stretch/>
        </p:blipFill>
        <p:spPr>
          <a:xfrm>
            <a:off x="5791201" y="1505616"/>
            <a:ext cx="3124924" cy="47729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71848B-1A88-B741-9134-304D7B6BCF3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05" y="3288409"/>
            <a:ext cx="4179395" cy="29623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F47AFA-E3F6-974C-A0E3-336FB21A53CC}"/>
              </a:ext>
            </a:extLst>
          </p:cNvPr>
          <p:cNvSpPr txBox="1"/>
          <p:nvPr/>
        </p:nvSpPr>
        <p:spPr>
          <a:xfrm>
            <a:off x="3645281" y="5433849"/>
            <a:ext cx="157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Se aude beep când culoarea neagră este întâlnită.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7B4FEF-0FA4-5B44-A9EE-2E448CA84B32}"/>
              </a:ext>
            </a:extLst>
          </p:cNvPr>
          <p:cNvSpPr txBox="1"/>
          <p:nvPr/>
        </p:nvSpPr>
        <p:spPr>
          <a:xfrm>
            <a:off x="4212841" y="4171944"/>
            <a:ext cx="157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Merge înainte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23E9FD-29DB-EF4C-B978-65A58E4B08F6}"/>
              </a:ext>
            </a:extLst>
          </p:cNvPr>
          <p:cNvSpPr txBox="1"/>
          <p:nvPr/>
        </p:nvSpPr>
        <p:spPr>
          <a:xfrm>
            <a:off x="3464799" y="5027544"/>
            <a:ext cx="2095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/>
              <a:t>Simultan verifică culoarea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932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o-RO" dirty="0"/>
              <a:t>Evenimentele și </a:t>
            </a:r>
            <a:r>
              <a:rPr lang="en-US" dirty="0"/>
              <a:t>My Blocks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2D0E09-ABFF-A840-AB2E-D9E2834B8A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4" y="1659409"/>
            <a:ext cx="3757387" cy="245317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CF4198-ED68-6841-8626-62E09790DF5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00" y="1838928"/>
            <a:ext cx="3599586" cy="1783035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574D496-15E9-4444-9892-095187A47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3" y="4274410"/>
            <a:ext cx="8327547" cy="16429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o-RO" dirty="0"/>
              <a:t>Codurile din stânga și din dreapta pot părea la fel, dar nu sunt.</a:t>
            </a:r>
            <a:r>
              <a:rPr lang="en-US" dirty="0"/>
              <a:t> </a:t>
            </a:r>
            <a:r>
              <a:rPr lang="ro-RO" dirty="0"/>
              <a:t>Doar codul din dreapta va funcționa corect.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Le</a:t>
            </a:r>
            <a:r>
              <a:rPr lang="ro-RO" b="1" dirty="0">
                <a:solidFill>
                  <a:srgbClr val="FF0000"/>
                </a:solidFill>
              </a:rPr>
              <a:t>cție</a:t>
            </a:r>
            <a:r>
              <a:rPr lang="en-US" b="1" dirty="0">
                <a:solidFill>
                  <a:srgbClr val="FF0000"/>
                </a:solidFill>
              </a:rPr>
              <a:t>: EV3</a:t>
            </a:r>
            <a:r>
              <a:rPr lang="ro-RO" b="1" dirty="0">
                <a:solidFill>
                  <a:srgbClr val="FF0000"/>
                </a:solidFill>
              </a:rPr>
              <a:t>-ul nu te lasă să rulezi două copii al aceluiași </a:t>
            </a:r>
            <a:r>
              <a:rPr lang="en-US" b="1" dirty="0">
                <a:solidFill>
                  <a:srgbClr val="FF0000"/>
                </a:solidFill>
              </a:rPr>
              <a:t>My Block </a:t>
            </a:r>
            <a:r>
              <a:rPr lang="ro-RO" b="1" dirty="0">
                <a:solidFill>
                  <a:srgbClr val="FF0000"/>
                </a:solidFill>
              </a:rPr>
              <a:t>în același timp.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17" name="Not Equal 16">
            <a:extLst>
              <a:ext uri="{FF2B5EF4-FFF2-40B4-BE49-F238E27FC236}">
                <a16:creationId xmlns:a16="http://schemas.microsoft.com/office/drawing/2014/main" id="{35CC967D-A69D-2545-8054-5E340A28F6C2}"/>
              </a:ext>
            </a:extLst>
          </p:cNvPr>
          <p:cNvSpPr/>
          <p:nvPr/>
        </p:nvSpPr>
        <p:spPr>
          <a:xfrm>
            <a:off x="3990874" y="2490738"/>
            <a:ext cx="1070811" cy="559292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908D9C-1890-7C41-9A0B-DCF1E8EE3CFA}"/>
              </a:ext>
            </a:extLst>
          </p:cNvPr>
          <p:cNvSpPr txBox="1"/>
          <p:nvPr/>
        </p:nvSpPr>
        <p:spPr>
          <a:xfrm>
            <a:off x="1270492" y="1273329"/>
            <a:ext cx="210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ro-RO" dirty="0"/>
              <a:t>tilizarea</a:t>
            </a:r>
            <a:r>
              <a:rPr lang="en-US" dirty="0"/>
              <a:t> My Blocks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D37DB4-313A-1247-8A73-6A261D19E391}"/>
              </a:ext>
            </a:extLst>
          </p:cNvPr>
          <p:cNvSpPr txBox="1"/>
          <p:nvPr/>
        </p:nvSpPr>
        <p:spPr>
          <a:xfrm>
            <a:off x="5973228" y="1359133"/>
            <a:ext cx="210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Fără</a:t>
            </a:r>
            <a:r>
              <a:rPr lang="en-US" dirty="0"/>
              <a:t> My Blocks</a:t>
            </a:r>
          </a:p>
        </p:txBody>
      </p:sp>
    </p:spTree>
    <p:extLst>
      <p:ext uri="{BB962C8B-B14F-4D97-AF65-F5344CB8AC3E}">
        <p14:creationId xmlns:p14="http://schemas.microsoft.com/office/powerpoint/2010/main" val="400321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565" y="1548478"/>
            <a:ext cx="8459561" cy="3992563"/>
          </a:xfrm>
        </p:spPr>
        <p:txBody>
          <a:bodyPr/>
          <a:lstStyle/>
          <a:p>
            <a:r>
              <a:rPr lang="ro-RO" dirty="0">
                <a:solidFill>
                  <a:srgbClr val="FF0000"/>
                </a:solidFill>
              </a:rPr>
              <a:t>Poți scrie un program care să utilizeze task-uri paralele cum ar fi să se miște și să ridice un obiect în același timp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EV3Lessons.com, Last edit 12/27/2019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51083" y="3511971"/>
            <a:ext cx="1696452" cy="1227220"/>
            <a:chOff x="1323474" y="3380874"/>
            <a:chExt cx="1696452" cy="1227220"/>
          </a:xfrm>
        </p:grpSpPr>
        <p:sp>
          <p:nvSpPr>
            <p:cNvPr id="7" name="Rectangle 6"/>
            <p:cNvSpPr/>
            <p:nvPr/>
          </p:nvSpPr>
          <p:spPr>
            <a:xfrm>
              <a:off x="1323474" y="3380874"/>
              <a:ext cx="1696452" cy="818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419727" y="4199021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473695" y="4199020"/>
              <a:ext cx="397042" cy="409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87162" y="4037938"/>
            <a:ext cx="334513" cy="584358"/>
            <a:chOff x="3249164" y="3608942"/>
            <a:chExt cx="334513" cy="584358"/>
          </a:xfrm>
        </p:grpSpPr>
        <p:grpSp>
          <p:nvGrpSpPr>
            <p:cNvPr id="11" name="Group 10"/>
            <p:cNvGrpSpPr/>
            <p:nvPr/>
          </p:nvGrpSpPr>
          <p:grpSpPr>
            <a:xfrm>
              <a:off x="3249164" y="3608942"/>
              <a:ext cx="334513" cy="584358"/>
              <a:chOff x="2971800" y="3051810"/>
              <a:chExt cx="334513" cy="584358"/>
            </a:xfrm>
          </p:grpSpPr>
          <p:sp>
            <p:nvSpPr>
              <p:cNvPr id="13" name="Block Arc 12"/>
              <p:cNvSpPr/>
              <p:nvPr/>
            </p:nvSpPr>
            <p:spPr>
              <a:xfrm>
                <a:off x="2971800" y="3051810"/>
                <a:ext cx="334513" cy="457200"/>
              </a:xfrm>
              <a:prstGeom prst="blockArc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971800" y="3256120"/>
                <a:ext cx="334513" cy="3800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3362543" y="3887546"/>
              <a:ext cx="140252" cy="1853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4648141" y="4194989"/>
            <a:ext cx="1151434" cy="274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3746986" y="4878382"/>
            <a:ext cx="2307433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0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8021 -0.09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11876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6 3.33333E-6 L 0.01841 -0.09445 " pathEditMode="relative" rAng="0" ptsTypes="AA">
                                      <p:cBhvr>
                                        <p:cTn id="10" dur="1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2959</TotalTime>
  <Words>547</Words>
  <Application>Microsoft Office PowerPoint</Application>
  <PresentationFormat>On-screen Show (4:3)</PresentationFormat>
  <Paragraphs>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Retrospect</vt:lpstr>
      <vt:lpstr>intermediatev2</vt:lpstr>
      <vt:lpstr>PowerPoint Presentation</vt:lpstr>
      <vt:lpstr>Obiectivele lecției</vt:lpstr>
      <vt:lpstr>Ce sunt task-urile paralele?</vt:lpstr>
      <vt:lpstr>Block-urile eveniment</vt:lpstr>
      <vt:lpstr>Când pornește un program?</vt:lpstr>
      <vt:lpstr>Trimiterea de Mesaje</vt:lpstr>
      <vt:lpstr>Activarea senzorului</vt:lpstr>
      <vt:lpstr>Evenimentele și My Blocks</vt:lpstr>
      <vt:lpstr>Provocare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Beams</dc:title>
  <cp:lastModifiedBy>Adnim</cp:lastModifiedBy>
  <cp:revision>24</cp:revision>
  <dcterms:created xsi:type="dcterms:W3CDTF">2014-10-28T21:59:38Z</dcterms:created>
  <dcterms:modified xsi:type="dcterms:W3CDTF">2023-09-06T19:22:50Z</dcterms:modified>
</cp:coreProperties>
</file>