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380" r:id="rId2"/>
    <p:sldId id="372" r:id="rId3"/>
    <p:sldId id="376" r:id="rId4"/>
    <p:sldId id="377" r:id="rId5"/>
    <p:sldId id="287" r:id="rId6"/>
    <p:sldId id="381" r:id="rId7"/>
    <p:sldId id="384" r:id="rId8"/>
    <p:sldId id="385" r:id="rId9"/>
    <p:sldId id="355" r:id="rId10"/>
    <p:sldId id="378" r:id="rId11"/>
    <p:sldId id="3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6114" autoAdjust="0"/>
  </p:normalViewPr>
  <p:slideViewPr>
    <p:cSldViewPr snapToGrid="0" snapToObjects="1">
      <p:cViewPr varScale="1">
        <p:scale>
          <a:sx n="125" d="100"/>
          <a:sy n="125" d="100"/>
        </p:scale>
        <p:origin x="12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6C7-C04A-A34E-A0FF-9EB2E781330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 userDrawn="1"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59E10C-7D23-9343-8B09-D8885935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94CF-94F8-AF49-B481-1F22FA73635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8DF2-D82D-244E-A6F9-29FF22D7EBF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DA5F-469E-414D-BB49-AE0C03D06B99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D543-2B5B-2347-AA1D-00C3862D328E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0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76A0-087B-FF4D-AF81-DFF606853A38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800C-AD73-3949-900F-0607FA316ED2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693-713B-9C46-A54C-7171C88EC3FB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677E-592C-334B-BBB8-0DF0D5E829EC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A034E54-7ABB-1D44-B455-311CC55CA83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C83-0C36-8746-A71E-0F8F1B4F478F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9AEB5-D42F-4C4F-8D96-76C8AFD7D080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63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BLOCK</a:t>
            </a:r>
            <a:r>
              <a:rPr lang="ro-RO" dirty="0"/>
              <a:t> de întoarcere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A8BD7D7-F8CF-4C45-BEC2-0FC64D18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 </a:t>
            </a:r>
            <a:r>
              <a:rPr lang="en-US" b="1" i="1" dirty="0" err="1"/>
              <a:t>ce</a:t>
            </a:r>
            <a:r>
              <a:rPr lang="en-US" b="1" i="1" dirty="0"/>
              <a:t> </a:t>
            </a:r>
            <a:r>
              <a:rPr lang="en-US" b="1" i="1" dirty="0" err="1"/>
              <a:t>este</a:t>
            </a:r>
            <a:r>
              <a:rPr lang="en-US" b="1" i="1" dirty="0"/>
              <a:t> util </a:t>
            </a:r>
            <a:r>
              <a:rPr lang="en-US" b="1" i="1" dirty="0" err="1"/>
              <a:t>Turn_Degree</a:t>
            </a:r>
            <a:r>
              <a:rPr lang="en-US" b="1" i="1" dirty="0"/>
              <a:t> My Block?</a:t>
            </a:r>
          </a:p>
          <a:p>
            <a:pPr lvl="1"/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virajele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raportor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viraje</a:t>
            </a:r>
            <a:r>
              <a:rPr lang="en-US" dirty="0"/>
              <a:t>.</a:t>
            </a:r>
            <a:endParaRPr lang="ro-RO" dirty="0"/>
          </a:p>
          <a:p>
            <a:pPr lvl="1"/>
            <a:endParaRPr lang="en-US" dirty="0"/>
          </a:p>
          <a:p>
            <a:r>
              <a:rPr lang="en-US" b="1" i="1" dirty="0" err="1"/>
              <a:t>Schimbarea</a:t>
            </a:r>
            <a:r>
              <a:rPr lang="en-US" b="1" i="1" dirty="0"/>
              <a:t> </a:t>
            </a:r>
            <a:r>
              <a:rPr lang="en-US" b="1" i="1" dirty="0" err="1"/>
              <a:t>intrărilor</a:t>
            </a:r>
            <a:r>
              <a:rPr lang="en-US" b="1" i="1" dirty="0"/>
              <a:t> </a:t>
            </a:r>
            <a:r>
              <a:rPr lang="en-US" b="1" i="1" dirty="0" err="1"/>
              <a:t>într</a:t>
            </a:r>
            <a:r>
              <a:rPr lang="en-US" b="1" i="1" dirty="0"/>
              <a:t>-o </a:t>
            </a:r>
            <a:r>
              <a:rPr lang="ro-RO" b="1" i="1" dirty="0"/>
              <a:t>instanță</a:t>
            </a:r>
            <a:r>
              <a:rPr lang="en-US" b="1" i="1" dirty="0"/>
              <a:t> a </a:t>
            </a:r>
            <a:r>
              <a:rPr lang="en-US" b="1" i="1" dirty="0" err="1"/>
              <a:t>Turn_Degrees</a:t>
            </a:r>
            <a:r>
              <a:rPr lang="en-US" b="1" i="1" dirty="0"/>
              <a:t> </a:t>
            </a:r>
            <a:r>
              <a:rPr lang="en-US" b="1" i="1" dirty="0" err="1"/>
              <a:t>va</a:t>
            </a:r>
            <a:r>
              <a:rPr lang="en-US" b="1" i="1" dirty="0"/>
              <a:t> </a:t>
            </a:r>
            <a:r>
              <a:rPr lang="en-US" b="1" i="1" dirty="0" err="1"/>
              <a:t>avea</a:t>
            </a:r>
            <a:r>
              <a:rPr lang="en-US" b="1" i="1" dirty="0"/>
              <a:t> impact </a:t>
            </a:r>
            <a:r>
              <a:rPr lang="en-US" b="1" i="1" dirty="0" err="1"/>
              <a:t>asupra</a:t>
            </a:r>
            <a:r>
              <a:rPr lang="en-US" b="1" i="1" dirty="0"/>
              <a:t> </a:t>
            </a:r>
            <a:r>
              <a:rPr lang="en-US" b="1" i="1" dirty="0" err="1"/>
              <a:t>unei</a:t>
            </a:r>
            <a:r>
              <a:rPr lang="en-US" b="1" i="1" dirty="0"/>
              <a:t> </a:t>
            </a:r>
            <a:r>
              <a:rPr lang="en-US" b="1" i="1" dirty="0" err="1"/>
              <a:t>alte</a:t>
            </a:r>
            <a:r>
              <a:rPr lang="en-US" b="1" i="1" dirty="0"/>
              <a:t> </a:t>
            </a:r>
            <a:r>
              <a:rPr lang="en-US" b="1" i="1" dirty="0" err="1"/>
              <a:t>copii</a:t>
            </a:r>
            <a:r>
              <a:rPr lang="en-US" b="1" i="1" dirty="0"/>
              <a:t> a </a:t>
            </a:r>
            <a:r>
              <a:rPr lang="en-US" b="1" i="1" dirty="0" err="1"/>
              <a:t>acesteia</a:t>
            </a:r>
            <a:r>
              <a:rPr lang="en-US" b="1" i="1" dirty="0"/>
              <a:t>?</a:t>
            </a:r>
          </a:p>
          <a:p>
            <a:pPr lvl="1"/>
            <a:r>
              <a:rPr lang="en-US" dirty="0"/>
              <a:t>Nu. </a:t>
            </a:r>
            <a:r>
              <a:rPr lang="en-US" dirty="0" err="1"/>
              <a:t>Tocmai</a:t>
            </a:r>
            <a:r>
              <a:rPr lang="en-US" dirty="0"/>
              <a:t> de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opțiunea</a:t>
            </a:r>
            <a:r>
              <a:rPr lang="en-US" dirty="0"/>
              <a:t> My Block. 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bloc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grade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alt </a:t>
            </a:r>
            <a:r>
              <a:rPr lang="en-US" dirty="0" err="1"/>
              <a:t>parametru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stabiliți</a:t>
            </a:r>
            <a:r>
              <a:rPr lang="en-US" dirty="0"/>
              <a:t>).</a:t>
            </a:r>
            <a:endParaRPr lang="ro-RO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b="1" i="1" dirty="0" err="1"/>
              <a:t>Puteți</a:t>
            </a:r>
            <a:r>
              <a:rPr lang="en-US" b="1" i="1" dirty="0"/>
              <a:t> </a:t>
            </a:r>
            <a:r>
              <a:rPr lang="en-US" b="1" i="1" dirty="0" err="1"/>
              <a:t>modifica</a:t>
            </a:r>
            <a:r>
              <a:rPr lang="en-US" b="1" i="1" dirty="0"/>
              <a:t> un bloc My Block </a:t>
            </a:r>
            <a:r>
              <a:rPr lang="en-US" b="1" i="1" dirty="0" err="1"/>
              <a:t>după</a:t>
            </a:r>
            <a:r>
              <a:rPr lang="en-US" b="1" i="1" dirty="0"/>
              <a:t> </a:t>
            </a:r>
            <a:r>
              <a:rPr lang="en-US" b="1" i="1" dirty="0" err="1"/>
              <a:t>ce</a:t>
            </a:r>
            <a:r>
              <a:rPr lang="en-US" b="1" i="1" dirty="0"/>
              <a:t> a </a:t>
            </a:r>
            <a:r>
              <a:rPr lang="en-US" b="1" i="1" dirty="0" err="1"/>
              <a:t>fost</a:t>
            </a:r>
            <a:r>
              <a:rPr lang="en-US" b="1" i="1" dirty="0"/>
              <a:t> </a:t>
            </a:r>
            <a:r>
              <a:rPr lang="en-US" b="1" i="1" dirty="0" err="1"/>
              <a:t>realizat</a:t>
            </a:r>
            <a:r>
              <a:rPr lang="en-US" b="1" i="1" dirty="0"/>
              <a:t>?</a:t>
            </a:r>
          </a:p>
          <a:p>
            <a:pPr lvl="1"/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pe My Block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pe Edit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2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un bloc util My Block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realizați</a:t>
            </a:r>
            <a:r>
              <a:rPr lang="en-US" dirty="0"/>
              <a:t> un My Block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ro-RO" dirty="0"/>
              <a:t>utiliza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măsurătorilor</a:t>
            </a:r>
            <a:r>
              <a:rPr lang="en-US" dirty="0"/>
              <a:t> cu un </a:t>
            </a:r>
            <a:r>
              <a:rPr lang="en-US" dirty="0" err="1"/>
              <a:t>raportor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un bloc My Block</a:t>
            </a:r>
            <a:r>
              <a:rPr lang="ro-RO" dirty="0"/>
              <a:t> de rotire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 err="1"/>
              <a:t>Condiții</a:t>
            </a:r>
            <a:r>
              <a:rPr lang="en-US" b="1" i="1" dirty="0"/>
              <a:t> </a:t>
            </a:r>
            <a:r>
              <a:rPr lang="en-US" b="1" i="1" dirty="0" err="1"/>
              <a:t>prealabile</a:t>
            </a:r>
            <a:r>
              <a:rPr lang="en-US" b="1" i="1" dirty="0"/>
              <a:t>:</a:t>
            </a:r>
            <a:endParaRPr lang="ro-RO" b="1" i="1" dirty="0"/>
          </a:p>
          <a:p>
            <a:r>
              <a:rPr lang="en-US" dirty="0"/>
              <a:t> </a:t>
            </a:r>
            <a:r>
              <a:rPr lang="en-US" dirty="0" err="1"/>
              <a:t>Întoarcerea</a:t>
            </a:r>
            <a:r>
              <a:rPr lang="en-US" dirty="0"/>
              <a:t>, My Blocks 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, </a:t>
            </a:r>
            <a:r>
              <a:rPr lang="en-US" dirty="0" err="1"/>
              <a:t>Cabluri</a:t>
            </a:r>
            <a:r>
              <a:rPr lang="en-US" dirty="0"/>
              <a:t> de date,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, </a:t>
            </a:r>
            <a:r>
              <a:rPr lang="en-US" dirty="0" err="1"/>
              <a:t>Vizualizare</a:t>
            </a:r>
            <a:r>
              <a:rPr lang="en-US" dirty="0"/>
              <a:t> </a:t>
            </a:r>
            <a:r>
              <a:rPr lang="en-US" dirty="0" err="1"/>
              <a:t>porturi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7714" l="500" r="98833">
                        <a14:foregroundMark x1="20000" y1="59143" x2="20000" y2="59143"/>
                        <a14:foregroundMark x1="5500" y1="87429" x2="5500" y2="87429"/>
                        <a14:foregroundMark x1="4667" y1="90857" x2="4667" y2="90857"/>
                        <a14:foregroundMark x1="21333" y1="53429" x2="21333" y2="53429"/>
                        <a14:foregroundMark x1="25667" y1="43714" x2="25667" y2="43714"/>
                        <a14:foregroundMark x1="30833" y1="34857" x2="30833" y2="34857"/>
                        <a14:foregroundMark x1="36833" y1="32571" x2="36833" y2="32571"/>
                        <a14:foregroundMark x1="42500" y1="25714" x2="42500" y2="25714"/>
                        <a14:foregroundMark x1="50000" y1="25143" x2="50000" y2="25143"/>
                        <a14:foregroundMark x1="46333" y1="25143" x2="46333" y2="25143"/>
                        <a14:foregroundMark x1="52667" y1="26000" x2="52667" y2="26000"/>
                        <a14:foregroundMark x1="54167" y1="26857" x2="54167" y2="26857"/>
                        <a14:foregroundMark x1="58333" y1="29143" x2="58333" y2="29143"/>
                        <a14:foregroundMark x1="61000" y1="26000" x2="61000" y2="26000"/>
                        <a14:foregroundMark x1="64833" y1="33429" x2="64833" y2="33429"/>
                        <a14:foregroundMark x1="96500" y1="92000" x2="96500" y2="9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609" y="1540970"/>
            <a:ext cx="1875868" cy="109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Rotație</a:t>
            </a:r>
            <a:r>
              <a:rPr lang="en-US" dirty="0"/>
              <a:t> vs. grade de</a:t>
            </a:r>
            <a:r>
              <a:rPr lang="ro-RO" dirty="0"/>
              <a:t> raportor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37383" y="4273579"/>
            <a:ext cx="8242737" cy="40797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fel</a:t>
            </a:r>
            <a:r>
              <a:rPr lang="en-US" sz="1800" dirty="0"/>
              <a:t> ca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cazul</a:t>
            </a:r>
            <a:r>
              <a:rPr lang="en-US" sz="1800" dirty="0"/>
              <a:t> </a:t>
            </a:r>
            <a:r>
              <a:rPr lang="en-US" sz="1800" dirty="0" err="1"/>
              <a:t>Move_CM</a:t>
            </a:r>
            <a:r>
              <a:rPr lang="en-US" sz="1800" dirty="0"/>
              <a:t>, </a:t>
            </a:r>
            <a:r>
              <a:rPr lang="en-US" sz="1800" dirty="0" err="1"/>
              <a:t>puteți</a:t>
            </a:r>
            <a:r>
              <a:rPr lang="en-US" sz="1800" dirty="0"/>
              <a:t> </a:t>
            </a:r>
            <a:r>
              <a:rPr lang="en-US" sz="1800" dirty="0" err="1"/>
              <a:t>crea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un My Block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rotații</a:t>
            </a:r>
            <a:r>
              <a:rPr lang="en-US" sz="1800" dirty="0"/>
              <a:t>. </a:t>
            </a:r>
            <a:r>
              <a:rPr lang="en-US" sz="1800" dirty="0" err="1"/>
              <a:t>În</a:t>
            </a:r>
            <a:r>
              <a:rPr lang="en-US" sz="1800" dirty="0"/>
              <a:t> Move Centimeters, a </a:t>
            </a:r>
            <a:r>
              <a:rPr lang="en-US" sz="1800" dirty="0" err="1"/>
              <a:t>trebuit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ne </a:t>
            </a:r>
            <a:r>
              <a:rPr lang="en-US" sz="1800" dirty="0" err="1"/>
              <a:t>dăm</a:t>
            </a:r>
            <a:r>
              <a:rPr lang="en-US" sz="1800" dirty="0"/>
              <a:t> </a:t>
            </a:r>
            <a:r>
              <a:rPr lang="en-US" sz="1800" dirty="0" err="1"/>
              <a:t>seama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de </a:t>
            </a:r>
            <a:r>
              <a:rPr lang="en-US" sz="1800" dirty="0" err="1"/>
              <a:t>mult</a:t>
            </a:r>
            <a:r>
              <a:rPr lang="en-US" sz="1800" dirty="0"/>
              <a:t> se </a:t>
            </a:r>
            <a:r>
              <a:rPr lang="en-US" sz="1800" dirty="0" err="1"/>
              <a:t>rotesc</a:t>
            </a:r>
            <a:r>
              <a:rPr lang="en-US" sz="1800" dirty="0"/>
              <a:t> </a:t>
            </a:r>
            <a:r>
              <a:rPr lang="en-US" sz="1800" dirty="0" err="1"/>
              <a:t>roțile</a:t>
            </a:r>
            <a:r>
              <a:rPr lang="en-US" sz="1800" dirty="0"/>
              <a:t> </a:t>
            </a:r>
            <a:r>
              <a:rPr lang="en-US" sz="1800" dirty="0" err="1"/>
              <a:t>robotului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un CM.</a:t>
            </a:r>
            <a:endParaRPr lang="ro-RO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Pentru</a:t>
            </a:r>
            <a:r>
              <a:rPr lang="en-US" sz="1800" dirty="0"/>
              <a:t> a face un My Block Turn Degrees,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vă</a:t>
            </a:r>
            <a:r>
              <a:rPr lang="en-US" sz="1800" dirty="0"/>
              <a:t> </a:t>
            </a:r>
            <a:r>
              <a:rPr lang="en-US" sz="1800" dirty="0" err="1"/>
              <a:t>dați</a:t>
            </a:r>
            <a:r>
              <a:rPr lang="en-US" sz="1800" dirty="0"/>
              <a:t> </a:t>
            </a:r>
            <a:r>
              <a:rPr lang="en-US" sz="1800" dirty="0" err="1"/>
              <a:t>seama</a:t>
            </a:r>
            <a:r>
              <a:rPr lang="en-US" sz="1800" dirty="0"/>
              <a:t> </a:t>
            </a:r>
            <a:r>
              <a:rPr lang="en-US" sz="1800" dirty="0" err="1"/>
              <a:t>cât</a:t>
            </a:r>
            <a:r>
              <a:rPr lang="en-US" sz="1800" dirty="0"/>
              <a:t> de </a:t>
            </a:r>
            <a:r>
              <a:rPr lang="en-US" sz="1800" dirty="0" err="1"/>
              <a:t>mult</a:t>
            </a:r>
            <a:r>
              <a:rPr lang="en-US" sz="1800" dirty="0"/>
              <a:t> se </a:t>
            </a:r>
            <a:r>
              <a:rPr lang="en-US" sz="1800" dirty="0" err="1"/>
              <a:t>rotește</a:t>
            </a:r>
            <a:r>
              <a:rPr lang="en-US" sz="1800" dirty="0"/>
              <a:t> </a:t>
            </a:r>
            <a:r>
              <a:rPr lang="en-US" sz="1800" dirty="0" err="1"/>
              <a:t>senzorul</a:t>
            </a:r>
            <a:r>
              <a:rPr lang="en-US" sz="1800" dirty="0"/>
              <a:t> de </a:t>
            </a:r>
            <a:r>
              <a:rPr lang="en-US" sz="1800" dirty="0" err="1"/>
              <a:t>rotație</a:t>
            </a:r>
            <a:r>
              <a:rPr lang="en-US" sz="1800" dirty="0"/>
              <a:t> de pe motor </a:t>
            </a:r>
            <a:r>
              <a:rPr lang="en-US" sz="1800" dirty="0" err="1"/>
              <a:t>pentru</a:t>
            </a:r>
            <a:r>
              <a:rPr lang="en-US" sz="1800" dirty="0"/>
              <a:t> un grad pe un </a:t>
            </a:r>
            <a:r>
              <a:rPr lang="en-US" sz="1800" dirty="0" err="1"/>
              <a:t>raportor</a:t>
            </a:r>
            <a:r>
              <a:rPr lang="en-US" sz="1800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393370" y="1755311"/>
            <a:ext cx="830440" cy="59833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743570"/>
            <a:ext cx="409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Întoarcerea</a:t>
            </a:r>
            <a:r>
              <a:rPr lang="en-US" dirty="0"/>
              <a:t> de 45 de grade a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măsurată</a:t>
            </a:r>
            <a:r>
              <a:rPr lang="en-US" dirty="0"/>
              <a:t> cu un </a:t>
            </a:r>
            <a:r>
              <a:rPr lang="en-US" dirty="0" err="1"/>
              <a:t>raportor</a:t>
            </a:r>
            <a:r>
              <a:rPr lang="en-US" dirty="0"/>
              <a:t>.</a:t>
            </a:r>
            <a:endParaRPr lang="ro-RO" dirty="0"/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Numim acest lucru grade de raportor.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1177" y="1214615"/>
            <a:ext cx="1679730" cy="16797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51838" y="2743570"/>
            <a:ext cx="2748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Puteți utiliza EV3 pentru a măsura cât de mult se rotește roata.</a:t>
            </a:r>
            <a:endParaRPr lang="ro-RO" dirty="0"/>
          </a:p>
          <a:p>
            <a:r>
              <a:rPr lang="pt-BR" b="1" dirty="0">
                <a:solidFill>
                  <a:srgbClr val="008000"/>
                </a:solidFill>
              </a:rPr>
              <a:t>Acest lucru se numește grade de rotație.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900000">
            <a:off x="5596815" y="1172273"/>
            <a:ext cx="2161589" cy="1831649"/>
          </a:xfrm>
          <a:prstGeom prst="arc">
            <a:avLst>
              <a:gd name="adj1" fmla="val 18185168"/>
              <a:gd name="adj2" fmla="val 0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2600" y="1764527"/>
            <a:ext cx="710669" cy="588090"/>
            <a:chOff x="533402" y="4477827"/>
            <a:chExt cx="710669" cy="588090"/>
          </a:xfrm>
        </p:grpSpPr>
        <p:sp>
          <p:nvSpPr>
            <p:cNvPr id="15" name="Oval 14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19139359">
            <a:off x="3041858" y="1678191"/>
            <a:ext cx="710669" cy="588090"/>
            <a:chOff x="533402" y="4477827"/>
            <a:chExt cx="710669" cy="588090"/>
          </a:xfrm>
        </p:grpSpPr>
        <p:sp>
          <p:nvSpPr>
            <p:cNvPr id="24" name="Oval 23"/>
            <p:cNvSpPr/>
            <p:nvPr/>
          </p:nvSpPr>
          <p:spPr>
            <a:xfrm>
              <a:off x="939269" y="4477827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30272" y="4930450"/>
              <a:ext cx="254000" cy="135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402" y="4548480"/>
              <a:ext cx="710669" cy="41591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73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 Degrees </a:t>
            </a:r>
            <a:r>
              <a:rPr lang="en-US" dirty="0" err="1"/>
              <a:t>în</a:t>
            </a:r>
            <a:r>
              <a:rPr lang="en-US" dirty="0"/>
              <a:t> 3 </a:t>
            </a:r>
            <a:r>
              <a:rPr lang="en-US" dirty="0" err="1"/>
              <a:t>pași</a:t>
            </a:r>
            <a:r>
              <a:rPr lang="en-US" dirty="0"/>
              <a:t> </a:t>
            </a:r>
            <a:r>
              <a:rPr lang="en-US" dirty="0" err="1"/>
              <a:t>simpli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52353"/>
            <a:ext cx="8170168" cy="4372094"/>
          </a:xfrm>
        </p:spPr>
        <p:txBody>
          <a:bodyPr>
            <a:normAutofit/>
          </a:bodyPr>
          <a:lstStyle/>
          <a:p>
            <a:r>
              <a:rPr lang="ro-RO" b="1" dirty="0"/>
              <a:t>PASUL 1</a:t>
            </a:r>
            <a:r>
              <a:rPr lang="en-US" b="1" dirty="0"/>
              <a:t>: </a:t>
            </a:r>
            <a:r>
              <a:rPr lang="en-US" dirty="0" err="1"/>
              <a:t>Câte</a:t>
            </a:r>
            <a:r>
              <a:rPr lang="en-US" dirty="0"/>
              <a:t> grade de </a:t>
            </a:r>
            <a:r>
              <a:rPr lang="en-US" dirty="0" err="1"/>
              <a:t>rotație</a:t>
            </a:r>
            <a:r>
              <a:rPr lang="en-US" dirty="0"/>
              <a:t> face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1 grad de </a:t>
            </a:r>
            <a:r>
              <a:rPr lang="en-US" dirty="0" err="1"/>
              <a:t>raportor</a:t>
            </a:r>
            <a:r>
              <a:rPr lang="en-US" dirty="0"/>
              <a:t>?</a:t>
            </a:r>
            <a:endParaRPr lang="ro-RO" dirty="0"/>
          </a:p>
          <a:p>
            <a:endParaRPr lang="en-US" b="0" dirty="0"/>
          </a:p>
          <a:p>
            <a:r>
              <a:rPr lang="en-US" b="1" dirty="0"/>
              <a:t>PASUL 2: </a:t>
            </a:r>
            <a:r>
              <a:rPr lang="en-US" dirty="0" err="1"/>
              <a:t>Creați</a:t>
            </a:r>
            <a:r>
              <a:rPr lang="en-US" dirty="0"/>
              <a:t> un bloc My Block </a:t>
            </a:r>
            <a:r>
              <a:rPr lang="en-US" dirty="0" err="1"/>
              <a:t>Turn_Degrees</a:t>
            </a:r>
            <a:r>
              <a:rPr lang="en-US" dirty="0"/>
              <a:t> cu 2 </a:t>
            </a:r>
            <a:r>
              <a:rPr lang="en-US" dirty="0" err="1"/>
              <a:t>intrări</a:t>
            </a:r>
            <a:r>
              <a:rPr lang="en-US" dirty="0"/>
              <a:t> (grade </a:t>
            </a:r>
            <a:r>
              <a:rPr lang="en-US" dirty="0" err="1"/>
              <a:t>și</a:t>
            </a:r>
            <a:r>
              <a:rPr lang="en-US" dirty="0"/>
              <a:t> % </a:t>
            </a:r>
            <a:r>
              <a:rPr lang="en-US" dirty="0" err="1"/>
              <a:t>viteză</a:t>
            </a:r>
            <a:r>
              <a:rPr lang="en-US" dirty="0"/>
              <a:t>)</a:t>
            </a:r>
            <a:endParaRPr lang="ro-RO" dirty="0"/>
          </a:p>
          <a:p>
            <a:endParaRPr lang="en-US" b="0" dirty="0"/>
          </a:p>
          <a:p>
            <a:r>
              <a:rPr lang="en-US" b="1" dirty="0"/>
              <a:t>PASUL 3: </a:t>
            </a:r>
            <a:r>
              <a:rPr lang="en-US" dirty="0" err="1"/>
              <a:t>Definiți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meu </a:t>
            </a:r>
            <a:r>
              <a:rPr lang="en-US" dirty="0" err="1"/>
              <a:t>Turn_Degrees</a:t>
            </a:r>
            <a:r>
              <a:rPr lang="en-US" dirty="0"/>
              <a:t> My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pt-BR" sz="4800" dirty="0"/>
              <a:t> 1: Senzorul de măsurare a rotației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grade de motor sunt </a:t>
            </a:r>
            <a:r>
              <a:rPr lang="en-US" dirty="0" err="1"/>
              <a:t>în</a:t>
            </a:r>
            <a:r>
              <a:rPr lang="en-US" dirty="0"/>
              <a:t> 1 grad de </a:t>
            </a:r>
            <a:r>
              <a:rPr lang="en-US" dirty="0" err="1"/>
              <a:t>raportor</a:t>
            </a:r>
            <a:endParaRPr lang="en-US" dirty="0"/>
          </a:p>
          <a:p>
            <a:pPr lvl="1"/>
            <a:r>
              <a:rPr lang="en-US" dirty="0" err="1"/>
              <a:t>Accesați</a:t>
            </a:r>
            <a:r>
              <a:rPr lang="en-US" dirty="0"/>
              <a:t> Port View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alegeți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rotație</a:t>
            </a:r>
            <a:r>
              <a:rPr lang="en-US" dirty="0"/>
              <a:t> de pe </a:t>
            </a:r>
            <a:r>
              <a:rPr lang="en-US" dirty="0" err="1"/>
              <a:t>motorul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Țineți</a:t>
            </a:r>
            <a:r>
              <a:rPr lang="en-US" dirty="0"/>
              <a:t> o </a:t>
            </a:r>
            <a:r>
              <a:rPr lang="en-US" dirty="0" err="1"/>
              <a:t>roată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poziție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rotiți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 </a:t>
            </a:r>
            <a:r>
              <a:rPr lang="en-US" dirty="0" err="1"/>
              <a:t>roată</a:t>
            </a:r>
            <a:r>
              <a:rPr lang="en-US" dirty="0"/>
              <a:t> (Pivot Turn). </a:t>
            </a:r>
            <a:r>
              <a:rPr lang="en-US" dirty="0" err="1"/>
              <a:t>Rotiți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grade </a:t>
            </a:r>
            <a:r>
              <a:rPr lang="en-US" dirty="0" err="1"/>
              <a:t>doriți</a:t>
            </a:r>
            <a:r>
              <a:rPr lang="en-US" dirty="0"/>
              <a:t>.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roțile</a:t>
            </a:r>
            <a:r>
              <a:rPr lang="en-US" dirty="0"/>
              <a:t> nu </a:t>
            </a:r>
            <a:r>
              <a:rPr lang="en-US" dirty="0" err="1"/>
              <a:t>alunecă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Uitați-vă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Motor Degree (Grad motor)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împărțiți</a:t>
            </a:r>
            <a:r>
              <a:rPr lang="en-US" dirty="0"/>
              <a:t>-o la </a:t>
            </a:r>
            <a:r>
              <a:rPr lang="en-US" dirty="0" err="1"/>
              <a:t>numărul</a:t>
            </a:r>
            <a:r>
              <a:rPr lang="en-US" dirty="0"/>
              <a:t> de grade pe care le-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rotit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ro-RO" dirty="0"/>
              <a:t>raportorului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grade de </a:t>
            </a:r>
            <a:r>
              <a:rPr lang="en-US" dirty="0" err="1"/>
              <a:t>rotație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1 grad de r</a:t>
            </a:r>
            <a:r>
              <a:rPr lang="ro-RO" dirty="0"/>
              <a:t>aportor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fr-FR" dirty="0"/>
              <a:t>Un </a:t>
            </a:r>
            <a:r>
              <a:rPr lang="fr-FR" dirty="0" err="1"/>
              <a:t>exemplu</a:t>
            </a:r>
            <a:r>
              <a:rPr lang="fr-FR" dirty="0"/>
              <a:t> </a:t>
            </a:r>
            <a:r>
              <a:rPr lang="fr-FR" dirty="0" err="1"/>
              <a:t>folosind</a:t>
            </a:r>
            <a:r>
              <a:rPr lang="fr-FR" dirty="0"/>
              <a:t> </a:t>
            </a:r>
            <a:r>
              <a:rPr lang="fr-FR" dirty="0" err="1"/>
              <a:t>Droid</a:t>
            </a:r>
            <a:r>
              <a:rPr lang="fr-FR" dirty="0"/>
              <a:t> Bo</a:t>
            </a:r>
            <a:r>
              <a:rPr lang="ro-RO" dirty="0"/>
              <a:t>t</a:t>
            </a:r>
            <a:endParaRPr lang="en-US" dirty="0"/>
          </a:p>
          <a:p>
            <a:pPr lvl="1"/>
            <a:r>
              <a:rPr lang="en-US" dirty="0" err="1"/>
              <a:t>Robotul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întors</a:t>
            </a:r>
            <a:r>
              <a:rPr lang="en-US" dirty="0"/>
              <a:t> cu 90 de grade de </a:t>
            </a:r>
            <a:r>
              <a:rPr lang="en-US" dirty="0" err="1"/>
              <a:t>raportor</a:t>
            </a:r>
            <a:endParaRPr lang="ro-RO" dirty="0"/>
          </a:p>
          <a:p>
            <a:pPr lvl="1"/>
            <a:r>
              <a:rPr lang="en-US" dirty="0" err="1"/>
              <a:t>Folosind</a:t>
            </a:r>
            <a:r>
              <a:rPr lang="en-US" dirty="0"/>
              <a:t> Port View, </a:t>
            </a:r>
            <a:r>
              <a:rPr lang="en-US" dirty="0" err="1"/>
              <a:t>motorul</a:t>
            </a:r>
            <a:r>
              <a:rPr lang="en-US" dirty="0"/>
              <a:t> s-a </a:t>
            </a:r>
            <a:r>
              <a:rPr lang="en-US" dirty="0" err="1"/>
              <a:t>deplasat</a:t>
            </a:r>
            <a:r>
              <a:rPr lang="en-US" dirty="0"/>
              <a:t> la 330 de grade</a:t>
            </a:r>
            <a:endParaRPr lang="ro-RO" dirty="0"/>
          </a:p>
          <a:p>
            <a:pPr lvl="1"/>
            <a:r>
              <a:rPr lang="en-US" dirty="0"/>
              <a:t>330 de grade ale </a:t>
            </a:r>
            <a:r>
              <a:rPr lang="en-US" dirty="0" err="1"/>
              <a:t>motorului</a:t>
            </a:r>
            <a:r>
              <a:rPr lang="en-US" dirty="0"/>
              <a:t>/90 de grade ale </a:t>
            </a:r>
            <a:r>
              <a:rPr lang="en-US" dirty="0" err="1"/>
              <a:t>raportorului</a:t>
            </a:r>
            <a:r>
              <a:rPr lang="en-US" dirty="0"/>
              <a:t> = 3,7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66" y="4560926"/>
            <a:ext cx="2085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107E-B6CC-034F-8B81-6C915986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74" y="287088"/>
            <a:ext cx="8916126" cy="874055"/>
          </a:xfrm>
        </p:spPr>
        <p:txBody>
          <a:bodyPr>
            <a:normAutofit fontScale="90000"/>
          </a:bodyPr>
          <a:lstStyle/>
          <a:p>
            <a:r>
              <a:rPr lang="en-US" dirty="0"/>
              <a:t>Pasul 2: </a:t>
            </a:r>
            <a:r>
              <a:rPr lang="en-US" dirty="0" err="1"/>
              <a:t>Creați</a:t>
            </a:r>
            <a:r>
              <a:rPr lang="en-US" dirty="0"/>
              <a:t> My Block</a:t>
            </a:r>
            <a:r>
              <a:rPr lang="ro-RO" dirty="0"/>
              <a:t>-ul</a:t>
            </a:r>
            <a:r>
              <a:rPr lang="en-US" dirty="0"/>
              <a:t> </a:t>
            </a:r>
            <a:r>
              <a:rPr lang="en-US" dirty="0" err="1"/>
              <a:t>Turn_Degrees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C96D-F514-0944-B516-8454B65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900C9-F456-6341-88CE-1F229590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666AE-27A9-6E49-A48B-D56C0AD1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1504950"/>
            <a:ext cx="7480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60E0F6-F91C-CE47-9E7E-24C0829F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51" y="2628851"/>
            <a:ext cx="2120317" cy="9457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0DD3D6-3FD3-5B40-8B3A-2A7A6E11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1" t="17107" r="4772" b="19773"/>
          <a:stretch/>
        </p:blipFill>
        <p:spPr>
          <a:xfrm>
            <a:off x="1181298" y="4491165"/>
            <a:ext cx="6244046" cy="1499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E2D06-0D9A-CD46-BADE-0BEF7380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3: </a:t>
            </a:r>
            <a:r>
              <a:rPr lang="en-US" dirty="0" err="1"/>
              <a:t>Definiți</a:t>
            </a:r>
            <a:r>
              <a:rPr lang="en-US" dirty="0"/>
              <a:t>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460D-ED73-4B4A-A235-537C2A92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27830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Utilizați</a:t>
            </a:r>
            <a:r>
              <a:rPr lang="en-US" dirty="0"/>
              <a:t> un bloc</a:t>
            </a:r>
            <a:r>
              <a:rPr lang="ro-RO" dirty="0"/>
              <a:t>k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de </a:t>
            </a:r>
            <a:r>
              <a:rPr lang="en-US" dirty="0" err="1"/>
              <a:t>înmulțire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grade pe care </a:t>
            </a:r>
            <a:r>
              <a:rPr lang="en-US" dirty="0" err="1"/>
              <a:t>robotul</a:t>
            </a:r>
            <a:r>
              <a:rPr lang="en-US" dirty="0"/>
              <a:t> le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1 grad de </a:t>
            </a:r>
            <a:r>
              <a:rPr lang="en-US" dirty="0" err="1"/>
              <a:t>raportor</a:t>
            </a:r>
            <a:endParaRPr lang="en-US" dirty="0"/>
          </a:p>
          <a:p>
            <a:pPr lvl="1"/>
            <a:r>
              <a:rPr lang="en-US" dirty="0" err="1"/>
              <a:t>Trageți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ro-RO" dirty="0"/>
              <a:t>de grade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al </a:t>
            </a:r>
            <a:r>
              <a:rPr lang="en-US" dirty="0" err="1"/>
              <a:t>blocului</a:t>
            </a:r>
            <a:r>
              <a:rPr lang="en-US" dirty="0"/>
              <a:t> </a:t>
            </a:r>
            <a:r>
              <a:rPr lang="en-US" dirty="0" err="1"/>
              <a:t>matematic</a:t>
            </a:r>
            <a:endParaRPr lang="ro-RO" dirty="0"/>
          </a:p>
          <a:p>
            <a:pPr lvl="1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al bloc</a:t>
            </a:r>
            <a:r>
              <a:rPr lang="ro-RO" dirty="0"/>
              <a:t>k-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,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grade pe care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ro-RO" dirty="0"/>
              <a:t>vostru</a:t>
            </a:r>
            <a:r>
              <a:rPr lang="en-US" dirty="0"/>
              <a:t> le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grad al </a:t>
            </a:r>
            <a:r>
              <a:rPr lang="ro-RO" dirty="0"/>
              <a:t>raportoru</a:t>
            </a:r>
            <a:r>
              <a:rPr lang="en-US" dirty="0" err="1"/>
              <a:t>lui</a:t>
            </a:r>
            <a:r>
              <a:rPr lang="en-US" dirty="0"/>
              <a:t>.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Droidbot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3,7)</a:t>
            </a:r>
          </a:p>
          <a:p>
            <a:r>
              <a:rPr lang="en-US" dirty="0" err="1"/>
              <a:t>Adăugați</a:t>
            </a:r>
            <a:r>
              <a:rPr lang="en-US" dirty="0"/>
              <a:t> un bloc de </a:t>
            </a:r>
            <a:r>
              <a:rPr lang="en-US" dirty="0" err="1"/>
              <a:t>mișcare</a:t>
            </a:r>
            <a:r>
              <a:rPr lang="en-US" dirty="0"/>
              <a:t> sub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definire</a:t>
            </a:r>
            <a:endParaRPr lang="ro-RO" dirty="0"/>
          </a:p>
          <a:p>
            <a:r>
              <a:rPr lang="en-US" dirty="0" err="1"/>
              <a:t>Așezați</a:t>
            </a:r>
            <a:r>
              <a:rPr lang="en-US" dirty="0"/>
              <a:t> bloc</a:t>
            </a:r>
            <a:r>
              <a:rPr lang="ro-RO" dirty="0"/>
              <a:t>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de </a:t>
            </a:r>
            <a:r>
              <a:rPr lang="en-US" dirty="0" err="1"/>
              <a:t>distanță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de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de </a:t>
            </a:r>
            <a:r>
              <a:rPr lang="en-US" dirty="0" err="1"/>
              <a:t>viteză</a:t>
            </a:r>
            <a:r>
              <a:rPr lang="en-US" dirty="0"/>
              <a:t> % (% Speed)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F23C8-ED59-9942-A54B-EBF86F18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A0A6-F64A-E84D-BD0A-186B0FEB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BC089-6BEE-434A-8AF1-4897E6C66FBA}"/>
              </a:ext>
            </a:extLst>
          </p:cNvPr>
          <p:cNvSpPr/>
          <p:nvPr/>
        </p:nvSpPr>
        <p:spPr>
          <a:xfrm>
            <a:off x="3409406" y="5425090"/>
            <a:ext cx="1499550" cy="4401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D42A0-65E0-A541-8C0F-0D5806847404}"/>
              </a:ext>
            </a:extLst>
          </p:cNvPr>
          <p:cNvSpPr/>
          <p:nvPr/>
        </p:nvSpPr>
        <p:spPr>
          <a:xfrm>
            <a:off x="5946150" y="5378535"/>
            <a:ext cx="722528" cy="5332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50ECC-36F8-4F46-9024-2779366F52CE}"/>
              </a:ext>
            </a:extLst>
          </p:cNvPr>
          <p:cNvSpPr/>
          <p:nvPr/>
        </p:nvSpPr>
        <p:spPr>
          <a:xfrm>
            <a:off x="7732551" y="2889026"/>
            <a:ext cx="722528" cy="5332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168725-106E-784E-A967-2A79C87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" y="2920571"/>
            <a:ext cx="6701245" cy="2916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600A3-6B13-7049-818C-8F5CFA31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4: </a:t>
            </a:r>
            <a:r>
              <a:rPr lang="en-US" dirty="0" err="1"/>
              <a:t>Utilizați</a:t>
            </a:r>
            <a:r>
              <a:rPr lang="en-US" dirty="0"/>
              <a:t>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5DA7-27FD-AB43-8B8C-4ABEF7DC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Acum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trageți</a:t>
            </a:r>
            <a:r>
              <a:rPr lang="en-US" dirty="0"/>
              <a:t> bloc</a:t>
            </a:r>
            <a:r>
              <a:rPr lang="ro-RO" dirty="0"/>
              <a:t>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grade de protractor pe care </a:t>
            </a:r>
            <a:r>
              <a:rPr lang="en-US" dirty="0" err="1"/>
              <a:t>doriți</a:t>
            </a:r>
            <a:r>
              <a:rPr lang="en-US" dirty="0"/>
              <a:t> ca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cu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roti 90 de grade la o </a:t>
            </a:r>
            <a:r>
              <a:rPr lang="en-US" dirty="0" err="1"/>
              <a:t>viteză</a:t>
            </a:r>
            <a:r>
              <a:rPr lang="en-US" dirty="0"/>
              <a:t> de 20%.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827E3-66CA-5646-A8CE-731CDAC8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D8299-9EEA-204D-A7A3-637272D5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CD8D-F158-F941-9422-9625820D7941}"/>
              </a:ext>
            </a:extLst>
          </p:cNvPr>
          <p:cNvSpPr/>
          <p:nvPr/>
        </p:nvSpPr>
        <p:spPr>
          <a:xfrm>
            <a:off x="2661055" y="4444132"/>
            <a:ext cx="725536" cy="69545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5D95C-06C4-7C4D-810F-89FDFC7EC6CE}"/>
              </a:ext>
            </a:extLst>
          </p:cNvPr>
          <p:cNvSpPr/>
          <p:nvPr/>
        </p:nvSpPr>
        <p:spPr>
          <a:xfrm>
            <a:off x="4458445" y="4444132"/>
            <a:ext cx="725536" cy="69545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Reu</a:t>
            </a:r>
            <a:r>
              <a:rPr lang="ro-RO" dirty="0"/>
              <a:t>tilizarea</a:t>
            </a:r>
            <a:r>
              <a:rPr lang="en-US" dirty="0"/>
              <a:t> </a:t>
            </a:r>
            <a:r>
              <a:rPr lang="ro-RO" dirty="0"/>
              <a:t>blocului </a:t>
            </a:r>
            <a:r>
              <a:rPr lang="en-US" dirty="0" err="1">
                <a:latin typeface="Courier"/>
              </a:rPr>
              <a:t>Turn</a:t>
            </a:r>
            <a:r>
              <a:rPr lang="en-US" dirty="0" err="1">
                <a:latin typeface="Courier"/>
                <a:cs typeface="Courier"/>
              </a:rPr>
              <a:t>_Degrees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770F23-7E4A-4B4B-B3F3-33A01D84C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65845" cy="4654528"/>
          </a:xfrm>
        </p:spPr>
        <p:txBody>
          <a:bodyPr/>
          <a:lstStyle/>
          <a:p>
            <a:r>
              <a:rPr lang="en-US" dirty="0" err="1"/>
              <a:t>Noul</a:t>
            </a:r>
            <a:r>
              <a:rPr lang="en-US" dirty="0"/>
              <a:t> bloc</a:t>
            </a:r>
            <a:r>
              <a:rPr lang="ro-RO" dirty="0"/>
              <a:t>k</a:t>
            </a:r>
            <a:r>
              <a:rPr lang="en-US" dirty="0"/>
              <a:t> "</a:t>
            </a:r>
            <a:r>
              <a:rPr lang="en-US" dirty="0" err="1"/>
              <a:t>Turn_Degrees</a:t>
            </a:r>
            <a:r>
              <a:rPr lang="en-US" dirty="0"/>
              <a:t> My Block"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vira</a:t>
            </a:r>
            <a:r>
              <a:rPr lang="en-US" dirty="0"/>
              <a:t> 90 de grade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ro-RO" dirty="0"/>
              <a:t> procentului de viteză introdus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27DCE-6524-6745-8667-FE3F6D43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17" y="1505616"/>
            <a:ext cx="5448569" cy="30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8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8683</TotalTime>
  <Words>886</Words>
  <Application>Microsoft Office PowerPoint</Application>
  <PresentationFormat>On-screen Show (4:3)</PresentationFormat>
  <Paragraphs>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Helvetica Neue</vt:lpstr>
      <vt:lpstr>Retrospect</vt:lpstr>
      <vt:lpstr>INTERMEDIATE PROGRAMMING LESSON</vt:lpstr>
      <vt:lpstr>Obiectivele lecției</vt:lpstr>
      <vt:lpstr>Rotație vs. grade de raportor</vt:lpstr>
      <vt:lpstr>Turn Degrees în 3 pași simpli</vt:lpstr>
      <vt:lpstr>Pasul 1: Senzorul de măsurare a rotației</vt:lpstr>
      <vt:lpstr>Pasul 2: Creați My Block-ul Turn_Degrees</vt:lpstr>
      <vt:lpstr>Pasul 3: Definiți My Block-ul</vt:lpstr>
      <vt:lpstr>Pasul 4: Utilizați My Block-ul</vt:lpstr>
      <vt:lpstr>Reutilizarea blocului Turn_Degrees</vt:lpstr>
      <vt:lpstr>Discuție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marinela buruiana</cp:lastModifiedBy>
  <cp:revision>52</cp:revision>
  <dcterms:created xsi:type="dcterms:W3CDTF">2014-08-07T02:19:13Z</dcterms:created>
  <dcterms:modified xsi:type="dcterms:W3CDTF">2023-09-05T09:18:52Z</dcterms:modified>
</cp:coreProperties>
</file>