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  <p:sldMasterId id="2147483738" r:id="rId2"/>
  </p:sldMasterIdLst>
  <p:notesMasterIdLst>
    <p:notesMasterId r:id="rId10"/>
  </p:notesMasterIdLst>
  <p:sldIdLst>
    <p:sldId id="256" r:id="rId3"/>
    <p:sldId id="257" r:id="rId4"/>
    <p:sldId id="258" r:id="rId5"/>
    <p:sldId id="262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1"/>
    <p:restoredTop sz="94626"/>
  </p:normalViewPr>
  <p:slideViewPr>
    <p:cSldViewPr snapToGrid="0" snapToObjects="1">
      <p:cViewPr varScale="1">
        <p:scale>
          <a:sx n="80" d="100"/>
          <a:sy n="80" d="100"/>
        </p:scale>
        <p:origin x="15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45338-D098-6144-A52C-FBC006AF2B70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4673A-4F1F-2D47-98AE-438AC292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8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4673A-4F1F-2D47-98AE-438AC29243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77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34640"/>
            <a:ext cx="8229600" cy="9144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400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854305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3131-BC25-414A-ACD5-901BD7831B4C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409394"/>
            <a:ext cx="4842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INTERMEDIATE EV3</a:t>
            </a:r>
            <a:r>
              <a:rPr lang="en-US" sz="3600" baseline="0" dirty="0"/>
              <a:t> </a:t>
            </a:r>
            <a:r>
              <a:rPr lang="en-US" sz="3600" dirty="0"/>
              <a:t>PROGRAMMING LESSON</a:t>
            </a:r>
          </a:p>
        </p:txBody>
      </p:sp>
    </p:spTree>
    <p:extLst>
      <p:ext uri="{BB962C8B-B14F-4D97-AF65-F5344CB8AC3E}">
        <p14:creationId xmlns:p14="http://schemas.microsoft.com/office/powerpoint/2010/main" val="26088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92C9-BA02-3C40-84EC-4567F1E9A716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E2E8-7265-DE4B-8396-728B641CB5FA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61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EAAD-7828-3043-8A11-D998F51FAB8B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E3B8ED-17AD-5044-A0F6-E39D7D7C9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55" t="7277" r="2818" b="5432"/>
          <a:stretch/>
        </p:blipFill>
        <p:spPr>
          <a:xfrm>
            <a:off x="4172606" y="154094"/>
            <a:ext cx="4866289" cy="187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64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864F-C6DE-E345-9771-6DA8CFBF5C7E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51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48AD-90EC-8D45-8099-089727886D96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75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644B-EF0D-384A-8508-CA6F6E7EBF64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97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F533-3471-7545-BE1E-B1201D449C24}" type="datetime1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40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F063-6777-494B-ABFB-253D8DE0404F}" type="datetime1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099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3F17-A58B-9743-91E1-BFC0BF8D5C17}" type="datetime1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2020 EV3Lessons.com, Last edit 12/24/2019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0FBE99D-04FB-9F49-B50E-34BC4A080025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2020 EV3Lessons.com, Last edit 12/24/2019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9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032E-6A95-1A41-9C6E-5B45679986C4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865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72C0-A2EA-7144-ADD5-5522356570A9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58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D155-C7F5-7146-854C-8CC33AD8314D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54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25E0-4653-344D-BA99-4C0DD127ABFD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F3B0-7F40-BC43-82C9-3EC688257AE7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36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874" y="1569719"/>
            <a:ext cx="4115526" cy="4572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569721"/>
            <a:ext cx="411552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8965-4C04-3B4C-BAF2-83F847A9CEB4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42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74" y="2231814"/>
            <a:ext cx="4115526" cy="3955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231814"/>
            <a:ext cx="4115526" cy="3955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DC207-AE46-DC4E-835B-724162D45E44}" type="datetime1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668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55D7-01A0-6D4B-A694-1BC7700D41BD}" type="datetime1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4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DF1A-3DBF-8D4B-B8E5-2DB877284878}" type="datetime1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2020 EV3Lessons.com, Last edit 12/24/2019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C4D7CBA-3179-B346-AC1E-B984830E6625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2020 EV3Lessons.com, Last edit 12/24/2019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2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80BB-862A-B543-A5D6-19793F89B264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3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CD77213-018E-D04C-84F3-1B4D5348A038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2020 EV3Lessons.com, Last edit 12/24/2019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169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171EFFD-F3B2-1A49-858A-B2AADC436D81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2020 EV3Lessons.com, Last edit 12/24/2019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4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Lecție intermediară de programare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" y="3091819"/>
            <a:ext cx="8961119" cy="401411"/>
          </a:xfrm>
        </p:spPr>
        <p:txBody>
          <a:bodyPr>
            <a:noAutofit/>
          </a:bodyPr>
          <a:lstStyle/>
          <a:p>
            <a:r>
              <a:rPr lang="ro-RO" sz="2800" dirty="0"/>
              <a:t>Urmărirea peretelui simplu și optimizat cu senzor ultrasonic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A5B8675-9DE9-844F-AF56-363047A5EF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851" y="4560307"/>
            <a:ext cx="1444298" cy="14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7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Aflați</a:t>
            </a:r>
            <a:r>
              <a:rPr lang="en-US" dirty="0"/>
              <a:t> cum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utilizați</a:t>
            </a:r>
            <a:r>
              <a:rPr lang="en-US" dirty="0"/>
              <a:t> </a:t>
            </a:r>
            <a:r>
              <a:rPr lang="en-US" dirty="0" err="1"/>
              <a:t>senzorul</a:t>
            </a:r>
            <a:r>
              <a:rPr lang="en-US" dirty="0"/>
              <a:t> cu </a:t>
            </a:r>
            <a:r>
              <a:rPr lang="en-US" dirty="0" err="1"/>
              <a:t>ultrasunete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urmări</a:t>
            </a:r>
            <a:r>
              <a:rPr lang="en-US" dirty="0"/>
              <a:t> </a:t>
            </a:r>
            <a:r>
              <a:rPr lang="ro-RO" dirty="0"/>
              <a:t>un perete</a:t>
            </a:r>
          </a:p>
          <a:p>
            <a:r>
              <a:rPr lang="en-US" dirty="0" err="1"/>
              <a:t>Învățați</a:t>
            </a:r>
            <a:r>
              <a:rPr lang="en-US" dirty="0"/>
              <a:t> cum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optimizați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ro-RO" dirty="0"/>
              <a:t>.</a:t>
            </a:r>
          </a:p>
          <a:p>
            <a:endParaRPr lang="en-US" dirty="0"/>
          </a:p>
          <a:p>
            <a:r>
              <a:rPr lang="it-IT" dirty="0"/>
              <a:t>Pregătiri prealabile: </a:t>
            </a:r>
            <a:endParaRPr lang="ro-RO" dirty="0"/>
          </a:p>
          <a:p>
            <a:r>
              <a:rPr lang="it-IT" dirty="0"/>
              <a:t>Bucle, comutatoare, senzor cu ultrasunete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7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/>
              <a:t>Provocarea 1:</a:t>
            </a:r>
            <a:r>
              <a:rPr lang="ro-RO" sz="3600" dirty="0"/>
              <a:t> S</a:t>
            </a:r>
            <a:r>
              <a:rPr lang="it-IT" sz="3600" dirty="0"/>
              <a:t>impl</a:t>
            </a:r>
            <a:r>
              <a:rPr lang="ro-RO" sz="3600" dirty="0"/>
              <a:t>a</a:t>
            </a:r>
            <a:r>
              <a:rPr lang="it-IT" sz="3600" dirty="0"/>
              <a:t> </a:t>
            </a:r>
            <a:r>
              <a:rPr lang="ro-RO" sz="3600" dirty="0"/>
              <a:t>urmărire a</a:t>
            </a:r>
            <a:r>
              <a:rPr lang="it-IT" sz="3600" dirty="0"/>
              <a:t> un</a:t>
            </a:r>
            <a:r>
              <a:rPr lang="ro-RO" sz="3600" dirty="0"/>
              <a:t>ui</a:t>
            </a:r>
            <a:r>
              <a:rPr lang="it-IT" sz="3600" dirty="0"/>
              <a:t> perete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5" y="1505616"/>
            <a:ext cx="4219434" cy="4654528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Provocare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ro-RO" b="1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scrie</a:t>
            </a:r>
            <a:r>
              <a:rPr lang="en-US" dirty="0">
                <a:solidFill>
                  <a:schemeClr val="tx1"/>
                </a:solidFill>
              </a:rPr>
              <a:t> un program care </a:t>
            </a:r>
            <a:r>
              <a:rPr lang="en-US" dirty="0" err="1">
                <a:solidFill>
                  <a:schemeClr val="tx1"/>
                </a:solidFill>
              </a:rPr>
              <a:t>să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facă</a:t>
            </a:r>
            <a:r>
              <a:rPr lang="en-US" dirty="0">
                <a:solidFill>
                  <a:schemeClr val="tx1"/>
                </a:solidFill>
              </a:rPr>
              <a:t> un robot </a:t>
            </a:r>
            <a:r>
              <a:rPr lang="en-US" dirty="0" err="1">
                <a:solidFill>
                  <a:schemeClr val="tx1"/>
                </a:solidFill>
              </a:rPr>
              <a:t>să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urmărească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peretele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rămânând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întotdeauna</a:t>
            </a:r>
            <a:r>
              <a:rPr lang="en-US" dirty="0">
                <a:solidFill>
                  <a:schemeClr val="tx1"/>
                </a:solidFill>
              </a:rPr>
              <a:t> la 15 cm </a:t>
            </a:r>
            <a:r>
              <a:rPr lang="en-US" dirty="0" err="1">
                <a:solidFill>
                  <a:schemeClr val="tx1"/>
                </a:solidFill>
              </a:rPr>
              <a:t>distanță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perete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folosind</a:t>
            </a:r>
            <a:r>
              <a:rPr lang="en-US" dirty="0">
                <a:solidFill>
                  <a:schemeClr val="tx1"/>
                </a:solidFill>
              </a:rPr>
              <a:t> un </a:t>
            </a:r>
            <a:r>
              <a:rPr lang="en-US" dirty="0" err="1">
                <a:solidFill>
                  <a:schemeClr val="tx1"/>
                </a:solidFill>
              </a:rPr>
              <a:t>senzor</a:t>
            </a:r>
            <a:r>
              <a:rPr lang="en-US" dirty="0">
                <a:solidFill>
                  <a:schemeClr val="tx1"/>
                </a:solidFill>
              </a:rPr>
              <a:t> cu </a:t>
            </a:r>
            <a:r>
              <a:rPr lang="en-US" dirty="0" err="1">
                <a:solidFill>
                  <a:schemeClr val="tx1"/>
                </a:solidFill>
              </a:rPr>
              <a:t>ultrasunete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  <a:p>
            <a:r>
              <a:rPr lang="en-US" b="1" dirty="0"/>
              <a:t>PASUL 1: </a:t>
            </a:r>
            <a:r>
              <a:rPr lang="en-US" dirty="0" err="1"/>
              <a:t>Într</a:t>
            </a:r>
            <a:r>
              <a:rPr lang="en-US" dirty="0"/>
              <a:t>-un bloc de </a:t>
            </a:r>
            <a:r>
              <a:rPr lang="en-US" dirty="0" err="1"/>
              <a:t>comutare</a:t>
            </a:r>
            <a:r>
              <a:rPr lang="ro-RO" dirty="0"/>
              <a:t> (switch block)</a:t>
            </a:r>
            <a:r>
              <a:rPr lang="en-US" dirty="0"/>
              <a:t>, </a:t>
            </a:r>
            <a:r>
              <a:rPr lang="en-US" dirty="0" err="1"/>
              <a:t>rotiți</a:t>
            </a:r>
            <a:r>
              <a:rPr lang="en-US" dirty="0"/>
              <a:t> la </a:t>
            </a:r>
            <a:r>
              <a:rPr lang="en-US" dirty="0" err="1"/>
              <a:t>stânga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la </a:t>
            </a:r>
            <a:r>
              <a:rPr lang="en-US" dirty="0" err="1"/>
              <a:t>dreapta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de </a:t>
            </a:r>
            <a:r>
              <a:rPr lang="ro-RO" dirty="0"/>
              <a:t>poziția robotului față de perete, p</a:t>
            </a:r>
            <a:r>
              <a:rPr lang="en-US" dirty="0"/>
              <a:t>rea </a:t>
            </a:r>
            <a:r>
              <a:rPr lang="en-US" dirty="0" err="1"/>
              <a:t>aproape</a:t>
            </a:r>
            <a:r>
              <a:rPr lang="en-US" dirty="0"/>
              <a:t> de </a:t>
            </a:r>
            <a:r>
              <a:rPr lang="en-US" dirty="0" err="1"/>
              <a:t>perete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departe</a:t>
            </a:r>
            <a:r>
              <a:rPr lang="en-US" dirty="0"/>
              <a:t> de </a:t>
            </a:r>
            <a:r>
              <a:rPr lang="en-US" dirty="0" err="1"/>
              <a:t>perete</a:t>
            </a:r>
            <a:r>
              <a:rPr lang="en-US" dirty="0"/>
              <a:t>.</a:t>
            </a:r>
            <a:endParaRPr lang="ro-RO" dirty="0"/>
          </a:p>
          <a:p>
            <a:r>
              <a:rPr lang="en-US" b="1" dirty="0"/>
              <a:t>PASUL 2: </a:t>
            </a:r>
            <a:r>
              <a:rPr lang="en-US" dirty="0" err="1"/>
              <a:t>Repetați</a:t>
            </a:r>
            <a:r>
              <a:rPr lang="en-US" dirty="0"/>
              <a:t> </a:t>
            </a:r>
            <a:r>
              <a:rPr lang="en-US" dirty="0" err="1"/>
              <a:t>totul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buclă</a:t>
            </a:r>
            <a:r>
              <a:rPr lang="en-US" dirty="0"/>
              <a:t> care </a:t>
            </a:r>
            <a:r>
              <a:rPr lang="en-US" dirty="0" err="1"/>
              <a:t>rulează</a:t>
            </a:r>
            <a:r>
              <a:rPr lang="en-US" dirty="0"/>
              <a:t> la </a:t>
            </a:r>
            <a:r>
              <a:rPr lang="en-US" dirty="0" err="1"/>
              <a:t>nesfârșit</a:t>
            </a:r>
            <a:r>
              <a:rPr lang="en-US" dirty="0"/>
              <a:t> (</a:t>
            </a:r>
            <a:r>
              <a:rPr lang="en-US" dirty="0" err="1"/>
              <a:t>puteți</a:t>
            </a:r>
            <a:r>
              <a:rPr lang="en-US" dirty="0"/>
              <a:t> </a:t>
            </a:r>
            <a:r>
              <a:rPr lang="en-US" dirty="0" err="1"/>
              <a:t>schimba</a:t>
            </a:r>
            <a:r>
              <a:rPr lang="en-US" dirty="0"/>
              <a:t> </a:t>
            </a:r>
            <a:r>
              <a:rPr lang="en-US" dirty="0" err="1"/>
              <a:t>condiția</a:t>
            </a:r>
            <a:r>
              <a:rPr lang="en-US" dirty="0"/>
              <a:t> de </a:t>
            </a:r>
            <a:r>
              <a:rPr lang="en-US" dirty="0" err="1"/>
              <a:t>ieșire</a:t>
            </a:r>
            <a:r>
              <a:rPr lang="en-US" dirty="0"/>
              <a:t> a </a:t>
            </a:r>
            <a:r>
              <a:rPr lang="en-US" dirty="0" err="1"/>
              <a:t>buclei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doriți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  <a:endParaRPr lang="en-US" dirty="0"/>
          </a:p>
        </p:txBody>
      </p:sp>
      <p:pic>
        <p:nvPicPr>
          <p:cNvPr id="6" name="IMG_347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96691" y="1986365"/>
            <a:ext cx="4127995" cy="23256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07094" y="4481318"/>
            <a:ext cx="3357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Rulează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videoclipul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pentru</a:t>
            </a:r>
            <a:r>
              <a:rPr lang="en-US" dirty="0">
                <a:solidFill>
                  <a:srgbClr val="FF0000"/>
                </a:solidFill>
              </a:rPr>
              <a:t> a </a:t>
            </a:r>
            <a:r>
              <a:rPr lang="en-US" dirty="0" err="1">
                <a:solidFill>
                  <a:srgbClr val="FF0000"/>
                </a:solidFill>
              </a:rPr>
              <a:t>vedea</a:t>
            </a:r>
            <a:r>
              <a:rPr lang="en-US" dirty="0">
                <a:solidFill>
                  <a:srgbClr val="FF0000"/>
                </a:solidFill>
              </a:rPr>
              <a:t> cum </a:t>
            </a:r>
            <a:r>
              <a:rPr lang="en-US" dirty="0" err="1">
                <a:solidFill>
                  <a:srgbClr val="FF0000"/>
                </a:solidFill>
              </a:rPr>
              <a:t>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trebui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să</a:t>
            </a:r>
            <a:r>
              <a:rPr lang="en-US" dirty="0">
                <a:solidFill>
                  <a:srgbClr val="FF0000"/>
                </a:solidFill>
              </a:rPr>
              <a:t> se </a:t>
            </a:r>
            <a:r>
              <a:rPr lang="en-US" dirty="0" err="1">
                <a:solidFill>
                  <a:srgbClr val="FF0000"/>
                </a:solidFill>
              </a:rPr>
              <a:t>miște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robotul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33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Soluția provocării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B8F7FE-E293-5540-877A-1AE7C64FA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50" y="1418008"/>
            <a:ext cx="70993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0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Provocarea</a:t>
            </a:r>
            <a:r>
              <a:rPr lang="en-US" dirty="0"/>
              <a:t> 2: </a:t>
            </a:r>
            <a:r>
              <a:rPr lang="en-US" dirty="0" err="1"/>
              <a:t>Optimizarea</a:t>
            </a:r>
            <a:r>
              <a:rPr lang="en-US" dirty="0"/>
              <a:t> </a:t>
            </a:r>
            <a:r>
              <a:rPr lang="en-US" dirty="0" err="1"/>
              <a:t>codului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5" y="1505616"/>
            <a:ext cx="4031892" cy="4654528"/>
          </a:xfrm>
        </p:spPr>
        <p:txBody>
          <a:bodyPr/>
          <a:lstStyle/>
          <a:p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provocarea</a:t>
            </a:r>
            <a:r>
              <a:rPr lang="ro-RO" dirty="0"/>
              <a:t> simplă de a urmări un perete</a:t>
            </a:r>
            <a:r>
              <a:rPr lang="en-US" dirty="0"/>
              <a:t> </a:t>
            </a:r>
            <a:r>
              <a:rPr lang="ro-RO" dirty="0"/>
              <a:t>(</a:t>
            </a:r>
            <a:r>
              <a:rPr lang="en-US" dirty="0"/>
              <a:t>Simple Ultrasonic Wall Follow Challenge</a:t>
            </a:r>
            <a:r>
              <a:rPr lang="ro-RO" dirty="0"/>
              <a:t>)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lent,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se </a:t>
            </a:r>
            <a:r>
              <a:rPr lang="en-US" dirty="0" err="1"/>
              <a:t>mișcă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înainte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înapoi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</a:rPr>
              <a:t>Provocare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următoarea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provocare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gândește-te</a:t>
            </a:r>
            <a:r>
              <a:rPr lang="en-US" dirty="0">
                <a:solidFill>
                  <a:schemeClr val="tx1"/>
                </a:solidFill>
              </a:rPr>
              <a:t> cum </a:t>
            </a:r>
            <a:r>
              <a:rPr lang="en-US" dirty="0" err="1">
                <a:solidFill>
                  <a:schemeClr val="tx1"/>
                </a:solidFill>
              </a:rPr>
              <a:t>poți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îmbunătăți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programul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astfel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încât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o-RO" dirty="0">
                <a:solidFill>
                  <a:schemeClr val="tx1"/>
                </a:solidFill>
              </a:rPr>
              <a:t>urmărirea peretelui să fie mai ușoară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/>
              <a:t>Sugestie</a:t>
            </a:r>
            <a:r>
              <a:rPr lang="en-US" dirty="0"/>
              <a:t>: </a:t>
            </a:r>
            <a:r>
              <a:rPr lang="en-US" dirty="0" err="1"/>
              <a:t>Schimbați</a:t>
            </a:r>
            <a:r>
              <a:rPr lang="en-US" dirty="0"/>
              <a:t> un</a:t>
            </a:r>
            <a:r>
              <a:rPr lang="ro-RO" dirty="0"/>
              <a:t>ghiu</a:t>
            </a:r>
            <a:r>
              <a:rPr lang="en-US" dirty="0"/>
              <a:t>l </a:t>
            </a:r>
            <a:r>
              <a:rPr lang="ro-RO" dirty="0"/>
              <a:t>întoarcerilor 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pic>
        <p:nvPicPr>
          <p:cNvPr id="6" name="IMG_347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13291" y="1965788"/>
            <a:ext cx="4111395" cy="23162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29883" y="4581709"/>
            <a:ext cx="33574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Rulează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videoclipul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pentru</a:t>
            </a:r>
            <a:r>
              <a:rPr lang="en-US" dirty="0">
                <a:solidFill>
                  <a:srgbClr val="FF0000"/>
                </a:solidFill>
              </a:rPr>
              <a:t> a </a:t>
            </a:r>
            <a:r>
              <a:rPr lang="en-US" dirty="0" err="1">
                <a:solidFill>
                  <a:srgbClr val="FF0000"/>
                </a:solidFill>
              </a:rPr>
              <a:t>vedea</a:t>
            </a:r>
            <a:r>
              <a:rPr lang="en-US" dirty="0">
                <a:solidFill>
                  <a:srgbClr val="FF0000"/>
                </a:solidFill>
              </a:rPr>
              <a:t> cum </a:t>
            </a:r>
            <a:r>
              <a:rPr lang="en-US" dirty="0" err="1">
                <a:solidFill>
                  <a:srgbClr val="FF0000"/>
                </a:solidFill>
              </a:rPr>
              <a:t>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trebui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să</a:t>
            </a:r>
            <a:r>
              <a:rPr lang="en-US" dirty="0">
                <a:solidFill>
                  <a:srgbClr val="FF0000"/>
                </a:solidFill>
              </a:rPr>
              <a:t> se </a:t>
            </a:r>
            <a:r>
              <a:rPr lang="en-US" dirty="0" err="1">
                <a:solidFill>
                  <a:srgbClr val="FF0000"/>
                </a:solidFill>
              </a:rPr>
              <a:t>miște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robotul</a:t>
            </a:r>
            <a:endParaRPr lang="ro-RO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Observați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vreo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diferență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36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Soluția provocării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693B6C-C472-C244-A7B4-3AC09C1C7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4" y="1505616"/>
            <a:ext cx="8596811" cy="874055"/>
          </a:xfrm>
        </p:spPr>
        <p:txBody>
          <a:bodyPr/>
          <a:lstStyle/>
          <a:p>
            <a:r>
              <a:rPr lang="en-US" sz="2000" dirty="0" err="1"/>
              <a:t>Valorile</a:t>
            </a:r>
            <a:r>
              <a:rPr lang="en-US" sz="2000" dirty="0"/>
              <a:t> de </a:t>
            </a:r>
            <a:r>
              <a:rPr lang="en-US" sz="2000" dirty="0" err="1"/>
              <a:t>direcție</a:t>
            </a:r>
            <a:r>
              <a:rPr lang="en-US" sz="2000" dirty="0"/>
              <a:t> din </a:t>
            </a:r>
            <a:r>
              <a:rPr lang="en-US" sz="2000" dirty="0" err="1"/>
              <a:t>blocurile</a:t>
            </a:r>
            <a:r>
              <a:rPr lang="en-US" sz="2000" dirty="0"/>
              <a:t> de </a:t>
            </a:r>
            <a:r>
              <a:rPr lang="en-US" sz="2000" dirty="0" err="1"/>
              <a:t>deplasare</a:t>
            </a:r>
            <a:r>
              <a:rPr lang="en-US" sz="2000" dirty="0"/>
              <a:t> a </a:t>
            </a:r>
            <a:r>
              <a:rPr lang="en-US" sz="2000" dirty="0" err="1"/>
              <a:t>direcției</a:t>
            </a:r>
            <a:r>
              <a:rPr lang="en-US" sz="2000" dirty="0"/>
              <a:t> sunt </a:t>
            </a:r>
            <a:r>
              <a:rPr lang="en-US" sz="2000" dirty="0" err="1"/>
              <a:t>setate</a:t>
            </a:r>
            <a:r>
              <a:rPr lang="en-US" sz="2000" dirty="0"/>
              <a:t> la 20 </a:t>
            </a:r>
            <a:r>
              <a:rPr lang="en-US" sz="2000" dirty="0" err="1"/>
              <a:t>în</a:t>
            </a:r>
            <a:r>
              <a:rPr lang="en-US" sz="2000" dirty="0"/>
              <a:t> loc de 50, </a:t>
            </a:r>
            <a:r>
              <a:rPr lang="en-US" sz="2000" dirty="0" err="1"/>
              <a:t>astfel</a:t>
            </a:r>
            <a:r>
              <a:rPr lang="en-US" sz="2000" dirty="0"/>
              <a:t> </a:t>
            </a:r>
            <a:r>
              <a:rPr lang="en-US" sz="2000" dirty="0" err="1"/>
              <a:t>încât</a:t>
            </a:r>
            <a:r>
              <a:rPr lang="en-US" sz="2000" dirty="0"/>
              <a:t> </a:t>
            </a:r>
            <a:r>
              <a:rPr lang="en-US" sz="2000" dirty="0" err="1"/>
              <a:t>robotul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</a:t>
            </a:r>
            <a:r>
              <a:rPr lang="en-US" sz="2000" dirty="0" err="1"/>
              <a:t>facă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puține</a:t>
            </a:r>
            <a:r>
              <a:rPr lang="en-US" sz="2000" dirty="0"/>
              <a:t> </a:t>
            </a:r>
            <a:r>
              <a:rPr lang="en-US" sz="2000" dirty="0" err="1"/>
              <a:t>viraje</a:t>
            </a:r>
            <a:r>
              <a:rPr lang="en-US" sz="2000" dirty="0"/>
              <a:t> </a:t>
            </a:r>
            <a:r>
              <a:rPr lang="en-US" sz="2000" dirty="0" err="1"/>
              <a:t>bruște</a:t>
            </a: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20E75D-7A9D-BB49-AF78-3D85352CC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53" y="2164977"/>
            <a:ext cx="6294493" cy="409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0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Credite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000" dirty="0"/>
              <a:t>Această lecție de Mindstorms a fost realizată de </a:t>
            </a:r>
            <a:r>
              <a:rPr lang="en-US" sz="2000" dirty="0"/>
              <a:t>Sanjay </a:t>
            </a:r>
            <a:r>
              <a:rPr lang="en-US" sz="2000" dirty="0" err="1"/>
              <a:t>Seshan</a:t>
            </a:r>
            <a:r>
              <a:rPr lang="en-US" sz="2000" dirty="0"/>
              <a:t> </a:t>
            </a:r>
            <a:r>
              <a:rPr lang="ro-RO" sz="2000" dirty="0"/>
              <a:t>și</a:t>
            </a:r>
            <a:r>
              <a:rPr lang="en-US" sz="2000" dirty="0"/>
              <a:t> Arvind </a:t>
            </a:r>
            <a:r>
              <a:rPr lang="en-US" sz="2000" dirty="0" err="1"/>
              <a:t>Seshan</a:t>
            </a:r>
            <a:r>
              <a:rPr lang="ro-RO" sz="2000" dirty="0"/>
              <a:t>.</a:t>
            </a:r>
          </a:p>
          <a:p>
            <a:r>
              <a:rPr lang="ro-RO" sz="2000" dirty="0"/>
              <a:t>Mai multe lecții sunt disponibile pe ev3lessons.com</a:t>
            </a:r>
          </a:p>
          <a:p>
            <a:r>
              <a:rPr lang="ro-RO" sz="2000" dirty="0"/>
              <a:t>Această lecție a fost tradusă în limba română de echipa de robotică FTC – ROSOPHIA #21455 RO20.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pt-B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Această lucrare este licențiată sub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44505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medi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" id="{B5BC6B14-3BAC-814C-A860-C0DAE338AB72}" vid="{392FD999-5B3B-FA45-86A3-0A935DE470D8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intermediate</Template>
  <TotalTime>230</TotalTime>
  <Words>407</Words>
  <Application>Microsoft Office PowerPoint</Application>
  <PresentationFormat>On-screen Show (4:3)</PresentationFormat>
  <Paragraphs>38</Paragraphs>
  <Slides>7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intermediate</vt:lpstr>
      <vt:lpstr>intermediatev2</vt:lpstr>
      <vt:lpstr>Lecție intermediară de programare</vt:lpstr>
      <vt:lpstr>Obiective</vt:lpstr>
      <vt:lpstr>Provocarea 1: Simpla urmărire a unui perete</vt:lpstr>
      <vt:lpstr>Soluția provocării 1</vt:lpstr>
      <vt:lpstr>Provocarea 2: Optimizarea codului</vt:lpstr>
      <vt:lpstr>Soluția provocării 2</vt:lpstr>
      <vt:lpstr>Credite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Adnim</cp:lastModifiedBy>
  <cp:revision>25</cp:revision>
  <cp:lastPrinted>2016-07-20T03:38:37Z</cp:lastPrinted>
  <dcterms:created xsi:type="dcterms:W3CDTF">2015-11-17T22:44:14Z</dcterms:created>
  <dcterms:modified xsi:type="dcterms:W3CDTF">2023-09-03T18:43:20Z</dcterms:modified>
</cp:coreProperties>
</file>