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8"/>
  </p:notesMasterIdLst>
  <p:handoutMasterIdLst>
    <p:handoutMasterId r:id="rId19"/>
  </p:handoutMasterIdLst>
  <p:sldIdLst>
    <p:sldId id="300" r:id="rId3"/>
    <p:sldId id="288" r:id="rId4"/>
    <p:sldId id="292" r:id="rId5"/>
    <p:sldId id="293" r:id="rId6"/>
    <p:sldId id="301" r:id="rId7"/>
    <p:sldId id="302" r:id="rId8"/>
    <p:sldId id="303" r:id="rId9"/>
    <p:sldId id="305" r:id="rId10"/>
    <p:sldId id="308" r:id="rId11"/>
    <p:sldId id="296" r:id="rId12"/>
    <p:sldId id="297" r:id="rId13"/>
    <p:sldId id="299" r:id="rId14"/>
    <p:sldId id="309" r:id="rId15"/>
    <p:sldId id="287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 autoAdjust="0"/>
    <p:restoredTop sz="95882" autoAdjust="0"/>
  </p:normalViewPr>
  <p:slideViewPr>
    <p:cSldViewPr snapToGrid="0" snapToObjects="1">
      <p:cViewPr varScale="1">
        <p:scale>
          <a:sx n="125" d="100"/>
          <a:sy n="125" d="100"/>
        </p:scale>
        <p:origin x="79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1C2F-D03A-0B4D-8B28-2E0F95C39721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46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CCC2-1131-4547-9D8B-21A444906655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76A7-24DC-1341-A047-ED2912E094E8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2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ABDB-41DC-9C4A-9A28-42B72C919DEB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8B0B13-CBA1-1140-8AA4-30D9EEA8B5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55" t="7277" r="2818" b="5432"/>
          <a:stretch/>
        </p:blipFill>
        <p:spPr>
          <a:xfrm>
            <a:off x="4172606" y="154094"/>
            <a:ext cx="4866289" cy="18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C743-324A-A949-B1DD-1D994A285209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72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FBBD5-FAFF-B647-B99E-E8B2FDC8E348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99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03713-D657-C04F-AA17-96DEE0D21CE0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09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27E-B1A5-4147-8AFA-835CE0A1DD20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94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1CDC-0E02-2746-93F4-60ADEAC1AD0C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1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2825-C016-864C-B433-A9258F002D8E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12/25/2019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49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AE3B5A5-8813-7F4F-A92B-40FA54BA11BB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2020 EV3Lessons.com, Last edit 12/25/2019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8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3AE1-E303-E64F-9C4D-509D55A84C2E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0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3843-4B76-3E4D-ADA8-E7C8DF9A209C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30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5205-1249-C444-80EB-9859189DA7BC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20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1109E-6644-5946-8F2F-EB839129F1A6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3A70-16B8-304D-B617-06C34FC9A987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FE21-220B-FA4D-8A28-919FE9FB2CA6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6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C486-DDC3-384C-AA55-32EDA4A9E6FC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A436-A5DF-714C-B3F7-115AC0BC2813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04D9-5E4A-6347-8272-7E9F8F83F679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12/25/2019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E118F-74A7-474D-BAF0-3536C51FA119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2020 EV3Lessons.com, Last edit 12/25/2019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6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1DA3-305E-3A40-B542-C46ED78429FD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0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B122B3-9F3E-B24E-A799-F076FCC785D8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07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8FF4FC-34F5-4D4E-AA47-4053CFAD3593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12/25/2019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305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6240" y="145496"/>
            <a:ext cx="4114439" cy="1870649"/>
          </a:xfrm>
        </p:spPr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EV3 Classroom: </a:t>
            </a:r>
            <a:r>
              <a:rPr lang="en-US" dirty="0" err="1"/>
              <a:t>Variabile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C070C51-9A8C-A246-9F65-498B390715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Provocări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875" y="1505616"/>
            <a:ext cx="5734656" cy="4654528"/>
          </a:xfrm>
        </p:spPr>
        <p:txBody>
          <a:bodyPr/>
          <a:lstStyle/>
          <a:p>
            <a:r>
              <a:rPr lang="en-US" dirty="0" err="1"/>
              <a:t>Provocarea</a:t>
            </a:r>
            <a:r>
              <a:rPr lang="en-US" dirty="0"/>
              <a:t> 1: </a:t>
            </a:r>
            <a:endParaRPr lang="ro-RO" dirty="0"/>
          </a:p>
          <a:p>
            <a:r>
              <a:rPr lang="ro-RO" dirty="0"/>
              <a:t> -   </a:t>
            </a:r>
            <a:r>
              <a:rPr lang="en-US" dirty="0" err="1"/>
              <a:t>Poți</a:t>
            </a:r>
            <a:r>
              <a:rPr lang="en-US" dirty="0"/>
              <a:t> </a:t>
            </a:r>
            <a:r>
              <a:rPr lang="en-US" dirty="0" err="1"/>
              <a:t>realiza</a:t>
            </a:r>
            <a:r>
              <a:rPr lang="en-US" dirty="0"/>
              <a:t> un program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afișeze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ai </a:t>
            </a:r>
            <a:r>
              <a:rPr lang="en-US" dirty="0" err="1"/>
              <a:t>apăsat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sus?</a:t>
            </a:r>
            <a:endParaRPr lang="ro-RO" dirty="0"/>
          </a:p>
          <a:p>
            <a:endParaRPr lang="ro-RO" dirty="0"/>
          </a:p>
          <a:p>
            <a:r>
              <a:rPr lang="en-US" dirty="0"/>
              <a:t> </a:t>
            </a:r>
            <a:r>
              <a:rPr lang="en-US" dirty="0" err="1"/>
              <a:t>Provocarea</a:t>
            </a:r>
            <a:r>
              <a:rPr lang="en-US" dirty="0"/>
              <a:t> 2:</a:t>
            </a:r>
            <a:endParaRPr lang="ro-RO" dirty="0"/>
          </a:p>
          <a:p>
            <a:r>
              <a:rPr lang="ro-RO" dirty="0"/>
              <a:t> -  </a:t>
            </a:r>
            <a:r>
              <a:rPr lang="en-US" dirty="0" err="1"/>
              <a:t>Poți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scrii</a:t>
            </a:r>
            <a:r>
              <a:rPr lang="en-US" dirty="0"/>
              <a:t> un program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linii</a:t>
            </a:r>
            <a:r>
              <a:rPr lang="en-US" dirty="0"/>
              <a:t> </a:t>
            </a:r>
            <a:r>
              <a:rPr lang="en-US" dirty="0" err="1"/>
              <a:t>negre</a:t>
            </a:r>
            <a:r>
              <a:rPr lang="en-US" dirty="0"/>
              <a:t> pe care le-ai </a:t>
            </a:r>
            <a:r>
              <a:rPr lang="en-US" dirty="0" err="1"/>
              <a:t>trecut</a:t>
            </a:r>
            <a:r>
              <a:rPr lang="en-US" dirty="0"/>
              <a:t>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69A3F97-D5E1-4F3B-B31E-60AB98309B15}" type="slidenum">
              <a:rPr lang="en-US" altLang="en-US" smtClean="0"/>
              <a:pPr/>
              <a:t>10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616005" y="3034145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479083" y="2652087"/>
            <a:ext cx="24659" cy="282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84533" y="5494652"/>
            <a:ext cx="83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46179" y="2297208"/>
            <a:ext cx="83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Final</a:t>
            </a:r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2422" y="2042948"/>
            <a:ext cx="2416617" cy="38210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24245" y="1673616"/>
            <a:ext cx="148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Provocarea </a:t>
            </a:r>
            <a:r>
              <a:rPr lang="en-US" dirty="0"/>
              <a:t>2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640662" y="3773962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640662" y="4073303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00940" y="4895970"/>
            <a:ext cx="1849452" cy="288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0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altLang="en-US" sz="4300" dirty="0"/>
              <a:t>Soluți</a:t>
            </a:r>
            <a:r>
              <a:rPr lang="ro-RO" altLang="en-US" sz="4300" dirty="0"/>
              <a:t>a provocării 1</a:t>
            </a:r>
            <a:r>
              <a:rPr lang="it-IT" altLang="en-US" sz="4300" dirty="0"/>
              <a:t>: Numărați clic</a:t>
            </a:r>
            <a:r>
              <a:rPr lang="ro-RO" altLang="en-US" sz="4300" dirty="0"/>
              <a:t>k</a:t>
            </a:r>
            <a:r>
              <a:rPr lang="it-IT" altLang="en-US" sz="4300" dirty="0"/>
              <a:t>urile</a:t>
            </a:r>
            <a:endParaRPr lang="en-US" altLang="en-US" sz="43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05BE49-FB6C-4ECA-AF0F-3248BF262EF6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7" name="Picture 6" descr="Screen Shot 2019-12-24 at 9.57.59 PM.png">
            <a:extLst>
              <a:ext uri="{FF2B5EF4-FFF2-40B4-BE49-F238E27FC236}">
                <a16:creationId xmlns:a16="http://schemas.microsoft.com/office/drawing/2014/main" id="{4D346FBA-B74B-C742-9C60-2C33059D5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86" y="1733550"/>
            <a:ext cx="5219700" cy="387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E4F166-5C1A-6C4A-8228-54E5E19118D3}"/>
              </a:ext>
            </a:extLst>
          </p:cNvPr>
          <p:cNvSpPr txBox="1"/>
          <p:nvPr/>
        </p:nvSpPr>
        <p:spPr>
          <a:xfrm>
            <a:off x="2578719" y="2495862"/>
            <a:ext cx="389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Inițializează variabila Counter</a:t>
            </a:r>
            <a:r>
              <a:rPr lang="ro-RO" sz="1400" dirty="0"/>
              <a:t> (contor)</a:t>
            </a:r>
            <a:r>
              <a:rPr lang="it-IT" sz="1400" dirty="0"/>
              <a:t> la 0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121D1-0A8C-6540-BDA3-316A82352E1D}"/>
              </a:ext>
            </a:extLst>
          </p:cNvPr>
          <p:cNvSpPr txBox="1"/>
          <p:nvPr/>
        </p:nvSpPr>
        <p:spPr>
          <a:xfrm>
            <a:off x="4104442" y="3285622"/>
            <a:ext cx="3477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dată</a:t>
            </a:r>
            <a:r>
              <a:rPr lang="en-US" sz="1400" dirty="0"/>
              <a:t> </a:t>
            </a:r>
            <a:r>
              <a:rPr lang="en-US" sz="1400" dirty="0" err="1"/>
              <a:t>când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apăsat</a:t>
            </a:r>
            <a:r>
              <a:rPr lang="en-US" sz="1400" dirty="0"/>
              <a:t> </a:t>
            </a:r>
            <a:r>
              <a:rPr lang="en-US" sz="1400" dirty="0" err="1"/>
              <a:t>butonul</a:t>
            </a:r>
            <a:r>
              <a:rPr lang="en-US" sz="1400" dirty="0"/>
              <a:t> Up, </a:t>
            </a:r>
            <a:r>
              <a:rPr lang="en-US" sz="1400" dirty="0" err="1"/>
              <a:t>crește</a:t>
            </a:r>
            <a:r>
              <a:rPr lang="en-US" sz="1400" dirty="0"/>
              <a:t> </a:t>
            </a:r>
            <a:r>
              <a:rPr lang="en-US" sz="1400" dirty="0" err="1"/>
              <a:t>variabila</a:t>
            </a:r>
            <a:r>
              <a:rPr lang="en-US" sz="1400" dirty="0"/>
              <a:t> Counter cu </a:t>
            </a:r>
            <a:r>
              <a:rPr lang="en-US" sz="1400" dirty="0" err="1"/>
              <a:t>unu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68256-45E3-8C4C-849E-3C40E743BC47}"/>
              </a:ext>
            </a:extLst>
          </p:cNvPr>
          <p:cNvSpPr txBox="1"/>
          <p:nvPr/>
        </p:nvSpPr>
        <p:spPr>
          <a:xfrm>
            <a:off x="5418894" y="4672557"/>
            <a:ext cx="3477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Scrieți</a:t>
            </a:r>
            <a:r>
              <a:rPr lang="en-US" sz="1400" dirty="0"/>
              <a:t> </a:t>
            </a:r>
            <a:r>
              <a:rPr lang="en-US" sz="1400" dirty="0" err="1"/>
              <a:t>această</a:t>
            </a:r>
            <a:r>
              <a:rPr lang="en-US" sz="1400" dirty="0"/>
              <a:t> </a:t>
            </a:r>
            <a:r>
              <a:rPr lang="en-US" sz="1400" dirty="0" err="1"/>
              <a:t>variabilă</a:t>
            </a:r>
            <a:r>
              <a:rPr lang="en-US" sz="1400" dirty="0"/>
              <a:t> </a:t>
            </a:r>
            <a:r>
              <a:rPr lang="ro-RO" sz="1400" dirty="0"/>
              <a:t>Counter </a:t>
            </a:r>
            <a:r>
              <a:rPr lang="en-US" sz="1400" dirty="0"/>
              <a:t>pe </a:t>
            </a:r>
            <a:r>
              <a:rPr lang="en-US" sz="1400" dirty="0" err="1"/>
              <a:t>ecran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afișa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DC0EA-FFDF-1D4D-AE3D-733816A572B6}"/>
              </a:ext>
            </a:extLst>
          </p:cNvPr>
          <p:cNvSpPr txBox="1"/>
          <p:nvPr/>
        </p:nvSpPr>
        <p:spPr>
          <a:xfrm>
            <a:off x="4104442" y="4138358"/>
            <a:ext cx="476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Așteptați</a:t>
            </a:r>
            <a:r>
              <a:rPr lang="en-US" sz="1400" dirty="0"/>
              <a:t> </a:t>
            </a:r>
            <a:r>
              <a:rPr lang="en-US" sz="1400" dirty="0" err="1"/>
              <a:t>până</a:t>
            </a:r>
            <a:r>
              <a:rPr lang="en-US" sz="1400" dirty="0"/>
              <a:t> </a:t>
            </a:r>
            <a:r>
              <a:rPr lang="en-US" sz="1400" dirty="0" err="1"/>
              <a:t>când</a:t>
            </a:r>
            <a:r>
              <a:rPr lang="en-US" sz="1400" dirty="0"/>
              <a:t> </a:t>
            </a:r>
            <a:r>
              <a:rPr lang="en-US" sz="1400" dirty="0" err="1"/>
              <a:t>butonul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eliberat</a:t>
            </a:r>
            <a:r>
              <a:rPr lang="en-US" sz="1400" dirty="0"/>
              <a:t>, </a:t>
            </a:r>
            <a:r>
              <a:rPr lang="en-US" sz="1400" dirty="0" err="1"/>
              <a:t>altfel</a:t>
            </a:r>
            <a:r>
              <a:rPr lang="en-US" sz="1400" dirty="0"/>
              <a:t> </a:t>
            </a:r>
            <a:r>
              <a:rPr lang="en-US" sz="1400" dirty="0" err="1"/>
              <a:t>va</a:t>
            </a:r>
            <a:r>
              <a:rPr lang="en-US" sz="1400" dirty="0"/>
              <a:t> </a:t>
            </a:r>
            <a:r>
              <a:rPr lang="en-US" sz="1400" dirty="0" err="1"/>
              <a:t>trece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</a:t>
            </a:r>
            <a:r>
              <a:rPr lang="en-US" sz="1400" dirty="0" err="1"/>
              <a:t>buclă</a:t>
            </a:r>
            <a:r>
              <a:rPr lang="en-US" sz="1400" dirty="0"/>
              <a:t> de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ori</a:t>
            </a:r>
            <a:r>
              <a:rPr lang="en-US" sz="1400" dirty="0"/>
              <a:t> de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dată</a:t>
            </a:r>
            <a:r>
              <a:rPr lang="en-US" sz="1400" dirty="0"/>
              <a:t> </a:t>
            </a:r>
            <a:r>
              <a:rPr lang="en-US" sz="1400" dirty="0" err="1"/>
              <a:t>când</a:t>
            </a:r>
            <a:r>
              <a:rPr lang="en-US" sz="1400" dirty="0"/>
              <a:t> </a:t>
            </a:r>
            <a:r>
              <a:rPr lang="en-US" sz="1400" dirty="0" err="1"/>
              <a:t>apăsați</a:t>
            </a:r>
            <a:r>
              <a:rPr lang="en-US" sz="1400" dirty="0"/>
              <a:t> </a:t>
            </a:r>
            <a:r>
              <a:rPr lang="en-US" sz="1400" dirty="0" err="1"/>
              <a:t>butonul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107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altLang="en-US" sz="4300" dirty="0"/>
              <a:t>Soluți</a:t>
            </a:r>
            <a:r>
              <a:rPr lang="ro-RO" altLang="en-US" sz="4300" dirty="0"/>
              <a:t>a provocării 2 </a:t>
            </a:r>
            <a:r>
              <a:rPr lang="en-US" altLang="en-US" sz="4300" dirty="0"/>
              <a:t>:</a:t>
            </a:r>
            <a:r>
              <a:rPr lang="ro-RO" altLang="en-US" sz="4300" dirty="0"/>
              <a:t>Numărați liniile</a:t>
            </a:r>
            <a:endParaRPr lang="en-US" altLang="en-US" sz="43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105BE49-FB6C-4ECA-AF0F-3248BF262EF6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7" name="Picture 6" descr="Screen Shot 2019-12-24 at 10.00.23 PM.png">
            <a:extLst>
              <a:ext uri="{FF2B5EF4-FFF2-40B4-BE49-F238E27FC236}">
                <a16:creationId xmlns:a16="http://schemas.microsoft.com/office/drawing/2014/main" id="{F34D5AF9-B0C8-7145-A15C-E0F4F478E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9" y="1468686"/>
            <a:ext cx="5517066" cy="4728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35A25B-2DE6-ED47-B2D3-4D80FB61FC2A}"/>
              </a:ext>
            </a:extLst>
          </p:cNvPr>
          <p:cNvSpPr txBox="1"/>
          <p:nvPr/>
        </p:nvSpPr>
        <p:spPr>
          <a:xfrm>
            <a:off x="2578719" y="2271263"/>
            <a:ext cx="389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Inițializează variabila Counter</a:t>
            </a:r>
            <a:r>
              <a:rPr lang="ro-RO" sz="1400" dirty="0"/>
              <a:t> (contor)</a:t>
            </a:r>
            <a:r>
              <a:rPr lang="it-IT" sz="1400" dirty="0"/>
              <a:t> la 0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A8DDF-5F7B-0745-BC9D-102A2BD8C8EE}"/>
              </a:ext>
            </a:extLst>
          </p:cNvPr>
          <p:cNvSpPr txBox="1"/>
          <p:nvPr/>
        </p:nvSpPr>
        <p:spPr>
          <a:xfrm>
            <a:off x="3947508" y="3581439"/>
            <a:ext cx="3477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dată</a:t>
            </a:r>
            <a:r>
              <a:rPr lang="en-US" sz="1400" dirty="0"/>
              <a:t> </a:t>
            </a:r>
            <a:r>
              <a:rPr lang="en-US" sz="1400" dirty="0" err="1"/>
              <a:t>când</a:t>
            </a:r>
            <a:r>
              <a:rPr lang="en-US" sz="1400" dirty="0"/>
              <a:t> se </a:t>
            </a:r>
            <a:r>
              <a:rPr lang="en-US" sz="1400" dirty="0" err="1"/>
              <a:t>vede</a:t>
            </a:r>
            <a:r>
              <a:rPr lang="en-US" sz="1400" dirty="0"/>
              <a:t> o </a:t>
            </a:r>
            <a:r>
              <a:rPr lang="en-US" sz="1400" dirty="0" err="1"/>
              <a:t>linie</a:t>
            </a:r>
            <a:r>
              <a:rPr lang="en-US" sz="1400" dirty="0"/>
              <a:t> </a:t>
            </a:r>
            <a:r>
              <a:rPr lang="en-US" sz="1400" dirty="0" err="1"/>
              <a:t>neagră</a:t>
            </a:r>
            <a:r>
              <a:rPr lang="en-US" sz="1400" dirty="0"/>
              <a:t>, </a:t>
            </a:r>
            <a:r>
              <a:rPr lang="en-US" sz="1400" dirty="0" err="1"/>
              <a:t>creșteți</a:t>
            </a:r>
            <a:r>
              <a:rPr lang="en-US" sz="1400" dirty="0"/>
              <a:t> </a:t>
            </a:r>
            <a:r>
              <a:rPr lang="en-US" sz="1400" dirty="0" err="1"/>
              <a:t>variabila</a:t>
            </a:r>
            <a:r>
              <a:rPr lang="en-US" sz="1400" dirty="0"/>
              <a:t> Counter cu un</a:t>
            </a:r>
            <a:r>
              <a:rPr lang="ro-RO" sz="1400" dirty="0"/>
              <a:t>u.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498CB-1AC9-304D-996E-0A1632586E06}"/>
              </a:ext>
            </a:extLst>
          </p:cNvPr>
          <p:cNvSpPr txBox="1"/>
          <p:nvPr/>
        </p:nvSpPr>
        <p:spPr>
          <a:xfrm>
            <a:off x="5479625" y="5167979"/>
            <a:ext cx="3477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Scrieți</a:t>
            </a:r>
            <a:r>
              <a:rPr lang="en-US" sz="1400" dirty="0"/>
              <a:t> </a:t>
            </a:r>
            <a:r>
              <a:rPr lang="en-US" sz="1400" dirty="0" err="1"/>
              <a:t>această</a:t>
            </a:r>
            <a:r>
              <a:rPr lang="en-US" sz="1400" dirty="0"/>
              <a:t> </a:t>
            </a:r>
            <a:r>
              <a:rPr lang="en-US" sz="1400" dirty="0" err="1"/>
              <a:t>variabilă</a:t>
            </a:r>
            <a:r>
              <a:rPr lang="en-US" sz="1400" dirty="0"/>
              <a:t> </a:t>
            </a:r>
            <a:r>
              <a:rPr lang="ro-RO" sz="1400" dirty="0"/>
              <a:t>Counter </a:t>
            </a:r>
            <a:r>
              <a:rPr lang="en-US" sz="1400" dirty="0"/>
              <a:t>pe </a:t>
            </a:r>
            <a:r>
              <a:rPr lang="en-US" sz="1400" dirty="0" err="1"/>
              <a:t>ecran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afișa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D9FED-FA61-DB45-B2D4-A852213AC234}"/>
              </a:ext>
            </a:extLst>
          </p:cNvPr>
          <p:cNvSpPr txBox="1"/>
          <p:nvPr/>
        </p:nvSpPr>
        <p:spPr>
          <a:xfrm>
            <a:off x="3947508" y="4583838"/>
            <a:ext cx="476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Așteptați</a:t>
            </a:r>
            <a:r>
              <a:rPr lang="en-US" sz="1400" dirty="0"/>
              <a:t> </a:t>
            </a:r>
            <a:r>
              <a:rPr lang="en-US" sz="1400" dirty="0" err="1"/>
              <a:t>până</a:t>
            </a:r>
            <a:r>
              <a:rPr lang="en-US" sz="1400" dirty="0"/>
              <a:t> </a:t>
            </a:r>
            <a:r>
              <a:rPr lang="en-US" sz="1400" dirty="0" err="1"/>
              <a:t>când</a:t>
            </a:r>
            <a:r>
              <a:rPr lang="en-US" sz="1400" dirty="0"/>
              <a:t> </a:t>
            </a:r>
            <a:r>
              <a:rPr lang="en-US" sz="1400" dirty="0" err="1"/>
              <a:t>senzorul</a:t>
            </a:r>
            <a:r>
              <a:rPr lang="en-US" sz="1400" dirty="0"/>
              <a:t> </a:t>
            </a:r>
            <a:r>
              <a:rPr lang="en-US" sz="1400" dirty="0" err="1"/>
              <a:t>vede</a:t>
            </a:r>
            <a:r>
              <a:rPr lang="en-US" sz="1400" dirty="0"/>
              <a:t> </a:t>
            </a:r>
            <a:r>
              <a:rPr lang="en-US" sz="1400" dirty="0" err="1"/>
              <a:t>alb</a:t>
            </a:r>
            <a:r>
              <a:rPr lang="en-US" sz="1400" dirty="0"/>
              <a:t>, </a:t>
            </a:r>
            <a:r>
              <a:rPr lang="en-US" sz="1400" dirty="0" err="1"/>
              <a:t>altfel</a:t>
            </a:r>
            <a:r>
              <a:rPr lang="en-US" sz="1400" dirty="0"/>
              <a:t> </a:t>
            </a:r>
            <a:r>
              <a:rPr lang="en-US" sz="1400" dirty="0" err="1"/>
              <a:t>veți</a:t>
            </a:r>
            <a:r>
              <a:rPr lang="en-US" sz="1400" dirty="0"/>
              <a:t> </a:t>
            </a:r>
            <a:r>
              <a:rPr lang="en-US" sz="1400" dirty="0" err="1"/>
              <a:t>număra</a:t>
            </a:r>
            <a:r>
              <a:rPr lang="en-US" sz="1400" dirty="0"/>
              <a:t> </a:t>
            </a:r>
            <a:r>
              <a:rPr lang="en-US" sz="1400" dirty="0" err="1"/>
              <a:t>aceeași</a:t>
            </a:r>
            <a:r>
              <a:rPr lang="en-US" sz="1400" dirty="0"/>
              <a:t> </a:t>
            </a:r>
            <a:r>
              <a:rPr lang="en-US" sz="1400" dirty="0" err="1"/>
              <a:t>linie</a:t>
            </a:r>
            <a:r>
              <a:rPr lang="en-US" sz="1400" dirty="0"/>
              <a:t> </a:t>
            </a:r>
            <a:r>
              <a:rPr lang="en-US" sz="1400" dirty="0" err="1"/>
              <a:t>neagră</a:t>
            </a:r>
            <a:r>
              <a:rPr lang="en-US" sz="1400" dirty="0"/>
              <a:t> de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ori</a:t>
            </a:r>
            <a:r>
              <a:rPr lang="en-US" sz="1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C2F437-B190-B046-A43C-94544C19D4E7}"/>
              </a:ext>
            </a:extLst>
          </p:cNvPr>
          <p:cNvSpPr txBox="1"/>
          <p:nvPr/>
        </p:nvSpPr>
        <p:spPr>
          <a:xfrm>
            <a:off x="2977995" y="2816534"/>
            <a:ext cx="3895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Începeți</a:t>
            </a:r>
            <a:r>
              <a:rPr lang="en-US" sz="1400" dirty="0"/>
              <a:t> </a:t>
            </a:r>
            <a:r>
              <a:rPr lang="en-US" sz="1400" dirty="0" err="1"/>
              <a:t>deplasarea</a:t>
            </a:r>
            <a:r>
              <a:rPr lang="en-US" sz="1400" dirty="0"/>
              <a:t> </a:t>
            </a:r>
            <a:r>
              <a:rPr lang="en-US" sz="1400" dirty="0" err="1"/>
              <a:t>robotului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580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D4F1E3-DF15-BD40-9244-CA70B3438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4" y="1798601"/>
            <a:ext cx="5556929" cy="43615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A17800-131F-1F48-8F3A-B05A6129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nenumerice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D6AA-4F97-FD4F-808F-2584C174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533" y="1460785"/>
            <a:ext cx="4129593" cy="4361544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Variabilele</a:t>
            </a:r>
            <a:r>
              <a:rPr lang="en-US" dirty="0"/>
              <a:t> pot, 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stoca</a:t>
            </a:r>
            <a:r>
              <a:rPr lang="en-US" dirty="0"/>
              <a:t> text</a:t>
            </a:r>
            <a:endParaRPr lang="ro-RO" dirty="0"/>
          </a:p>
          <a:p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EV3-G,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variabilă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stoca</a:t>
            </a:r>
            <a:r>
              <a:rPr lang="en-US" dirty="0"/>
              <a:t> text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(nu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variabile</a:t>
            </a:r>
            <a:r>
              <a:rPr lang="en-US" dirty="0"/>
              <a:t>).</a:t>
            </a:r>
            <a:endParaRPr lang="ro-RO" dirty="0"/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exemplul</a:t>
            </a:r>
            <a:r>
              <a:rPr lang="en-US" dirty="0"/>
              <a:t> din </a:t>
            </a:r>
            <a:r>
              <a:rPr lang="en-US" dirty="0" err="1"/>
              <a:t>stânga</a:t>
            </a:r>
            <a:r>
              <a:rPr lang="en-US" dirty="0"/>
              <a:t>,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variabila</a:t>
            </a:r>
            <a:r>
              <a:rPr lang="en-US" dirty="0"/>
              <a:t> "</a:t>
            </a:r>
            <a:r>
              <a:rPr lang="en-US" dirty="0" err="1"/>
              <a:t>Mesaj</a:t>
            </a:r>
            <a:r>
              <a:rPr lang="en-US" dirty="0"/>
              <a:t> de </a:t>
            </a:r>
            <a:r>
              <a:rPr lang="en-US" dirty="0" err="1"/>
              <a:t>eroare</a:t>
            </a:r>
            <a:r>
              <a:rPr lang="en-US" dirty="0"/>
              <a:t>"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stoca</a:t>
            </a:r>
            <a:r>
              <a:rPr lang="en-US" dirty="0"/>
              <a:t> un text care </a:t>
            </a:r>
            <a:r>
              <a:rPr lang="en-US" dirty="0" err="1"/>
              <a:t>descrie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nu a </a:t>
            </a:r>
            <a:r>
              <a:rPr lang="en-US" dirty="0" err="1"/>
              <a:t>funcționat</a:t>
            </a:r>
            <a:r>
              <a:rPr lang="en-US" dirty="0"/>
              <a:t> </a:t>
            </a:r>
            <a:r>
              <a:rPr lang="en-US" dirty="0" err="1"/>
              <a:t>corect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îi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știe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s-a </a:t>
            </a:r>
            <a:r>
              <a:rPr lang="en-US" dirty="0" err="1"/>
              <a:t>deplasat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puțin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obiectivul</a:t>
            </a:r>
            <a:r>
              <a:rPr lang="en-US" dirty="0"/>
              <a:t> era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deplaseze</a:t>
            </a:r>
            <a:r>
              <a:rPr lang="en-US" dirty="0"/>
              <a:t> 500 de grade.</a:t>
            </a:r>
            <a:endParaRPr lang="ro-RO" dirty="0"/>
          </a:p>
          <a:p>
            <a:r>
              <a:rPr lang="en-US" dirty="0" err="1"/>
              <a:t>Notă</a:t>
            </a:r>
            <a:r>
              <a:rPr lang="en-US" dirty="0"/>
              <a:t>: 1secundă la o </a:t>
            </a:r>
            <a:r>
              <a:rPr lang="en-US" dirty="0" err="1"/>
              <a:t>viteză</a:t>
            </a:r>
            <a:r>
              <a:rPr lang="en-US" dirty="0"/>
              <a:t> de 50 %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deplaseze</a:t>
            </a:r>
            <a:r>
              <a:rPr lang="en-US" dirty="0"/>
              <a:t> 500 de grade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C601C-2B12-C644-A1EC-1DFC1643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80BC8-E4DC-9946-B4E1-3A683FB7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6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Discuție și pașii următori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lecții</a:t>
            </a:r>
            <a:r>
              <a:rPr lang="en-US" dirty="0"/>
              <a:t>: </a:t>
            </a:r>
            <a:endParaRPr lang="ro-RO" dirty="0"/>
          </a:p>
          <a:p>
            <a:r>
              <a:rPr lang="ro-RO" dirty="0"/>
              <a:t>-  </a:t>
            </a:r>
            <a:r>
              <a:rPr lang="en-US" dirty="0" err="1"/>
              <a:t>Avansat</a:t>
            </a:r>
            <a:r>
              <a:rPr lang="ro-RO" dirty="0"/>
              <a:t> (Advanced)</a:t>
            </a:r>
            <a:r>
              <a:rPr lang="en-US" dirty="0"/>
              <a:t>: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meniuri</a:t>
            </a:r>
            <a:endParaRPr lang="ro-RO" dirty="0"/>
          </a:p>
          <a:p>
            <a:r>
              <a:rPr lang="ro-RO" dirty="0"/>
              <a:t> - </a:t>
            </a:r>
            <a:r>
              <a:rPr lang="en-US" dirty="0" err="1"/>
              <a:t>Avansat</a:t>
            </a:r>
            <a:r>
              <a:rPr lang="ro-RO" dirty="0"/>
              <a:t> (Advanced)</a:t>
            </a:r>
            <a:r>
              <a:rPr lang="en-US" dirty="0"/>
              <a:t>: </a:t>
            </a:r>
            <a:r>
              <a:rPr lang="en-US" dirty="0" err="1"/>
              <a:t>Sincronizarea</a:t>
            </a:r>
            <a:r>
              <a:rPr lang="en-US" dirty="0"/>
              <a:t> </a:t>
            </a:r>
            <a:r>
              <a:rPr lang="en-US" dirty="0" err="1"/>
              <a:t>fasciculului</a:t>
            </a:r>
            <a:r>
              <a:rPr lang="en-US" dirty="0"/>
              <a:t> </a:t>
            </a:r>
            <a:r>
              <a:rPr lang="en-US" dirty="0" err="1"/>
              <a:t>paralel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10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Credite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1800" dirty="0"/>
              <a:t>Această lecție de Mindstorms a fost realizată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r>
              <a:rPr lang="ro-RO" sz="1800" dirty="0"/>
              <a:t>.</a:t>
            </a:r>
          </a:p>
          <a:p>
            <a:r>
              <a:rPr lang="ro-RO" sz="1800" dirty="0"/>
              <a:t>Mai multe lecții sunt disponibile pe ev3lessons.com</a:t>
            </a:r>
          </a:p>
          <a:p>
            <a:r>
              <a:rPr lang="ro-RO" sz="1800"/>
              <a:t>Această lecție a fost tradusă în limba română de echipa de robotică FTC – ROSOPHIA #21455 RO20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22817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Această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lucrare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licențiată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sub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304" y="3149063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Învăț</a:t>
            </a:r>
            <a:r>
              <a:rPr lang="ro-RO" dirty="0"/>
              <a:t>ăm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variabile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Învăț</a:t>
            </a:r>
            <a:r>
              <a:rPr lang="ro-RO" dirty="0"/>
              <a:t>ăm</a:t>
            </a:r>
            <a:r>
              <a:rPr lang="en-US" dirty="0"/>
              <a:t> cum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citi</a:t>
            </a:r>
            <a:r>
              <a:rPr lang="ro-RO" dirty="0"/>
              <a:t>m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ro-RO" dirty="0"/>
              <a:t>m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variabile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Pregătiri</a:t>
            </a:r>
            <a:r>
              <a:rPr lang="en-US" dirty="0"/>
              <a:t> </a:t>
            </a:r>
            <a:r>
              <a:rPr lang="en-US" dirty="0" err="1"/>
              <a:t>prealabile</a:t>
            </a:r>
            <a:r>
              <a:rPr lang="en-US" dirty="0"/>
              <a:t> : </a:t>
            </a:r>
            <a:r>
              <a:rPr lang="en-US" dirty="0" err="1"/>
              <a:t>senzor</a:t>
            </a:r>
            <a:r>
              <a:rPr lang="en-US" dirty="0"/>
              <a:t> de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blocuri</a:t>
            </a:r>
            <a:r>
              <a:rPr lang="en-US" dirty="0"/>
              <a:t> de </a:t>
            </a:r>
            <a:r>
              <a:rPr lang="en-US" dirty="0" err="1"/>
              <a:t>afișare</a:t>
            </a:r>
            <a:r>
              <a:rPr lang="en-US" dirty="0"/>
              <a:t>, </a:t>
            </a:r>
            <a:r>
              <a:rPr lang="en-US" dirty="0" err="1"/>
              <a:t>blocuri</a:t>
            </a:r>
            <a:r>
              <a:rPr lang="en-US" dirty="0"/>
              <a:t> de </a:t>
            </a:r>
            <a:r>
              <a:rPr lang="en-US" dirty="0" err="1"/>
              <a:t>așteptare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3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Variabile</a:t>
            </a:r>
            <a:endParaRPr lang="en-US" alt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Ce </a:t>
            </a:r>
            <a:r>
              <a:rPr lang="en-US" altLang="en-US" dirty="0" err="1"/>
              <a:t>este</a:t>
            </a:r>
            <a:r>
              <a:rPr lang="en-US" altLang="en-US" dirty="0"/>
              <a:t> o </a:t>
            </a:r>
            <a:r>
              <a:rPr lang="en-US" altLang="en-US" dirty="0" err="1"/>
              <a:t>variabilă</a:t>
            </a:r>
            <a:r>
              <a:rPr lang="en-US" altLang="en-US" dirty="0"/>
              <a:t>?  </a:t>
            </a:r>
            <a:r>
              <a:rPr lang="en-US" altLang="en-US" dirty="0" err="1"/>
              <a:t>Răspuns</a:t>
            </a:r>
            <a:r>
              <a:rPr lang="en-US" altLang="en-US" dirty="0"/>
              <a:t>. O </a:t>
            </a:r>
            <a:r>
              <a:rPr lang="en-US" altLang="en-US" dirty="0" err="1"/>
              <a:t>variabilă</a:t>
            </a:r>
            <a:r>
              <a:rPr lang="en-US" altLang="en-US" dirty="0"/>
              <a:t> </a:t>
            </a:r>
            <a:r>
              <a:rPr lang="en-US" altLang="en-US" dirty="0" err="1"/>
              <a:t>stochează</a:t>
            </a:r>
            <a:r>
              <a:rPr lang="en-US" altLang="en-US" dirty="0"/>
              <a:t> o </a:t>
            </a:r>
            <a:r>
              <a:rPr lang="en-US" altLang="en-US" dirty="0" err="1"/>
              <a:t>valoare</a:t>
            </a:r>
            <a:r>
              <a:rPr lang="en-US" altLang="en-US" dirty="0"/>
              <a:t> pe care o </a:t>
            </a:r>
            <a:r>
              <a:rPr lang="en-US" altLang="en-US" dirty="0" err="1"/>
              <a:t>puteți</a:t>
            </a:r>
            <a:r>
              <a:rPr lang="en-US" altLang="en-US" dirty="0"/>
              <a:t> </a:t>
            </a:r>
            <a:r>
              <a:rPr lang="en-US" altLang="en-US" dirty="0" err="1"/>
              <a:t>utiliza</a:t>
            </a:r>
            <a:r>
              <a:rPr lang="en-US" altLang="en-US" dirty="0"/>
              <a:t> ulterior </a:t>
            </a:r>
            <a:r>
              <a:rPr lang="en-US" altLang="en-US" dirty="0" err="1"/>
              <a:t>în</a:t>
            </a:r>
            <a:r>
              <a:rPr lang="en-US" altLang="en-US" dirty="0"/>
              <a:t> </a:t>
            </a:r>
            <a:r>
              <a:rPr lang="en-US" altLang="en-US" dirty="0" err="1"/>
              <a:t>programul</a:t>
            </a:r>
            <a:r>
              <a:rPr lang="en-US" altLang="en-US" dirty="0"/>
              <a:t> </a:t>
            </a:r>
            <a:r>
              <a:rPr lang="en-US" altLang="en-US" dirty="0" err="1"/>
              <a:t>dumneavoastră</a:t>
            </a:r>
            <a:r>
              <a:rPr lang="en-US" altLang="en-US" dirty="0"/>
              <a:t>. </a:t>
            </a:r>
            <a:r>
              <a:rPr lang="en-US" altLang="en-US" dirty="0" err="1"/>
              <a:t>Gândiți-vă</a:t>
            </a:r>
            <a:r>
              <a:rPr lang="en-US" altLang="en-US" dirty="0"/>
              <a:t> la </a:t>
            </a:r>
            <a:r>
              <a:rPr lang="en-US" altLang="en-US" dirty="0" err="1"/>
              <a:t>ea</a:t>
            </a:r>
            <a:r>
              <a:rPr lang="en-US" altLang="en-US" dirty="0"/>
              <a:t> ca la un bloc de </a:t>
            </a:r>
            <a:r>
              <a:rPr lang="en-US" altLang="en-US" dirty="0" err="1"/>
              <a:t>notițe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 o cutie care </a:t>
            </a:r>
            <a:r>
              <a:rPr lang="en-US" altLang="en-US" dirty="0" err="1"/>
              <a:t>păstrează</a:t>
            </a:r>
            <a:r>
              <a:rPr lang="en-US" altLang="en-US" dirty="0"/>
              <a:t> o </a:t>
            </a:r>
            <a:r>
              <a:rPr lang="en-US" altLang="en-US" dirty="0" err="1"/>
              <a:t>valoare</a:t>
            </a:r>
            <a:r>
              <a:rPr lang="en-US" altLang="en-US" dirty="0"/>
              <a:t> </a:t>
            </a:r>
            <a:r>
              <a:rPr lang="en-US" altLang="en-US" dirty="0" err="1"/>
              <a:t>pentru</a:t>
            </a:r>
            <a:r>
              <a:rPr lang="en-US" altLang="en-US" dirty="0"/>
              <a:t> </a:t>
            </a:r>
            <a:r>
              <a:rPr lang="en-US" altLang="en-US" dirty="0" err="1"/>
              <a:t>dumneavoastră</a:t>
            </a:r>
            <a:r>
              <a:rPr lang="en-US" altLang="en-US" dirty="0"/>
              <a:t>.</a:t>
            </a:r>
            <a:endParaRPr lang="ro-RO" altLang="en-US" dirty="0"/>
          </a:p>
          <a:p>
            <a:r>
              <a:rPr lang="en-US" altLang="en-US" dirty="0" err="1"/>
              <a:t>Puteți</a:t>
            </a:r>
            <a:r>
              <a:rPr lang="en-US" altLang="en-US" dirty="0"/>
              <a:t> </a:t>
            </a:r>
            <a:r>
              <a:rPr lang="en-US" altLang="en-US" dirty="0" err="1"/>
              <a:t>numi</a:t>
            </a:r>
            <a:r>
              <a:rPr lang="en-US" altLang="en-US" dirty="0"/>
              <a:t> </a:t>
            </a:r>
            <a:r>
              <a:rPr lang="en-US" altLang="en-US" dirty="0" err="1"/>
              <a:t>variabila</a:t>
            </a:r>
            <a:r>
              <a:rPr lang="en-US" altLang="en-US" dirty="0"/>
              <a:t> cum </a:t>
            </a:r>
            <a:r>
              <a:rPr lang="en-US" altLang="en-US" dirty="0" err="1"/>
              <a:t>doriți</a:t>
            </a:r>
            <a:endParaRPr lang="ro-RO" altLang="en-US" dirty="0"/>
          </a:p>
          <a:p>
            <a:r>
              <a:rPr lang="en-US" altLang="en-US" dirty="0" err="1"/>
              <a:t>Puteți</a:t>
            </a:r>
            <a:r>
              <a:rPr lang="en-US" altLang="en-US" dirty="0"/>
              <a:t> </a:t>
            </a:r>
            <a:r>
              <a:rPr lang="en-US" altLang="en-US" dirty="0" err="1"/>
              <a:t>defini</a:t>
            </a:r>
            <a:r>
              <a:rPr lang="en-US" altLang="en-US" dirty="0"/>
              <a:t> </a:t>
            </a:r>
            <a:r>
              <a:rPr lang="en-US" altLang="en-US" dirty="0" err="1"/>
              <a:t>tipul</a:t>
            </a:r>
            <a:r>
              <a:rPr lang="en-US" altLang="en-US" dirty="0"/>
              <a:t> de </a:t>
            </a:r>
            <a:r>
              <a:rPr lang="en-US" altLang="en-US" dirty="0" err="1"/>
              <a:t>variabilă</a:t>
            </a:r>
            <a:r>
              <a:rPr lang="en-US" altLang="en-US" dirty="0"/>
              <a:t>:</a:t>
            </a:r>
            <a:endParaRPr lang="ro-RO" altLang="en-US" dirty="0"/>
          </a:p>
          <a:p>
            <a:r>
              <a:rPr lang="ro-RO" altLang="en-US" dirty="0"/>
              <a:t>-  </a:t>
            </a:r>
            <a:r>
              <a:rPr lang="en-US" altLang="en-US" dirty="0" err="1"/>
              <a:t>Variabilă</a:t>
            </a:r>
            <a:r>
              <a:rPr lang="en-US" altLang="en-US" dirty="0"/>
              <a:t> (</a:t>
            </a:r>
            <a:r>
              <a:rPr lang="en-US" altLang="en-US" dirty="0" err="1"/>
              <a:t>conține</a:t>
            </a:r>
            <a:r>
              <a:rPr lang="en-US" altLang="en-US" dirty="0"/>
              <a:t> un </a:t>
            </a:r>
            <a:r>
              <a:rPr lang="en-US" altLang="en-US" dirty="0" err="1"/>
              <a:t>număr</a:t>
            </a:r>
            <a:r>
              <a:rPr lang="en-US" altLang="en-US" dirty="0"/>
              <a:t>)</a:t>
            </a:r>
            <a:endParaRPr lang="ro-RO" altLang="en-US" dirty="0"/>
          </a:p>
          <a:p>
            <a:r>
              <a:rPr lang="ro-RO" altLang="en-US" dirty="0"/>
              <a:t> - </a:t>
            </a:r>
            <a:r>
              <a:rPr lang="en-US" altLang="en-US" dirty="0" err="1"/>
              <a:t>Listă</a:t>
            </a:r>
            <a:r>
              <a:rPr lang="en-US" altLang="en-US" dirty="0"/>
              <a:t> (</a:t>
            </a:r>
            <a:r>
              <a:rPr lang="en-US" altLang="en-US" dirty="0" err="1"/>
              <a:t>conține</a:t>
            </a:r>
            <a:r>
              <a:rPr lang="en-US" altLang="en-US" dirty="0"/>
              <a:t> un set de </a:t>
            </a:r>
            <a:r>
              <a:rPr lang="en-US" altLang="en-US" dirty="0" err="1"/>
              <a:t>numere</a:t>
            </a:r>
            <a:r>
              <a:rPr lang="en-US" altLang="en-US" dirty="0"/>
              <a:t> ... 1,2,3,10,55)</a:t>
            </a:r>
            <a:endParaRPr lang="ro-RO" altLang="en-US" dirty="0"/>
          </a:p>
          <a:p>
            <a:r>
              <a:rPr lang="ro-RO" altLang="en-US" dirty="0"/>
              <a:t>Intr-o variabilă p</a:t>
            </a:r>
            <a:r>
              <a:rPr lang="en-US" altLang="en-US" dirty="0" err="1"/>
              <a:t>uteți</a:t>
            </a:r>
            <a:r>
              <a:rPr lang="en-US" altLang="en-US" dirty="0"/>
              <a:t> fie...</a:t>
            </a:r>
            <a:endParaRPr lang="ro-RO" altLang="en-US" dirty="0"/>
          </a:p>
          <a:p>
            <a:r>
              <a:rPr lang="ro-RO" altLang="en-US" dirty="0"/>
              <a:t> </a:t>
            </a:r>
            <a:r>
              <a:rPr lang="en-US" altLang="en-US" dirty="0"/>
              <a:t> - </a:t>
            </a:r>
            <a:r>
              <a:rPr lang="ro-RO" altLang="en-US" dirty="0"/>
              <a:t>Scrieți (write) - </a:t>
            </a:r>
            <a:r>
              <a:rPr lang="en-US" altLang="en-US" dirty="0" err="1"/>
              <a:t>introduceți</a:t>
            </a:r>
            <a:r>
              <a:rPr lang="en-US" altLang="en-US" dirty="0"/>
              <a:t> o </a:t>
            </a:r>
            <a:r>
              <a:rPr lang="en-US" altLang="en-US" dirty="0" err="1"/>
              <a:t>valoare</a:t>
            </a:r>
            <a:r>
              <a:rPr lang="en-US" altLang="en-US" dirty="0"/>
              <a:t> </a:t>
            </a:r>
            <a:r>
              <a:rPr lang="en-US" altLang="en-US" dirty="0" err="1"/>
              <a:t>în</a:t>
            </a:r>
            <a:r>
              <a:rPr lang="en-US" altLang="en-US" dirty="0"/>
              <a:t> </a:t>
            </a:r>
            <a:r>
              <a:rPr lang="en-US" altLang="en-US" dirty="0" err="1"/>
              <a:t>variabilă</a:t>
            </a:r>
            <a:endParaRPr lang="ro-RO" altLang="en-US" dirty="0"/>
          </a:p>
          <a:p>
            <a:r>
              <a:rPr lang="ro-RO" altLang="en-US" dirty="0"/>
              <a:t>  - Citire (read) </a:t>
            </a:r>
            <a:r>
              <a:rPr lang="en-US" altLang="en-US" dirty="0"/>
              <a:t>- </a:t>
            </a:r>
            <a:r>
              <a:rPr lang="en-US" altLang="en-US" dirty="0" err="1"/>
              <a:t>pentru</a:t>
            </a:r>
            <a:r>
              <a:rPr lang="en-US" altLang="en-US" dirty="0"/>
              <a:t> a </a:t>
            </a:r>
            <a:r>
              <a:rPr lang="en-US" altLang="en-US" dirty="0" err="1"/>
              <a:t>prelua</a:t>
            </a:r>
            <a:r>
              <a:rPr lang="en-US" altLang="en-US" dirty="0"/>
              <a:t> ultima </a:t>
            </a:r>
            <a:r>
              <a:rPr lang="en-US" altLang="en-US" dirty="0" err="1"/>
              <a:t>valoare</a:t>
            </a:r>
            <a:r>
              <a:rPr lang="en-US" altLang="en-US" dirty="0"/>
              <a:t> </a:t>
            </a:r>
            <a:r>
              <a:rPr lang="en-US" altLang="en-US" dirty="0" err="1"/>
              <a:t>scrisă</a:t>
            </a:r>
            <a:r>
              <a:rPr lang="en-US" altLang="en-US" dirty="0"/>
              <a:t> </a:t>
            </a:r>
            <a:r>
              <a:rPr lang="en-US" altLang="en-US" dirty="0" err="1"/>
              <a:t>în</a:t>
            </a:r>
            <a:r>
              <a:rPr lang="en-US" altLang="en-US" dirty="0"/>
              <a:t> </a:t>
            </a:r>
            <a:r>
              <a:rPr lang="en-US" altLang="en-US" dirty="0" err="1"/>
              <a:t>variabilă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382A7F7-08BF-4252-8141-63FB96055BB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6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Variabilele</a:t>
            </a:r>
            <a:r>
              <a:rPr lang="en-US" sz="2400" dirty="0"/>
              <a:t> sunt o </a:t>
            </a:r>
            <a:r>
              <a:rPr lang="en-US" sz="2400" dirty="0" err="1"/>
              <a:t>modalitate</a:t>
            </a:r>
            <a:r>
              <a:rPr lang="en-US" sz="2400" dirty="0"/>
              <a:t> </a:t>
            </a:r>
            <a:r>
              <a:rPr lang="en-US" sz="2400" dirty="0" err="1"/>
              <a:t>ușoară</a:t>
            </a:r>
            <a:r>
              <a:rPr lang="en-US" sz="2400" dirty="0"/>
              <a:t> de a </a:t>
            </a:r>
            <a:r>
              <a:rPr lang="en-US" sz="2400" dirty="0" err="1"/>
              <a:t>transfera</a:t>
            </a:r>
            <a:r>
              <a:rPr lang="en-US" sz="2400" dirty="0"/>
              <a:t> date </a:t>
            </a:r>
            <a:r>
              <a:rPr lang="en-US" sz="2400" dirty="0" err="1"/>
              <a:t>între</a:t>
            </a:r>
            <a:r>
              <a:rPr lang="en-US" sz="2400" dirty="0"/>
              <a:t> </a:t>
            </a:r>
            <a:r>
              <a:rPr lang="en-US" sz="2400" dirty="0" err="1"/>
              <a:t>coduri</a:t>
            </a:r>
            <a:r>
              <a:rPr lang="en-US" sz="2400" dirty="0"/>
              <a:t>. </a:t>
            </a:r>
            <a:endParaRPr lang="ro-RO" sz="2400" dirty="0"/>
          </a:p>
          <a:p>
            <a:r>
              <a:rPr lang="en-US" sz="2400" dirty="0"/>
              <a:t>De </a:t>
            </a:r>
            <a:r>
              <a:rPr lang="en-US" sz="2400" dirty="0" err="1"/>
              <a:t>asemenea</a:t>
            </a:r>
            <a:r>
              <a:rPr lang="en-US" sz="2400" dirty="0"/>
              <a:t>, </a:t>
            </a:r>
            <a:r>
              <a:rPr lang="en-US" sz="2400" dirty="0" err="1"/>
              <a:t>puteți</a:t>
            </a:r>
            <a:r>
              <a:rPr lang="en-US" sz="2400" dirty="0"/>
              <a:t> </a:t>
            </a:r>
            <a:r>
              <a:rPr lang="en-US" sz="2400" dirty="0" err="1"/>
              <a:t>utiliza</a:t>
            </a:r>
            <a:r>
              <a:rPr lang="en-US" sz="2400" dirty="0"/>
              <a:t> </a:t>
            </a:r>
            <a:r>
              <a:rPr lang="en-US" sz="2400" dirty="0" err="1"/>
              <a:t>variabilele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transfera</a:t>
            </a:r>
            <a:r>
              <a:rPr lang="en-US" sz="2400" dirty="0"/>
              <a:t> date </a:t>
            </a:r>
            <a:r>
              <a:rPr lang="en-US" sz="2400" dirty="0" err="1"/>
              <a:t>într</a:t>
            </a:r>
            <a:r>
              <a:rPr lang="en-US" sz="2400" dirty="0"/>
              <a:t>-un bloc My Block </a:t>
            </a:r>
            <a:r>
              <a:rPr lang="en-US" sz="2400" dirty="0" err="1"/>
              <a:t>fără</a:t>
            </a:r>
            <a:r>
              <a:rPr lang="en-US" sz="2400" dirty="0"/>
              <a:t> o </a:t>
            </a:r>
            <a:r>
              <a:rPr lang="en-US" sz="2400" dirty="0" err="1"/>
              <a:t>intrare</a:t>
            </a:r>
            <a:r>
              <a:rPr lang="en-US" sz="2400" dirty="0"/>
              <a:t> (de </a:t>
            </a:r>
            <a:r>
              <a:rPr lang="en-US" sz="2400" dirty="0" err="1"/>
              <a:t>exemplu</a:t>
            </a:r>
            <a:r>
              <a:rPr lang="en-US" sz="2400" dirty="0"/>
              <a:t>, o </a:t>
            </a:r>
            <a:r>
              <a:rPr lang="en-US" sz="2400" dirty="0" err="1"/>
              <a:t>variabilă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dimensiunea</a:t>
            </a:r>
            <a:r>
              <a:rPr lang="en-US" sz="2400" dirty="0"/>
              <a:t> </a:t>
            </a:r>
            <a:r>
              <a:rPr lang="en-US" sz="2400" dirty="0" err="1"/>
              <a:t>roților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inci</a:t>
            </a:r>
            <a:r>
              <a:rPr lang="en-US" sz="2400" dirty="0"/>
              <a:t> - </a:t>
            </a:r>
            <a:r>
              <a:rPr lang="en-US" sz="2400" dirty="0" err="1"/>
              <a:t>probabil</a:t>
            </a:r>
            <a:r>
              <a:rPr lang="en-US" sz="2400" dirty="0"/>
              <a:t> </a:t>
            </a:r>
            <a:r>
              <a:rPr lang="en-US" sz="2400" dirty="0" err="1"/>
              <a:t>că</a:t>
            </a:r>
            <a:r>
              <a:rPr lang="en-US" sz="2400" dirty="0"/>
              <a:t> nu </a:t>
            </a:r>
            <a:r>
              <a:rPr lang="en-US" sz="2400" dirty="0" err="1"/>
              <a:t>doriți</a:t>
            </a:r>
            <a:r>
              <a:rPr lang="en-US" sz="2400" dirty="0"/>
              <a:t> ca </a:t>
            </a:r>
            <a:r>
              <a:rPr lang="en-US" sz="2400" dirty="0" err="1"/>
              <a:t>aceasta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fie o </a:t>
            </a:r>
            <a:r>
              <a:rPr lang="en-US" sz="2400" dirty="0" err="1"/>
              <a:t>intrare</a:t>
            </a:r>
            <a:r>
              <a:rPr lang="en-US" sz="2400" dirty="0"/>
              <a:t>, </a:t>
            </a:r>
            <a:r>
              <a:rPr lang="en-US" sz="2400" dirty="0" err="1"/>
              <a:t>deoarece</a:t>
            </a:r>
            <a:r>
              <a:rPr lang="en-US" sz="2400" dirty="0"/>
              <a:t> se </a:t>
            </a:r>
            <a:r>
              <a:rPr lang="en-US" sz="2400" dirty="0" err="1"/>
              <a:t>schimbă</a:t>
            </a:r>
            <a:r>
              <a:rPr lang="en-US" sz="2400" dirty="0"/>
              <a:t> </a:t>
            </a:r>
            <a:r>
              <a:rPr lang="en-US" sz="2400" dirty="0" err="1"/>
              <a:t>rar</a:t>
            </a:r>
            <a:r>
              <a:rPr lang="en-US" sz="2400" dirty="0"/>
              <a:t>. De </a:t>
            </a:r>
            <a:r>
              <a:rPr lang="en-US" sz="2400" dirty="0" err="1"/>
              <a:t>asemenea</a:t>
            </a:r>
            <a:r>
              <a:rPr lang="en-US" sz="2400" dirty="0"/>
              <a:t>,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posibil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folosiți</a:t>
            </a:r>
            <a:r>
              <a:rPr lang="en-US" sz="2400" dirty="0"/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alte</a:t>
            </a:r>
            <a:r>
              <a:rPr lang="en-US" sz="2400" dirty="0"/>
              <a:t> </a:t>
            </a:r>
            <a:r>
              <a:rPr lang="en-US" sz="2400" dirty="0" err="1"/>
              <a:t>locații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doriți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o </a:t>
            </a:r>
            <a:r>
              <a:rPr lang="en-US" sz="2400" dirty="0" err="1"/>
              <a:t>schimbați</a:t>
            </a:r>
            <a:r>
              <a:rPr lang="en-US" sz="2400" dirty="0"/>
              <a:t> </a:t>
            </a:r>
            <a:r>
              <a:rPr lang="en-US" sz="2400" dirty="0" err="1"/>
              <a:t>doar</a:t>
            </a:r>
            <a:r>
              <a:rPr lang="en-US" sz="2400" dirty="0"/>
              <a:t> </a:t>
            </a:r>
            <a:r>
              <a:rPr lang="en-US" sz="2400" dirty="0" err="1"/>
              <a:t>într</a:t>
            </a:r>
            <a:r>
              <a:rPr lang="en-US" sz="2400" dirty="0"/>
              <a:t>-un </a:t>
            </a:r>
            <a:r>
              <a:rPr lang="en-US" sz="2400" dirty="0" err="1"/>
              <a:t>singur</a:t>
            </a:r>
            <a:r>
              <a:rPr lang="en-US" sz="2400" dirty="0"/>
              <a:t> loc).</a:t>
            </a:r>
            <a:endParaRPr lang="ro-RO" sz="2400" dirty="0"/>
          </a:p>
          <a:p>
            <a:r>
              <a:rPr lang="en-US" sz="2400" dirty="0" err="1"/>
              <a:t>Variabilele</a:t>
            </a:r>
            <a:r>
              <a:rPr lang="en-US" sz="2400" dirty="0"/>
              <a:t> de tip </a:t>
            </a:r>
            <a:r>
              <a:rPr lang="en-US" sz="2400" dirty="0" err="1"/>
              <a:t>listă</a:t>
            </a:r>
            <a:r>
              <a:rPr lang="en-US" sz="2400" dirty="0"/>
              <a:t> pot </a:t>
            </a:r>
            <a:r>
              <a:rPr lang="en-US" sz="2400" dirty="0" err="1"/>
              <a:t>stoca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multe</a:t>
            </a:r>
            <a:r>
              <a:rPr lang="en-US" sz="2400" dirty="0"/>
              <a:t> </a:t>
            </a:r>
            <a:r>
              <a:rPr lang="en-US" sz="2400" dirty="0" err="1"/>
              <a:t>elemente</a:t>
            </a:r>
            <a:r>
              <a:rPr lang="en-US" sz="2400" dirty="0"/>
              <a:t> de date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facilitează</a:t>
            </a:r>
            <a:r>
              <a:rPr lang="en-US" sz="2400" dirty="0"/>
              <a:t> </a:t>
            </a:r>
            <a:r>
              <a:rPr lang="en-US" sz="2400" dirty="0" err="1"/>
              <a:t>procesarea</a:t>
            </a:r>
            <a:r>
              <a:rPr lang="en-US" sz="2400" dirty="0"/>
              <a:t> </a:t>
            </a:r>
            <a:r>
              <a:rPr lang="en-US" sz="2400" dirty="0" err="1"/>
              <a:t>tuturor</a:t>
            </a:r>
            <a:r>
              <a:rPr lang="en-US" sz="2400" dirty="0"/>
              <a:t> </a:t>
            </a:r>
            <a:r>
              <a:rPr lang="en-US" sz="2400" dirty="0" err="1"/>
              <a:t>acestora</a:t>
            </a:r>
            <a:r>
              <a:rPr lang="en-US" sz="2400" dirty="0"/>
              <a:t>. </a:t>
            </a:r>
            <a:r>
              <a:rPr lang="en-US" sz="2400" dirty="0" err="1"/>
              <a:t>Vom</a:t>
            </a:r>
            <a:r>
              <a:rPr lang="en-US" sz="2400" dirty="0"/>
              <a:t> </a:t>
            </a:r>
            <a:r>
              <a:rPr lang="en-US" sz="2400" dirty="0" err="1"/>
              <a:t>aborda</a:t>
            </a:r>
            <a:r>
              <a:rPr lang="en-US" sz="2400" dirty="0"/>
              <a:t> </a:t>
            </a:r>
            <a:r>
              <a:rPr lang="en-US" sz="2400" dirty="0" err="1"/>
              <a:t>variabilele</a:t>
            </a:r>
            <a:r>
              <a:rPr lang="en-US" sz="2400" dirty="0"/>
              <a:t> de </a:t>
            </a:r>
            <a:r>
              <a:rPr lang="en-US" sz="2400" dirty="0" err="1"/>
              <a:t>listă</a:t>
            </a:r>
            <a:r>
              <a:rPr lang="en-US" sz="2400" dirty="0"/>
              <a:t> </a:t>
            </a:r>
            <a:r>
              <a:rPr lang="en-US" sz="2400" dirty="0" err="1"/>
              <a:t>într</a:t>
            </a:r>
            <a:r>
              <a:rPr lang="en-US" sz="2400" dirty="0"/>
              <a:t>-o </a:t>
            </a:r>
            <a:r>
              <a:rPr lang="en-US" sz="2400" dirty="0" err="1"/>
              <a:t>lecție</a:t>
            </a:r>
            <a:r>
              <a:rPr lang="en-US" sz="2400" dirty="0"/>
              <a:t> </a:t>
            </a:r>
            <a:r>
              <a:rPr lang="en-US" sz="2400" dirty="0" err="1"/>
              <a:t>separată</a:t>
            </a:r>
            <a:r>
              <a:rPr lang="en-US" sz="2400" dirty="0"/>
              <a:t>,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secțiunea</a:t>
            </a:r>
            <a:r>
              <a:rPr lang="en-US" sz="2400" dirty="0"/>
              <a:t> </a:t>
            </a:r>
            <a:r>
              <a:rPr lang="en-US" sz="2400" dirty="0" err="1"/>
              <a:t>avansată</a:t>
            </a:r>
            <a:r>
              <a:rPr lang="en-US" sz="24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9-12-24 at 9.40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4" y="1598412"/>
            <a:ext cx="3441700" cy="422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variabile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659" y="1458604"/>
            <a:ext cx="5675931" cy="4654528"/>
          </a:xfrm>
        </p:spPr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o </a:t>
            </a:r>
            <a:r>
              <a:rPr lang="en-US" dirty="0" err="1"/>
              <a:t>variabilă</a:t>
            </a:r>
            <a:r>
              <a:rPr lang="en-US" dirty="0"/>
              <a:t>, </a:t>
            </a:r>
            <a:r>
              <a:rPr lang="ro-RO" dirty="0"/>
              <a:t>derulați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 la </a:t>
            </a:r>
            <a:r>
              <a:rPr lang="en-US" dirty="0" err="1"/>
              <a:t>secțiunea</a:t>
            </a:r>
            <a:r>
              <a:rPr lang="en-US" dirty="0"/>
              <a:t> </a:t>
            </a:r>
            <a:r>
              <a:rPr lang="en-US" dirty="0" err="1"/>
              <a:t>Variabile</a:t>
            </a:r>
            <a:endParaRPr lang="ro-RO" dirty="0"/>
          </a:p>
          <a:p>
            <a:r>
              <a:rPr lang="en-US" dirty="0" err="1"/>
              <a:t>Selectați</a:t>
            </a:r>
            <a:r>
              <a:rPr lang="en-US" dirty="0"/>
              <a:t> Make a Variable (</a:t>
            </a:r>
            <a:r>
              <a:rPr lang="en-US" dirty="0" err="1"/>
              <a:t>Creează</a:t>
            </a:r>
            <a:r>
              <a:rPr lang="en-US" dirty="0"/>
              <a:t> o </a:t>
            </a:r>
            <a:r>
              <a:rPr lang="en-US" dirty="0" err="1"/>
              <a:t>variabilă</a:t>
            </a:r>
            <a:r>
              <a:rPr lang="en-US" dirty="0"/>
              <a:t>) </a:t>
            </a:r>
            <a:r>
              <a:rPr lang="en-US" dirty="0" err="1"/>
              <a:t>și</a:t>
            </a:r>
            <a:r>
              <a:rPr lang="en-US" dirty="0"/>
              <a:t> Name it (</a:t>
            </a:r>
            <a:r>
              <a:rPr lang="en-US" dirty="0" err="1"/>
              <a:t>Numește</a:t>
            </a:r>
            <a:r>
              <a:rPr lang="en-US" dirty="0"/>
              <a:t>-o).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exemplul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,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creată</a:t>
            </a:r>
            <a:r>
              <a:rPr lang="en-US" dirty="0"/>
              <a:t> o </a:t>
            </a:r>
            <a:r>
              <a:rPr lang="en-US" dirty="0" err="1"/>
              <a:t>variabilă</a:t>
            </a:r>
            <a:r>
              <a:rPr lang="en-US" dirty="0"/>
              <a:t> </a:t>
            </a:r>
            <a:r>
              <a:rPr lang="en-US" dirty="0" err="1"/>
              <a:t>numită</a:t>
            </a:r>
            <a:r>
              <a:rPr lang="en-US" dirty="0"/>
              <a:t> „</a:t>
            </a:r>
            <a:r>
              <a:rPr lang="ro-RO" dirty="0"/>
              <a:t>circumference</a:t>
            </a:r>
            <a:r>
              <a:rPr lang="en-US" dirty="0"/>
              <a:t>„</a:t>
            </a:r>
            <a:r>
              <a:rPr lang="ro-RO" dirty="0"/>
              <a:t> (</a:t>
            </a:r>
            <a:r>
              <a:rPr lang="en-US" dirty="0" err="1"/>
              <a:t>circumferință</a:t>
            </a:r>
            <a:r>
              <a:rPr lang="ro-RO" dirty="0"/>
              <a:t>)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 descr="Screen Shot 2019-12-24 at 10.02.56 PM.png">
            <a:extLst>
              <a:ext uri="{FF2B5EF4-FFF2-40B4-BE49-F238E27FC236}">
                <a16:creationId xmlns:a16="http://schemas.microsoft.com/office/drawing/2014/main" id="{1CC6F7E8-D568-EB43-915C-AA06A543D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404" y="3482625"/>
            <a:ext cx="46609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7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Scrierea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variabilă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063571" cy="638978"/>
          </a:xfrm>
        </p:spPr>
        <p:txBody>
          <a:bodyPr>
            <a:normAutofit/>
          </a:bodyPr>
          <a:lstStyle/>
          <a:p>
            <a:r>
              <a:rPr lang="en-US" sz="1900" dirty="0" err="1"/>
              <a:t>După</a:t>
            </a:r>
            <a:r>
              <a:rPr lang="en-US" sz="1900" dirty="0"/>
              <a:t> </a:t>
            </a:r>
            <a:r>
              <a:rPr lang="en-US" sz="1900" dirty="0" err="1"/>
              <a:t>ce</a:t>
            </a:r>
            <a:r>
              <a:rPr lang="en-US" sz="1900" dirty="0"/>
              <a:t> </a:t>
            </a:r>
            <a:r>
              <a:rPr lang="en-US" sz="1900" dirty="0" err="1"/>
              <a:t>ați</a:t>
            </a:r>
            <a:r>
              <a:rPr lang="en-US" sz="1900" dirty="0"/>
              <a:t> </a:t>
            </a:r>
            <a:r>
              <a:rPr lang="en-US" sz="1900" dirty="0" err="1"/>
              <a:t>creat</a:t>
            </a:r>
            <a:r>
              <a:rPr lang="en-US" sz="1900" dirty="0"/>
              <a:t> </a:t>
            </a:r>
            <a:r>
              <a:rPr lang="en-US" sz="1900" dirty="0" err="1"/>
              <a:t>variabila</a:t>
            </a:r>
            <a:r>
              <a:rPr lang="en-US" sz="1900" dirty="0"/>
              <a:t>, </a:t>
            </a:r>
            <a:r>
              <a:rPr lang="en-US" sz="1900" dirty="0" err="1"/>
              <a:t>aceasta</a:t>
            </a:r>
            <a:r>
              <a:rPr lang="en-US" sz="1900" dirty="0"/>
              <a:t> </a:t>
            </a:r>
            <a:r>
              <a:rPr lang="en-US" sz="1900" dirty="0" err="1"/>
              <a:t>va</a:t>
            </a:r>
            <a:r>
              <a:rPr lang="en-US" sz="1900" dirty="0"/>
              <a:t> </a:t>
            </a:r>
            <a:r>
              <a:rPr lang="en-US" sz="1900" dirty="0" err="1"/>
              <a:t>apărea</a:t>
            </a:r>
            <a:r>
              <a:rPr lang="en-US" sz="1900" dirty="0"/>
              <a:t> </a:t>
            </a:r>
            <a:r>
              <a:rPr lang="en-US" sz="1900" dirty="0" err="1"/>
              <a:t>în</a:t>
            </a:r>
            <a:r>
              <a:rPr lang="en-US" sz="1900" dirty="0"/>
              <a:t> bara de </a:t>
            </a:r>
            <a:r>
              <a:rPr lang="en-US" sz="1900" dirty="0" err="1"/>
              <a:t>meniu</a:t>
            </a:r>
            <a:r>
              <a:rPr lang="en-US" sz="19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Screen Shot 2019-12-24 at 10.03.05 PM.png">
            <a:extLst>
              <a:ext uri="{FF2B5EF4-FFF2-40B4-BE49-F238E27FC236}">
                <a16:creationId xmlns:a16="http://schemas.microsoft.com/office/drawing/2014/main" id="{6F092495-E2D4-414A-A679-DB99144AA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6" t="19061" r="7106"/>
          <a:stretch/>
        </p:blipFill>
        <p:spPr>
          <a:xfrm>
            <a:off x="312002" y="2068985"/>
            <a:ext cx="2798285" cy="40911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9BABC3-75C7-264D-99CA-956608F4B8EF}"/>
              </a:ext>
            </a:extLst>
          </p:cNvPr>
          <p:cNvSpPr/>
          <p:nvPr/>
        </p:nvSpPr>
        <p:spPr>
          <a:xfrm>
            <a:off x="278950" y="3559260"/>
            <a:ext cx="3004113" cy="63897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9-12-24 at 9.49.10 PM.png">
            <a:extLst>
              <a:ext uri="{FF2B5EF4-FFF2-40B4-BE49-F238E27FC236}">
                <a16:creationId xmlns:a16="http://schemas.microsoft.com/office/drawing/2014/main" id="{494728F0-BEBF-134D-879B-A9B4A6351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749421"/>
            <a:ext cx="3903108" cy="87405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B2475C-189E-2E46-9416-F593BB133EF7}"/>
              </a:ext>
            </a:extLst>
          </p:cNvPr>
          <p:cNvSpPr txBox="1">
            <a:spLocks/>
          </p:cNvSpPr>
          <p:nvPr/>
        </p:nvSpPr>
        <p:spPr>
          <a:xfrm>
            <a:off x="4526280" y="1455253"/>
            <a:ext cx="4298406" cy="32941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exemplul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, Circumference (</a:t>
            </a:r>
            <a:r>
              <a:rPr lang="en-US" dirty="0" err="1"/>
              <a:t>Circumferință</a:t>
            </a:r>
            <a:r>
              <a:rPr lang="en-US" dirty="0"/>
              <a:t>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setată</a:t>
            </a:r>
            <a:r>
              <a:rPr lang="en-US" dirty="0"/>
              <a:t> la </a:t>
            </a:r>
            <a:r>
              <a:rPr lang="en-US" dirty="0" err="1"/>
              <a:t>circumferința</a:t>
            </a:r>
            <a:r>
              <a:rPr lang="en-US" dirty="0"/>
              <a:t> </a:t>
            </a:r>
            <a:r>
              <a:rPr lang="en-US" dirty="0" err="1"/>
              <a:t>roții</a:t>
            </a:r>
            <a:r>
              <a:rPr lang="en-US" dirty="0"/>
              <a:t> </a:t>
            </a:r>
            <a:r>
              <a:rPr lang="en-US" dirty="0" err="1"/>
              <a:t>robotului</a:t>
            </a:r>
            <a:r>
              <a:rPr lang="en-US" dirty="0"/>
              <a:t> EV3 Educator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centimetri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Circumferința</a:t>
            </a:r>
            <a:r>
              <a:rPr lang="en-US" dirty="0"/>
              <a:t> = Pi X </a:t>
            </a:r>
            <a:r>
              <a:rPr lang="en-US" dirty="0" err="1"/>
              <a:t>Diametrul</a:t>
            </a:r>
            <a:r>
              <a:rPr lang="en-US" dirty="0"/>
              <a:t> </a:t>
            </a:r>
            <a:r>
              <a:rPr lang="en-US" dirty="0" err="1"/>
              <a:t>roții</a:t>
            </a:r>
            <a:endParaRPr lang="ro-RO" dirty="0"/>
          </a:p>
          <a:p>
            <a:r>
              <a:rPr lang="en-US" dirty="0" err="1"/>
              <a:t>Circumferința</a:t>
            </a:r>
            <a:r>
              <a:rPr lang="en-US" dirty="0"/>
              <a:t> = 3,14 X 5,6</a:t>
            </a:r>
            <a:endParaRPr lang="ro-RO" dirty="0"/>
          </a:p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calculat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bloc </a:t>
            </a:r>
            <a:r>
              <a:rPr lang="en-US" dirty="0" err="1"/>
              <a:t>matematic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BFCCB9-C251-F249-AD99-0B8B32370E2B}"/>
              </a:ext>
            </a:extLst>
          </p:cNvPr>
          <p:cNvCxnSpPr/>
          <p:nvPr/>
        </p:nvCxnSpPr>
        <p:spPr>
          <a:xfrm>
            <a:off x="4313479" y="1505616"/>
            <a:ext cx="0" cy="46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77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Citirea</a:t>
            </a:r>
            <a:r>
              <a:rPr lang="ro-RO" dirty="0"/>
              <a:t> dintr-o variabilă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82" y="1505616"/>
            <a:ext cx="3617102" cy="4654528"/>
          </a:xfrm>
        </p:spPr>
        <p:txBody>
          <a:bodyPr/>
          <a:lstStyle/>
          <a:p>
            <a:r>
              <a:rPr lang="en-US" dirty="0" err="1"/>
              <a:t>Variabila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utilizată</a:t>
            </a:r>
            <a:r>
              <a:rPr lang="en-US" dirty="0"/>
              <a:t> </a:t>
            </a:r>
            <a:r>
              <a:rPr lang="en-US" dirty="0" err="1"/>
              <a:t>acum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bloc cu un operator de </a:t>
            </a:r>
            <a:r>
              <a:rPr lang="en-US" dirty="0" err="1"/>
              <a:t>formă</a:t>
            </a:r>
            <a:r>
              <a:rPr lang="en-US" dirty="0"/>
              <a:t> </a:t>
            </a:r>
            <a:r>
              <a:rPr lang="en-US" dirty="0" err="1"/>
              <a:t>ovală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normal </a:t>
            </a:r>
            <a:r>
              <a:rPr lang="en-US" dirty="0" err="1"/>
              <a:t>ați</a:t>
            </a:r>
            <a:r>
              <a:rPr lang="en-US" dirty="0"/>
              <a:t> introduce o </a:t>
            </a:r>
            <a:r>
              <a:rPr lang="en-US" dirty="0" err="1"/>
              <a:t>valoare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exemplul</a:t>
            </a:r>
            <a:r>
              <a:rPr lang="en-US" dirty="0"/>
              <a:t> din </a:t>
            </a:r>
            <a:r>
              <a:rPr lang="en-US" dirty="0" err="1"/>
              <a:t>dreapta</a:t>
            </a:r>
            <a:r>
              <a:rPr lang="en-US" dirty="0"/>
              <a:t>, </a:t>
            </a:r>
            <a:r>
              <a:rPr lang="en-US" dirty="0" err="1"/>
              <a:t>circumferința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muta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cu 20 de </a:t>
            </a:r>
            <a:r>
              <a:rPr lang="en-US" dirty="0" err="1"/>
              <a:t>centimetri</a:t>
            </a:r>
            <a:r>
              <a:rPr lang="en-US" dirty="0"/>
              <a:t> (20 CM/</a:t>
            </a:r>
            <a:r>
              <a:rPr lang="en-US" dirty="0" err="1"/>
              <a:t>Centimetri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circumferință</a:t>
            </a:r>
            <a:r>
              <a:rPr lang="en-US" dirty="0"/>
              <a:t>)</a:t>
            </a:r>
            <a:endParaRPr lang="ro-RO" dirty="0"/>
          </a:p>
          <a:p>
            <a:r>
              <a:rPr lang="en-US" dirty="0"/>
              <a:t>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circumferința</a:t>
            </a:r>
            <a:r>
              <a:rPr lang="en-US" dirty="0"/>
              <a:t> era de 10CM,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deplaseze</a:t>
            </a:r>
            <a:r>
              <a:rPr lang="en-US" dirty="0"/>
              <a:t> 2 </a:t>
            </a:r>
            <a:r>
              <a:rPr lang="en-US" dirty="0" err="1"/>
              <a:t>rotații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deplasa</a:t>
            </a:r>
            <a:r>
              <a:rPr lang="en-US" dirty="0"/>
              <a:t> 20CM.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Screen Shot 2019-12-24 at 9.51.40 PM.png">
            <a:extLst>
              <a:ext uri="{FF2B5EF4-FFF2-40B4-BE49-F238E27FC236}">
                <a16:creationId xmlns:a16="http://schemas.microsoft.com/office/drawing/2014/main" id="{CA981573-54B6-984E-8275-5DC13C78B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25" y="1748498"/>
            <a:ext cx="4559300" cy="1841500"/>
          </a:xfrm>
          <a:prstGeom prst="rect">
            <a:avLst/>
          </a:prstGeom>
        </p:spPr>
      </p:pic>
      <p:pic>
        <p:nvPicPr>
          <p:cNvPr id="7" name="Picture 6" descr="Screen Shot 2019-12-24 at 9.51.23 PM.png">
            <a:extLst>
              <a:ext uri="{FF2B5EF4-FFF2-40B4-BE49-F238E27FC236}">
                <a16:creationId xmlns:a16="http://schemas.microsoft.com/office/drawing/2014/main" id="{9D720C0F-D6DC-E848-86C5-1818F64EC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77" y="4379906"/>
            <a:ext cx="5283200" cy="8763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A8B771-6F1D-3848-A3B8-2C37C72F59B8}"/>
              </a:ext>
            </a:extLst>
          </p:cNvPr>
          <p:cNvCxnSpPr>
            <a:cxnSpLocks/>
          </p:cNvCxnSpPr>
          <p:nvPr/>
        </p:nvCxnSpPr>
        <p:spPr>
          <a:xfrm flipV="1">
            <a:off x="7425344" y="2429999"/>
            <a:ext cx="0" cy="6054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6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25F9-5956-8A42-980E-0B4D9FA0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</a:t>
            </a:r>
            <a:r>
              <a:rPr lang="it-IT" dirty="0"/>
              <a:t>unem totul cap la 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2249-D189-444F-AF95-D43866A4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4" y="1505616"/>
            <a:ext cx="8281125" cy="4654528"/>
          </a:xfrm>
        </p:spPr>
        <p:txBody>
          <a:bodyPr>
            <a:normAutofit/>
          </a:bodyPr>
          <a:lstStyle/>
          <a:p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acest</a:t>
            </a:r>
            <a:r>
              <a:rPr lang="en-US" sz="2400" dirty="0"/>
              <a:t> </a:t>
            </a:r>
            <a:r>
              <a:rPr lang="en-US" sz="2400" dirty="0" err="1"/>
              <a:t>exemplu</a:t>
            </a:r>
            <a:r>
              <a:rPr lang="en-US" sz="2400" dirty="0"/>
              <a:t>, </a:t>
            </a:r>
            <a:r>
              <a:rPr lang="en-US" sz="2400" dirty="0" err="1"/>
              <a:t>programul</a:t>
            </a:r>
            <a:r>
              <a:rPr lang="en-US" sz="2400" dirty="0"/>
              <a:t> se </a:t>
            </a:r>
            <a:r>
              <a:rPr lang="en-US" sz="2400" dirty="0" err="1"/>
              <a:t>deplasează</a:t>
            </a:r>
            <a:r>
              <a:rPr lang="en-US" sz="2400" dirty="0"/>
              <a:t> 20CM</a:t>
            </a:r>
            <a:endParaRPr lang="ro-RO" sz="2400" dirty="0"/>
          </a:p>
          <a:p>
            <a:r>
              <a:rPr lang="en-US" sz="2400" dirty="0" err="1"/>
              <a:t>Setați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întâi</a:t>
            </a:r>
            <a:r>
              <a:rPr lang="en-US" sz="2400" dirty="0"/>
              <a:t> </a:t>
            </a:r>
            <a:r>
              <a:rPr lang="en-US" sz="2400" dirty="0" err="1"/>
              <a:t>variabila</a:t>
            </a:r>
            <a:r>
              <a:rPr lang="en-US" sz="2400" dirty="0"/>
              <a:t> "</a:t>
            </a:r>
            <a:r>
              <a:rPr lang="en-US" sz="2400" dirty="0" err="1"/>
              <a:t>circumferință</a:t>
            </a:r>
            <a:r>
              <a:rPr lang="en-US" sz="2400" dirty="0"/>
              <a:t>" </a:t>
            </a:r>
            <a:r>
              <a:rPr lang="en-US" sz="2400" dirty="0" err="1"/>
              <a:t>înainte</a:t>
            </a:r>
            <a:r>
              <a:rPr lang="en-US" sz="2400" dirty="0"/>
              <a:t> de a o </a:t>
            </a:r>
            <a:r>
              <a:rPr lang="en-US" sz="2400" dirty="0" err="1"/>
              <a:t>utiliza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program</a:t>
            </a:r>
            <a:endParaRPr lang="ro-RO" sz="2400" dirty="0"/>
          </a:p>
          <a:p>
            <a:r>
              <a:rPr lang="en-US" sz="2400" dirty="0" err="1"/>
              <a:t>Utilizați</a:t>
            </a:r>
            <a:r>
              <a:rPr lang="en-US" sz="2400" dirty="0"/>
              <a:t> </a:t>
            </a:r>
            <a:r>
              <a:rPr lang="en-US" sz="2400" dirty="0" err="1"/>
              <a:t>variabila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blocul</a:t>
            </a:r>
            <a:r>
              <a:rPr lang="en-US" sz="2400" dirty="0"/>
              <a:t> de </a:t>
            </a:r>
            <a:r>
              <a:rPr lang="en-US" sz="2400" dirty="0" err="1"/>
              <a:t>mișcare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D7176-E4B4-644D-B938-1AF97312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EFE6E-1897-3E46-A0CC-57C959EB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Screen Shot 2019-12-24 at 9.51.53 PM.png">
            <a:extLst>
              <a:ext uri="{FF2B5EF4-FFF2-40B4-BE49-F238E27FC236}">
                <a16:creationId xmlns:a16="http://schemas.microsoft.com/office/drawing/2014/main" id="{F82C4638-1E90-9446-BF55-229D350D1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6" y="3429000"/>
            <a:ext cx="7701477" cy="267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0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Modificarea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063571" cy="638978"/>
          </a:xfrm>
        </p:spPr>
        <p:txBody>
          <a:bodyPr>
            <a:normAutofit/>
          </a:bodyPr>
          <a:lstStyle/>
          <a:p>
            <a:r>
              <a:rPr lang="en-US" sz="1900" dirty="0" err="1"/>
              <a:t>După</a:t>
            </a:r>
            <a:r>
              <a:rPr lang="en-US" sz="1900" dirty="0"/>
              <a:t> </a:t>
            </a:r>
            <a:r>
              <a:rPr lang="en-US" sz="1900" dirty="0" err="1"/>
              <a:t>ce</a:t>
            </a:r>
            <a:r>
              <a:rPr lang="en-US" sz="1900" dirty="0"/>
              <a:t> </a:t>
            </a:r>
            <a:r>
              <a:rPr lang="en-US" sz="1900" dirty="0" err="1"/>
              <a:t>ați</a:t>
            </a:r>
            <a:r>
              <a:rPr lang="en-US" sz="1900" dirty="0"/>
              <a:t> </a:t>
            </a:r>
            <a:r>
              <a:rPr lang="en-US" sz="1900" dirty="0" err="1"/>
              <a:t>creat</a:t>
            </a:r>
            <a:r>
              <a:rPr lang="en-US" sz="1900" dirty="0"/>
              <a:t> </a:t>
            </a:r>
            <a:r>
              <a:rPr lang="en-US" sz="1900" dirty="0" err="1"/>
              <a:t>variabila</a:t>
            </a:r>
            <a:r>
              <a:rPr lang="en-US" sz="1900" dirty="0"/>
              <a:t>, </a:t>
            </a:r>
            <a:r>
              <a:rPr lang="en-US" sz="1900" dirty="0" err="1"/>
              <a:t>aceasta</a:t>
            </a:r>
            <a:r>
              <a:rPr lang="en-US" sz="1900" dirty="0"/>
              <a:t> </a:t>
            </a:r>
            <a:r>
              <a:rPr lang="en-US" sz="1900" dirty="0" err="1"/>
              <a:t>va</a:t>
            </a:r>
            <a:r>
              <a:rPr lang="en-US" sz="1900" dirty="0"/>
              <a:t> </a:t>
            </a:r>
            <a:r>
              <a:rPr lang="en-US" sz="1900" dirty="0" err="1"/>
              <a:t>apărea</a:t>
            </a:r>
            <a:r>
              <a:rPr lang="en-US" sz="1900" dirty="0"/>
              <a:t> </a:t>
            </a:r>
            <a:r>
              <a:rPr lang="en-US" sz="1900" dirty="0" err="1"/>
              <a:t>în</a:t>
            </a:r>
            <a:r>
              <a:rPr lang="en-US" sz="1900" dirty="0"/>
              <a:t> bara de </a:t>
            </a:r>
            <a:r>
              <a:rPr lang="en-US" sz="1900" dirty="0" err="1"/>
              <a:t>meniu</a:t>
            </a:r>
            <a:r>
              <a:rPr lang="en-US" sz="19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12/25/2019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Screen Shot 2019-12-24 at 10.03.05 PM.png">
            <a:extLst>
              <a:ext uri="{FF2B5EF4-FFF2-40B4-BE49-F238E27FC236}">
                <a16:creationId xmlns:a16="http://schemas.microsoft.com/office/drawing/2014/main" id="{6F092495-E2D4-414A-A679-DB99144AA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6" t="19061" r="7106"/>
          <a:stretch/>
        </p:blipFill>
        <p:spPr>
          <a:xfrm>
            <a:off x="312002" y="2068985"/>
            <a:ext cx="2798285" cy="40911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9BABC3-75C7-264D-99CA-956608F4B8EF}"/>
              </a:ext>
            </a:extLst>
          </p:cNvPr>
          <p:cNvSpPr/>
          <p:nvPr/>
        </p:nvSpPr>
        <p:spPr>
          <a:xfrm>
            <a:off x="312002" y="4105124"/>
            <a:ext cx="3004113" cy="63897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B2475C-189E-2E46-9416-F593BB133EF7}"/>
              </a:ext>
            </a:extLst>
          </p:cNvPr>
          <p:cNvSpPr txBox="1">
            <a:spLocks/>
          </p:cNvSpPr>
          <p:nvPr/>
        </p:nvSpPr>
        <p:spPr>
          <a:xfrm>
            <a:off x="4526280" y="1455253"/>
            <a:ext cx="4063571" cy="28437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exemplul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, </a:t>
            </a:r>
            <a:r>
              <a:rPr lang="en-US" dirty="0" err="1"/>
              <a:t>contorul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inițializat</a:t>
            </a:r>
            <a:r>
              <a:rPr lang="en-US" dirty="0"/>
              <a:t> la 1. </a:t>
            </a:r>
            <a:r>
              <a:rPr lang="en-US" dirty="0" err="1"/>
              <a:t>Modificarea</a:t>
            </a:r>
            <a:r>
              <a:rPr lang="en-US" dirty="0"/>
              <a:t> cu 2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adăuga</a:t>
            </a:r>
            <a:r>
              <a:rPr lang="en-US" dirty="0"/>
              <a:t> 2 la </a:t>
            </a:r>
            <a:r>
              <a:rPr lang="en-US" dirty="0" err="1"/>
              <a:t>contor</a:t>
            </a:r>
            <a:r>
              <a:rPr lang="en-US" dirty="0"/>
              <a:t>. </a:t>
            </a:r>
            <a:endParaRPr lang="ro-RO" dirty="0"/>
          </a:p>
          <a:p>
            <a:r>
              <a:rPr lang="en-US" dirty="0" err="1"/>
              <a:t>Blocul</a:t>
            </a:r>
            <a:r>
              <a:rPr lang="en-US" dirty="0"/>
              <a:t> de </a:t>
            </a:r>
            <a:r>
              <a:rPr lang="en-US" dirty="0" err="1"/>
              <a:t>afișare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afișa</a:t>
            </a:r>
            <a:r>
              <a:rPr lang="en-US" dirty="0"/>
              <a:t> un 3 pe </a:t>
            </a:r>
            <a:r>
              <a:rPr lang="en-US" dirty="0" err="1"/>
              <a:t>ecran</a:t>
            </a:r>
            <a:r>
              <a:rPr lang="en-US" dirty="0"/>
              <a:t>, </a:t>
            </a:r>
            <a:r>
              <a:rPr lang="en-US" dirty="0" err="1"/>
              <a:t>deoarece</a:t>
            </a:r>
            <a:r>
              <a:rPr lang="en-US" dirty="0"/>
              <a:t> 1 + 2 = 3.</a:t>
            </a:r>
            <a:endParaRPr lang="ro-RO" dirty="0"/>
          </a:p>
          <a:p>
            <a:r>
              <a:rPr lang="en-US" dirty="0" err="1"/>
              <a:t>Rețineți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schimba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cu 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negativ</a:t>
            </a:r>
            <a:r>
              <a:rPr lang="en-US" dirty="0"/>
              <a:t> -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scădea</a:t>
            </a:r>
            <a:r>
              <a:rPr lang="en-US" dirty="0"/>
              <a:t> din </a:t>
            </a:r>
            <a:r>
              <a:rPr lang="en-US" dirty="0" err="1"/>
              <a:t>variabilă</a:t>
            </a:r>
            <a:r>
              <a:rPr lang="en-US" dirty="0"/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BFCCB9-C251-F249-AD99-0B8B32370E2B}"/>
              </a:ext>
            </a:extLst>
          </p:cNvPr>
          <p:cNvCxnSpPr/>
          <p:nvPr/>
        </p:nvCxnSpPr>
        <p:spPr>
          <a:xfrm>
            <a:off x="4313479" y="1505616"/>
            <a:ext cx="0" cy="46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5FA0746-CD3B-A44F-B7F1-69C1C7130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609" y="4415200"/>
            <a:ext cx="4311959" cy="13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877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4851</TotalTime>
  <Words>1043</Words>
  <Application>Microsoft Office PowerPoint</Application>
  <PresentationFormat>On-screen Show (4:3)</PresentationFormat>
  <Paragraphs>106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Tahoma</vt:lpstr>
      <vt:lpstr>Wingdings</vt:lpstr>
      <vt:lpstr>Retrospect</vt:lpstr>
      <vt:lpstr>intermediatev2</vt:lpstr>
      <vt:lpstr>INTERMEDIATE PROGRAMMING LESSON</vt:lpstr>
      <vt:lpstr>Obiective</vt:lpstr>
      <vt:lpstr>Variabile</vt:lpstr>
      <vt:lpstr>De ce variabile?</vt:lpstr>
      <vt:lpstr>Crearea unei variabile</vt:lpstr>
      <vt:lpstr>Scrierea într-o variabilă</vt:lpstr>
      <vt:lpstr>Citirea dintr-o variabilă </vt:lpstr>
      <vt:lpstr>Punem totul cap la cap</vt:lpstr>
      <vt:lpstr>Modificarea variabilelor</vt:lpstr>
      <vt:lpstr>Provocări</vt:lpstr>
      <vt:lpstr>Soluția provocării 1: Numărați clickurile</vt:lpstr>
      <vt:lpstr>Soluția provocării 2 :Numărați liniile</vt:lpstr>
      <vt:lpstr>Variabile nenumerice</vt:lpstr>
      <vt:lpstr>Discuție și pașii următori </vt:lpstr>
      <vt:lpstr>Credite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marinela buruiana</cp:lastModifiedBy>
  <cp:revision>82</cp:revision>
  <cp:lastPrinted>2016-07-20T03:39:07Z</cp:lastPrinted>
  <dcterms:created xsi:type="dcterms:W3CDTF">2014-10-28T21:59:38Z</dcterms:created>
  <dcterms:modified xsi:type="dcterms:W3CDTF">2023-09-04T10:04:25Z</dcterms:modified>
</cp:coreProperties>
</file>