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4"/>
  </p:notesMasterIdLst>
  <p:sldIdLst>
    <p:sldId id="256" r:id="rId3"/>
    <p:sldId id="407" r:id="rId4"/>
    <p:sldId id="408" r:id="rId5"/>
    <p:sldId id="270" r:id="rId6"/>
    <p:sldId id="416" r:id="rId7"/>
    <p:sldId id="415" r:id="rId8"/>
    <p:sldId id="418" r:id="rId9"/>
    <p:sldId id="417" r:id="rId10"/>
    <p:sldId id="414" r:id="rId11"/>
    <p:sldId id="411"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9"/>
    <p:restoredTop sz="94613"/>
  </p:normalViewPr>
  <p:slideViewPr>
    <p:cSldViewPr snapToGrid="0" snapToObjects="1">
      <p:cViewPr>
        <p:scale>
          <a:sx n="105" d="100"/>
          <a:sy n="105" d="100"/>
        </p:scale>
        <p:origin x="84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4/29/19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B67714-547E-8A4E-AE1C-9E3378A836DF}" type="slidenum">
              <a:rPr lang="en-US" smtClean="0"/>
              <a:t>1</a:t>
            </a:fld>
            <a:endParaRPr lang="en-US"/>
          </a:p>
        </p:txBody>
      </p:sp>
    </p:spTree>
    <p:extLst>
      <p:ext uri="{BB962C8B-B14F-4D97-AF65-F5344CB8AC3E}">
        <p14:creationId xmlns:p14="http://schemas.microsoft.com/office/powerpoint/2010/main" val="997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343985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10</a:t>
            </a:fld>
            <a:endParaRPr lang="en-US"/>
          </a:p>
        </p:txBody>
      </p:sp>
    </p:spTree>
    <p:extLst>
      <p:ext uri="{BB962C8B-B14F-4D97-AF65-F5344CB8AC3E}">
        <p14:creationId xmlns:p14="http://schemas.microsoft.com/office/powerpoint/2010/main" val="3783347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877"/>
            <a:ext cx="4208318" cy="282095"/>
          </a:xfrm>
        </p:spPr>
        <p:txBody>
          <a:bodyPr/>
          <a:lstStyle/>
          <a:p>
            <a:r>
              <a:rPr lang="en-US"/>
              <a:t>© EV3Tutorials.com, 2019, (Last edit: 4/29/2019)</a:t>
            </a:r>
          </a:p>
        </p:txBody>
      </p:sp>
      <p:sp>
        <p:nvSpPr>
          <p:cNvPr id="6" name="Slide Number Placeholder 5"/>
          <p:cNvSpPr>
            <a:spLocks noGrp="1"/>
          </p:cNvSpPr>
          <p:nvPr>
            <p:ph type="sldNum" sz="quarter" idx="12"/>
          </p:nvPr>
        </p:nvSpPr>
        <p:spPr>
          <a:xfrm>
            <a:off x="8484243" y="6341735"/>
            <a:ext cx="588319"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14" name="Title 1"/>
          <p:cNvSpPr>
            <a:spLocks noGrp="1"/>
          </p:cNvSpPr>
          <p:nvPr>
            <p:ph type="ctrTitle"/>
          </p:nvPr>
        </p:nvSpPr>
        <p:spPr>
          <a:xfrm>
            <a:off x="502904" y="5741852"/>
            <a:ext cx="8117227" cy="602769"/>
          </a:xfrm>
        </p:spPr>
        <p:txBody>
          <a:bodyPr>
            <a:noAutofit/>
          </a:bodyPr>
          <a:lstStyle>
            <a:lvl1pPr>
              <a:defRPr sz="2800"/>
            </a:lvl1pPr>
          </a:lstStyle>
          <a:p>
            <a:pPr algn="ctr"/>
            <a:r>
              <a:rPr lang="en-US" sz="3200" dirty="0"/>
              <a:t>Click to edit Master title style</a:t>
            </a:r>
          </a:p>
        </p:txBody>
      </p:sp>
      <p:sp>
        <p:nvSpPr>
          <p:cNvPr id="15" name="TextBox 14"/>
          <p:cNvSpPr txBox="1"/>
          <p:nvPr/>
        </p:nvSpPr>
        <p:spPr>
          <a:xfrm>
            <a:off x="2078569" y="4119917"/>
            <a:ext cx="4965896" cy="369332"/>
          </a:xfrm>
          <a:prstGeom prst="rect">
            <a:avLst/>
          </a:prstGeom>
          <a:noFill/>
        </p:spPr>
        <p:txBody>
          <a:bodyPr wrap="square" rtlCol="0">
            <a:spAutoFit/>
          </a:bodyPr>
          <a:lstStyle/>
          <a:p>
            <a:pPr algn="ctr"/>
            <a:r>
              <a:rPr lang="en-US" sz="1800" dirty="0"/>
              <a:t>By Sanjay and Arvind </a:t>
            </a:r>
            <a:r>
              <a:rPr lang="en-US" sz="1800" dirty="0" err="1"/>
              <a:t>Seshan</a:t>
            </a:r>
            <a:endParaRPr lang="en-US" sz="1800" dirty="0"/>
          </a:p>
        </p:txBody>
      </p:sp>
      <p:pic>
        <p:nvPicPr>
          <p:cNvPr id="8" name="Picture 7">
            <a:extLst>
              <a:ext uri="{FF2B5EF4-FFF2-40B4-BE49-F238E27FC236}">
                <a16:creationId xmlns:a16="http://schemas.microsoft.com/office/drawing/2014/main" id="{6614EEE2-666E-8F4C-A948-25052E174EB9}"/>
              </a:ext>
            </a:extLst>
          </p:cNvPr>
          <p:cNvPicPr>
            <a:picLocks noChangeAspect="1"/>
          </p:cNvPicPr>
          <p:nvPr userDrawn="1"/>
        </p:nvPicPr>
        <p:blipFill>
          <a:blip r:embed="rId2"/>
          <a:stretch>
            <a:fillRect/>
          </a:stretch>
        </p:blipFill>
        <p:spPr>
          <a:xfrm>
            <a:off x="-143732" y="-328030"/>
            <a:ext cx="9410497" cy="3738992"/>
          </a:xfrm>
          <a:prstGeom prst="rect">
            <a:avLst/>
          </a:prstGeom>
        </p:spPr>
      </p:pic>
      <p:sp>
        <p:nvSpPr>
          <p:cNvPr id="16" name="Rectangle 15">
            <a:extLst>
              <a:ext uri="{FF2B5EF4-FFF2-40B4-BE49-F238E27FC236}">
                <a16:creationId xmlns:a16="http://schemas.microsoft.com/office/drawing/2014/main" id="{E80A9705-5526-0E49-83A1-9B5AAA5A885D}"/>
              </a:ext>
            </a:extLst>
          </p:cNvPr>
          <p:cNvSpPr/>
          <p:nvPr userDrawn="1"/>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9CFCD34-0109-8E49-9E2E-2D983E2A35D7}"/>
              </a:ext>
            </a:extLst>
          </p:cNvPr>
          <p:cNvSpPr/>
          <p:nvPr userDrawn="1"/>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1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DC8810FA-AA48-9C46-A5D5-D00758BB5E88}"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1427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23D72719-417D-2746-9180-97B7F36320D1}"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4772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894A88-9C53-5647-AEF2-8C49481912BE}"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154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C51A9-3D70-3D49-A291-CC03AE92DC87}"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089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E78B-123D-B34B-A841-D1355FF7AA43}"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12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206318-6440-194C-B4EF-14371F833E45}"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68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DF1B15-2985-4441-8FFC-0ED6AB856C0C}" type="datetime1">
              <a:rPr lang="en-US" smtClean="0"/>
              <a:t>4/29/19</a:t>
            </a:fld>
            <a:endParaRPr lang="en-US"/>
          </a:p>
        </p:txBody>
      </p:sp>
      <p:sp>
        <p:nvSpPr>
          <p:cNvPr id="8" name="Footer Placeholder 7"/>
          <p:cNvSpPr>
            <a:spLocks noGrp="1"/>
          </p:cNvSpPr>
          <p:nvPr>
            <p:ph type="ftr" sz="quarter" idx="11"/>
          </p:nvPr>
        </p:nvSpPr>
        <p:spPr/>
        <p:txBody>
          <a:bodyPr/>
          <a:lstStyle/>
          <a:p>
            <a:r>
              <a:rPr lang="en-US"/>
              <a:t>© EV3Tutorials.com, 2019, (Last edit: 4/29/2019)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703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EFD025-655D-8745-A6DC-4E9417E14A9E}" type="datetime1">
              <a:rPr lang="en-US" smtClean="0"/>
              <a:t>4/29/19</a:t>
            </a:fld>
            <a:endParaRPr lang="en-US"/>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8406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9BFD7-7A30-7F4E-B93B-C9593519BDD2}" type="datetime1">
              <a:rPr lang="en-US" smtClean="0"/>
              <a:t>4/29/19</a:t>
            </a:fld>
            <a:endParaRPr lang="en-US"/>
          </a:p>
        </p:txBody>
      </p:sp>
      <p:sp>
        <p:nvSpPr>
          <p:cNvPr id="3" name="Footer Placeholder 2"/>
          <p:cNvSpPr>
            <a:spLocks noGrp="1"/>
          </p:cNvSpPr>
          <p:nvPr>
            <p:ph type="ftr" sz="quarter" idx="11"/>
          </p:nvPr>
        </p:nvSpPr>
        <p:spPr/>
        <p:txBody>
          <a:bodyPr/>
          <a:lstStyle/>
          <a:p>
            <a:r>
              <a:rPr lang="en-US"/>
              <a:t>© EV3Tutorials.com, 2019, (Last edit: 4/29/2019)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18265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738C0-0B9A-E844-914F-55DB6A95929C}"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774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2"/>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C6C8607A-0281-3942-8810-2834B9F0F3D4}" type="datetime1">
              <a:rPr lang="en-US" smtClean="0"/>
              <a:t>4/29/19</a:t>
            </a:fld>
            <a:endParaRPr lang="en-US"/>
          </a:p>
        </p:txBody>
      </p:sp>
      <p:sp>
        <p:nvSpPr>
          <p:cNvPr id="5" name="Footer Placeholder 4"/>
          <p:cNvSpPr>
            <a:spLocks noGrp="1"/>
          </p:cNvSpPr>
          <p:nvPr>
            <p:ph type="ftr" sz="quarter" idx="11"/>
          </p:nvPr>
        </p:nvSpPr>
        <p:spPr>
          <a:xfrm>
            <a:off x="457199" y="6492877"/>
            <a:ext cx="3667991" cy="283845"/>
          </a:xfrm>
        </p:spPr>
        <p:txBody>
          <a:bodyPr/>
          <a:lstStyle/>
          <a:p>
            <a:r>
              <a:rPr lang="en-US"/>
              <a:t>© EV3Tutorials.com, 2019, (Last edit: 4/29/2019)</a:t>
            </a:r>
          </a:p>
        </p:txBody>
      </p:sp>
      <p:sp>
        <p:nvSpPr>
          <p:cNvPr id="6" name="Slide Number Placeholder 5"/>
          <p:cNvSpPr>
            <a:spLocks noGrp="1"/>
          </p:cNvSpPr>
          <p:nvPr>
            <p:ph type="sldNum" sz="quarter" idx="12"/>
          </p:nvPr>
        </p:nvSpPr>
        <p:spPr>
          <a:xfrm>
            <a:off x="8457384" y="6376459"/>
            <a:ext cx="627256"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103146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1719A-87D2-BA4A-AD7B-96BF6F09E90A}"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162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D05AE-9947-914C-9EDE-8CC30DAB49C3}"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75346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88621-F847-C148-A909-1FEE898A79D1}" type="datetime1">
              <a:rPr lang="en-US" smtClean="0"/>
              <a:t>4/29/19</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883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2"/>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32342D8F-8F06-CA48-B800-0499743BB1F6}" type="datetime1">
              <a:rPr lang="en-US" smtClean="0"/>
              <a:t>4/29/19</a:t>
            </a:fld>
            <a:endParaRPr lang="en-US"/>
          </a:p>
        </p:txBody>
      </p:sp>
      <p:sp>
        <p:nvSpPr>
          <p:cNvPr id="8" name="Slide Number Placeholder 7"/>
          <p:cNvSpPr>
            <a:spLocks noGrp="1"/>
          </p:cNvSpPr>
          <p:nvPr>
            <p:ph type="sldNum" sz="quarter" idx="11"/>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9" name="Footer Placeholder 8"/>
          <p:cNvSpPr>
            <a:spLocks noGrp="1"/>
          </p:cNvSpPr>
          <p:nvPr>
            <p:ph type="ftr" sz="quarter" idx="12"/>
          </p:nvPr>
        </p:nvSpPr>
        <p:spPr/>
        <p:txBody>
          <a:bodyPr/>
          <a:lstStyle/>
          <a:p>
            <a:r>
              <a:rPr lang="en-US"/>
              <a:t>© EV3Tutorials.com, 2019, (Last edit: 4/29/2019)</a:t>
            </a:r>
          </a:p>
        </p:txBody>
      </p:sp>
    </p:spTree>
    <p:extLst>
      <p:ext uri="{BB962C8B-B14F-4D97-AF65-F5344CB8AC3E}">
        <p14:creationId xmlns:p14="http://schemas.microsoft.com/office/powerpoint/2010/main" val="599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1"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4"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C749962-8D65-9A40-80A0-2DECC962CDEE}"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3301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D788D381-B7BE-CF44-BC07-BF39C0987236}" type="datetime1">
              <a:rPr lang="en-US" smtClean="0"/>
              <a:t>4/29/19</a:t>
            </a:fld>
            <a:endParaRPr lang="en-US"/>
          </a:p>
        </p:txBody>
      </p:sp>
      <p:sp>
        <p:nvSpPr>
          <p:cNvPr id="8" name="Footer Placeholder 7"/>
          <p:cNvSpPr>
            <a:spLocks noGrp="1"/>
          </p:cNvSpPr>
          <p:nvPr>
            <p:ph type="ftr" sz="quarter" idx="11"/>
          </p:nvPr>
        </p:nvSpPr>
        <p:spPr/>
        <p:txBody>
          <a:bodyPr/>
          <a:lstStyle/>
          <a:p>
            <a:r>
              <a:rPr lang="en-US"/>
              <a:t>© EV3Tutorials.com, 2019, (Last edit: 4/29/2019)</a:t>
            </a:r>
          </a:p>
        </p:txBody>
      </p:sp>
      <p:sp>
        <p:nvSpPr>
          <p:cNvPr id="10"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795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6F74935-6172-5B44-BD40-0DE01D42314A}" type="datetime1">
              <a:rPr lang="en-US" smtClean="0"/>
              <a:t>4/29/19</a:t>
            </a:fld>
            <a:endParaRPr lang="en-US"/>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6"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78341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1"/>
            <a:ext cx="3429000" cy="304800"/>
          </a:xfrm>
          <a:prstGeom prst="rect">
            <a:avLst/>
          </a:prstGeom>
        </p:spPr>
        <p:txBody>
          <a:bodyPr/>
          <a:lstStyle/>
          <a:p>
            <a:fld id="{1DE1161A-C61F-814F-9B7B-993D49433DF6}" type="datetime1">
              <a:rPr lang="en-US" smtClean="0"/>
              <a:t>4/29/19</a:t>
            </a:fld>
            <a:endParaRPr lang="en-US"/>
          </a:p>
        </p:txBody>
      </p:sp>
      <p:sp>
        <p:nvSpPr>
          <p:cNvPr id="3" name="Footer Placeholder 2"/>
          <p:cNvSpPr>
            <a:spLocks noGrp="1"/>
          </p:cNvSpPr>
          <p:nvPr>
            <p:ph type="ftr" sz="quarter" idx="11"/>
          </p:nvPr>
        </p:nvSpPr>
        <p:spPr/>
        <p:txBody>
          <a:bodyPr/>
          <a:lstStyle/>
          <a:p>
            <a:r>
              <a:rPr lang="en-US"/>
              <a:t>© EV3Tutorials.com, 2019, (Last edit: 4/29/2019)</a:t>
            </a:r>
          </a:p>
        </p:txBody>
      </p:sp>
      <p:sp>
        <p:nvSpPr>
          <p:cNvPr id="4" name="Slide Number Placeholder 3"/>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48232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B5293EB3-D3AB-8D4F-B72A-F5F0A1838D7F}"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541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8D13067-F4B2-424D-BBCB-69A8097293EC}" type="datetime1">
              <a:rPr lang="en-US" smtClean="0"/>
              <a:t>4/29/19</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20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492877"/>
            <a:ext cx="3699164" cy="283845"/>
          </a:xfrm>
          <a:prstGeom prst="rect">
            <a:avLst/>
          </a:prstGeom>
        </p:spPr>
        <p:txBody>
          <a:bodyPr vert="horz" lIns="91440" tIns="45720" rIns="91440" bIns="45720" rtlCol="0" anchor="t"/>
          <a:lstStyle>
            <a:lvl1pPr algn="l">
              <a:defRPr sz="1000">
                <a:solidFill>
                  <a:schemeClr val="tx1"/>
                </a:solidFill>
              </a:defRPr>
            </a:lvl1pPr>
          </a:lstStyle>
          <a:p>
            <a:r>
              <a:rPr lang="en-US"/>
              <a:t>© EV3Tutorials.com, 2019, (Last edit: 4/29/2019)</a:t>
            </a:r>
          </a:p>
        </p:txBody>
      </p:sp>
      <p:sp>
        <p:nvSpPr>
          <p:cNvPr id="9" name="Slide Number Placeholder 6"/>
          <p:cNvSpPr>
            <a:spLocks noGrp="1"/>
          </p:cNvSpPr>
          <p:nvPr>
            <p:ph type="sldNum" sz="quarter" idx="4"/>
          </p:nvPr>
        </p:nvSpPr>
        <p:spPr>
          <a:xfrm>
            <a:off x="8477026" y="6358108"/>
            <a:ext cx="666974" cy="365125"/>
          </a:xfrm>
          <a:prstGeom prst="rect">
            <a:avLst/>
          </a:prstGeom>
        </p:spPr>
        <p:txBody>
          <a:bodyPr/>
          <a:lstStyle/>
          <a:p>
            <a:fld id="{BBD74847-7BE4-4E4D-8159-51DF7B93C616}" type="slidenum">
              <a:rPr lang="en-US" smtClean="0"/>
              <a:t>‹#›</a:t>
            </a:fld>
            <a:endParaRPr lang="en-US"/>
          </a:p>
        </p:txBody>
      </p:sp>
      <p:sp>
        <p:nvSpPr>
          <p:cNvPr id="10" name="Rectangle 9"/>
          <p:cNvSpPr/>
          <p:nvPr/>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3274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62D7B-2352-5048-BA95-1F06437B36F1}" type="datetime1">
              <a:rPr lang="en-US" smtClean="0"/>
              <a:t>4/29/19</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EV3Tutorials.com, 2019, (Last edit: 4/29/2019)</a:t>
            </a: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415687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docs.ev3dev.org/projects/lego-linux-drivers/en/ev3dev-stretch/sensor_data.html#lego-ev3-gyro" TargetMode="External"/><Relationship Id="rId5"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docs.ev3dev.org/projects/lego-linux-drivers/en/ev3dev-stretch/sensor_data.html#lego-ev3-color"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75436" y="3427224"/>
            <a:ext cx="6858000" cy="914400"/>
          </a:xfrm>
        </p:spPr>
        <p:txBody>
          <a:bodyPr/>
          <a:lstStyle/>
          <a:p>
            <a:r>
              <a:rPr lang="en-US" dirty="0"/>
              <a:t>Device Browser</a:t>
            </a:r>
          </a:p>
        </p:txBody>
      </p:sp>
      <p:sp>
        <p:nvSpPr>
          <p:cNvPr id="3" name="Title 2"/>
          <p:cNvSpPr>
            <a:spLocks noGrp="1"/>
          </p:cNvSpPr>
          <p:nvPr>
            <p:ph type="ctrTitle"/>
          </p:nvPr>
        </p:nvSpPr>
        <p:spPr/>
        <p:txBody>
          <a:bodyPr/>
          <a:lstStyle/>
          <a:p>
            <a:pPr algn="ctr"/>
            <a:r>
              <a:rPr lang="en-US" dirty="0"/>
              <a:t>BEGINNER PROGRAMMING LESSON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pic>
        <p:nvPicPr>
          <p:cNvPr id="5" name="Picture 4">
            <a:extLst>
              <a:ext uri="{FF2B5EF4-FFF2-40B4-BE49-F238E27FC236}">
                <a16:creationId xmlns:a16="http://schemas.microsoft.com/office/drawing/2014/main" id="{C8897EDD-95E7-9D4F-82C0-36B4EFF971F1}"/>
              </a:ext>
            </a:extLst>
          </p:cNvPr>
          <p:cNvPicPr>
            <a:picLocks noChangeAspect="1"/>
          </p:cNvPicPr>
          <p:nvPr/>
        </p:nvPicPr>
        <p:blipFill>
          <a:blip r:embed="rId4" cstate="print">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3046948" y="3155380"/>
            <a:ext cx="850408" cy="850408"/>
          </a:xfrm>
          <a:prstGeom prst="rect">
            <a:avLst/>
          </a:prstGeom>
        </p:spPr>
      </p:pic>
    </p:spTree>
    <p:extLst>
      <p:ext uri="{BB962C8B-B14F-4D97-AF65-F5344CB8AC3E}">
        <p14:creationId xmlns:p14="http://schemas.microsoft.com/office/powerpoint/2010/main" val="175913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PROBLEMS YOU CAN SOLVE WITH PORT VIEW</a:t>
            </a:r>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a:t>Challenge 1: Program Easier/More Accurately</a:t>
            </a:r>
          </a:p>
          <a:p>
            <a:r>
              <a:rPr lang="en-US" sz="1400" b="0" dirty="0"/>
              <a:t>I want to go from a starting point up to a LEGO model. I keep having to guess and check. How can I figure out how far away the LEGO model is?</a:t>
            </a:r>
          </a:p>
          <a:p>
            <a:endParaRPr lang="en-US" sz="1400" dirty="0"/>
          </a:p>
          <a:p>
            <a:r>
              <a:rPr lang="en-US" sz="1400" dirty="0"/>
              <a:t>Challenge 2: Program Easier/More Accurately</a:t>
            </a:r>
          </a:p>
          <a:p>
            <a:r>
              <a:rPr lang="en-US" sz="1400" b="0" dirty="0"/>
              <a:t>I want my robot to turn 90 degrees. But 90 degrees in the real world is not 90 degrees in the steering block. So, how much does my robot have to turn to make a 90 degree turn?</a:t>
            </a:r>
          </a:p>
          <a:p>
            <a:endParaRPr lang="en-US" sz="1400" dirty="0"/>
          </a:p>
          <a:p>
            <a:r>
              <a:rPr lang="en-US" sz="1400" dirty="0"/>
              <a:t>Challenge 3: Debug Code</a:t>
            </a:r>
          </a:p>
          <a:p>
            <a:r>
              <a:rPr lang="en-US" sz="1400" b="0" dirty="0"/>
              <a:t>The robot does not </a:t>
            </a:r>
            <a:r>
              <a:rPr lang="en-US" sz="1400" b="0" dirty="0" err="1"/>
              <a:t>folllow</a:t>
            </a:r>
            <a:r>
              <a:rPr lang="en-US" sz="1400" b="0" dirty="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a:t>Challenge 4: Check Builds</a:t>
            </a:r>
          </a:p>
          <a:p>
            <a:r>
              <a:rPr lang="en-US" sz="1400" b="0" dirty="0"/>
              <a:t>I built my robot with the touch sensor a little bit inside the robot.  I am not sure that the touch sensor is getting pressed enough.   How can I make sure the sensor is getting pressed?</a:t>
            </a:r>
          </a:p>
          <a:p>
            <a:endParaRPr lang="en-US" sz="1400" dirty="0"/>
          </a:p>
          <a:p>
            <a:r>
              <a:rPr lang="en-US" sz="1400" dirty="0"/>
              <a:t>Challenge 5: Test Sensors</a:t>
            </a:r>
          </a:p>
          <a:p>
            <a:r>
              <a:rPr lang="en-US" sz="1400" b="0" dirty="0"/>
              <a:t>I told my robot to stop when the Ultrasonic sensor is 20cm away. But it seems to stop earlier. Is the sensor working correctly? How can I see what the ultrasonic sensor sees?</a:t>
            </a: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395052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dirty="0"/>
              <a:t>Author: Sanjay and Arvind </a:t>
            </a:r>
            <a:r>
              <a:rPr lang="en-US" dirty="0" err="1"/>
              <a:t>Seshan</a:t>
            </a:r>
            <a:endParaRPr lang="en-US" dirty="0"/>
          </a:p>
          <a:p>
            <a:r>
              <a:rPr lang="en-US" dirty="0"/>
              <a:t>More lessons are available at www.ev3tutorials.com</a:t>
            </a: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Rectangle 4"/>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9211" y="3247882"/>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retrieve and use data from your sensors</a:t>
            </a:r>
          </a:p>
          <a:p>
            <a:pPr marL="457200" indent="-457200">
              <a:buFont typeface="+mj-lt"/>
              <a:buAutoNum type="arabicPeriod"/>
            </a:pPr>
            <a:r>
              <a:rPr lang="en-US" dirty="0"/>
              <a:t>Learn how to use Device Browser on the EV3 Brick</a:t>
            </a:r>
          </a:p>
          <a:p>
            <a:pPr marL="457200" indent="-457200">
              <a:buFont typeface="+mj-lt"/>
              <a:buAutoNum type="arabicPeriod"/>
            </a:pPr>
            <a:r>
              <a:rPr lang="en-US" dirty="0"/>
              <a:t>Learn some examples of when and the data from the Device Browser would be useful</a:t>
            </a:r>
          </a:p>
          <a:p>
            <a:pPr marL="457200" indent="-457200">
              <a:buFont typeface="+mj-lt"/>
              <a:buAutoNum type="arabicPeriod"/>
            </a:pPr>
            <a:r>
              <a:rPr lang="en-US" dirty="0"/>
              <a:t>Try to solve some common problems using this data</a:t>
            </a: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6061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SENSOR DATA?</a:t>
            </a:r>
          </a:p>
        </p:txBody>
      </p:sp>
      <p:sp>
        <p:nvSpPr>
          <p:cNvPr id="3" name="Content Placeholder 2"/>
          <p:cNvSpPr>
            <a:spLocks noGrp="1"/>
          </p:cNvSpPr>
          <p:nvPr>
            <p:ph idx="1"/>
          </p:nvPr>
        </p:nvSpPr>
        <p:spPr/>
        <p:txBody>
          <a:bodyPr/>
          <a:lstStyle/>
          <a:p>
            <a:r>
              <a:rPr lang="en-US" dirty="0"/>
              <a:t>Sensor data can be</a:t>
            </a:r>
            <a:r>
              <a:rPr lang="is-IS" dirty="0"/>
              <a:t>….</a:t>
            </a:r>
          </a:p>
          <a:p>
            <a:endParaRPr lang="is-IS" dirty="0"/>
          </a:p>
          <a:p>
            <a:pPr lvl="1"/>
            <a:r>
              <a:rPr lang="en-US" dirty="0"/>
              <a:t>Used to help program more easily (no more guess and check!!)</a:t>
            </a:r>
          </a:p>
          <a:p>
            <a:pPr lvl="1"/>
            <a:endParaRPr lang="en-US" dirty="0"/>
          </a:p>
          <a:p>
            <a:pPr lvl="1"/>
            <a:r>
              <a:rPr lang="en-US" dirty="0"/>
              <a:t>Used to help program more accurately</a:t>
            </a:r>
          </a:p>
          <a:p>
            <a:pPr lvl="1"/>
            <a:endParaRPr lang="en-US" dirty="0"/>
          </a:p>
          <a:p>
            <a:pPr lvl="1"/>
            <a:r>
              <a:rPr lang="en-US" dirty="0"/>
              <a:t>Used to debug code as well as build issues</a:t>
            </a:r>
          </a:p>
          <a:p>
            <a:pPr lvl="1"/>
            <a:endParaRPr lang="en-US" dirty="0"/>
          </a:p>
          <a:p>
            <a:pPr lvl="1"/>
            <a:endParaRPr lang="en-US" dirty="0"/>
          </a:p>
          <a:p>
            <a:r>
              <a:rPr lang="en-US" dirty="0"/>
              <a:t>Device Browser is an easy way to access SENSOR DATA!</a:t>
            </a:r>
          </a:p>
          <a:p>
            <a:endParaRPr lang="en-US" dirty="0"/>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399135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90D8-4B11-EE4F-896A-264E750FD11D}"/>
              </a:ext>
            </a:extLst>
          </p:cNvPr>
          <p:cNvSpPr>
            <a:spLocks noGrp="1"/>
          </p:cNvSpPr>
          <p:nvPr>
            <p:ph type="title"/>
          </p:nvPr>
        </p:nvSpPr>
        <p:spPr/>
        <p:txBody>
          <a:bodyPr/>
          <a:lstStyle/>
          <a:p>
            <a:r>
              <a:rPr lang="en-US" dirty="0"/>
              <a:t>HOW DO YOU GET to port view?</a:t>
            </a:r>
          </a:p>
        </p:txBody>
      </p:sp>
      <p:sp>
        <p:nvSpPr>
          <p:cNvPr id="4" name="Footer Placeholder 3">
            <a:extLst>
              <a:ext uri="{FF2B5EF4-FFF2-40B4-BE49-F238E27FC236}">
                <a16:creationId xmlns:a16="http://schemas.microsoft.com/office/drawing/2014/main" id="{0A37F4BF-458B-4347-B85A-F468C28994FB}"/>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A1721140-512C-5140-8F89-9BD0192298D3}"/>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33" name="Picture 32">
            <a:extLst>
              <a:ext uri="{FF2B5EF4-FFF2-40B4-BE49-F238E27FC236}">
                <a16:creationId xmlns:a16="http://schemas.microsoft.com/office/drawing/2014/main" id="{6A39731D-661B-CB43-8B33-7C347B21CD3A}"/>
              </a:ext>
            </a:extLst>
          </p:cNvPr>
          <p:cNvPicPr>
            <a:picLocks noChangeAspect="1"/>
          </p:cNvPicPr>
          <p:nvPr/>
        </p:nvPicPr>
        <p:blipFill>
          <a:blip r:embed="rId2"/>
          <a:stretch>
            <a:fillRect/>
          </a:stretch>
        </p:blipFill>
        <p:spPr>
          <a:xfrm>
            <a:off x="4716518" y="2005707"/>
            <a:ext cx="3187854" cy="2316755"/>
          </a:xfrm>
          <a:prstGeom prst="rect">
            <a:avLst/>
          </a:prstGeom>
        </p:spPr>
      </p:pic>
      <p:sp>
        <p:nvSpPr>
          <p:cNvPr id="34" name="Content Placeholder 2">
            <a:extLst>
              <a:ext uri="{FF2B5EF4-FFF2-40B4-BE49-F238E27FC236}">
                <a16:creationId xmlns:a16="http://schemas.microsoft.com/office/drawing/2014/main" id="{C5F270D4-7586-8C42-88F0-A27B3D90B5C5}"/>
              </a:ext>
            </a:extLst>
          </p:cNvPr>
          <p:cNvSpPr txBox="1">
            <a:spLocks/>
          </p:cNvSpPr>
          <p:nvPr/>
        </p:nvSpPr>
        <p:spPr>
          <a:xfrm>
            <a:off x="873180" y="4640597"/>
            <a:ext cx="7686676" cy="1371600"/>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3300" dirty="0"/>
              <a:t>Information about sensors and motors can be found in the Device Browser</a:t>
            </a:r>
          </a:p>
          <a:p>
            <a:r>
              <a:rPr lang="en-US" sz="3300" dirty="0"/>
              <a:t>From the menu, use the down arrow on the EV3 brick to navigate to the Device Browser.</a:t>
            </a:r>
          </a:p>
          <a:p>
            <a:endParaRPr lang="en-US" sz="1600" dirty="0"/>
          </a:p>
          <a:p>
            <a:endParaRPr lang="en-US" sz="1600" dirty="0"/>
          </a:p>
        </p:txBody>
      </p:sp>
      <p:pic>
        <p:nvPicPr>
          <p:cNvPr id="36" name="Picture 35">
            <a:extLst>
              <a:ext uri="{FF2B5EF4-FFF2-40B4-BE49-F238E27FC236}">
                <a16:creationId xmlns:a16="http://schemas.microsoft.com/office/drawing/2014/main" id="{D694D9F4-854A-4849-A67A-4EEE68172949}"/>
              </a:ext>
            </a:extLst>
          </p:cNvPr>
          <p:cNvPicPr>
            <a:picLocks noChangeAspect="1"/>
          </p:cNvPicPr>
          <p:nvPr/>
        </p:nvPicPr>
        <p:blipFill>
          <a:blip r:embed="rId3"/>
          <a:stretch>
            <a:fillRect/>
          </a:stretch>
        </p:blipFill>
        <p:spPr>
          <a:xfrm>
            <a:off x="1402374" y="2005707"/>
            <a:ext cx="3169626" cy="2324950"/>
          </a:xfrm>
          <a:prstGeom prst="rect">
            <a:avLst/>
          </a:prstGeom>
        </p:spPr>
      </p:pic>
    </p:spTree>
    <p:extLst>
      <p:ext uri="{BB962C8B-B14F-4D97-AF65-F5344CB8AC3E}">
        <p14:creationId xmlns:p14="http://schemas.microsoft.com/office/powerpoint/2010/main" val="260736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4238-D1ED-8D49-AC29-DB030C85813C}"/>
              </a:ext>
            </a:extLst>
          </p:cNvPr>
          <p:cNvSpPr>
            <a:spLocks noGrp="1"/>
          </p:cNvSpPr>
          <p:nvPr>
            <p:ph type="title"/>
          </p:nvPr>
        </p:nvSpPr>
        <p:spPr/>
        <p:txBody>
          <a:bodyPr/>
          <a:lstStyle/>
          <a:p>
            <a:r>
              <a:rPr lang="en-US" dirty="0"/>
              <a:t>Obtaining Sensor values</a:t>
            </a:r>
          </a:p>
        </p:txBody>
      </p:sp>
      <p:sp>
        <p:nvSpPr>
          <p:cNvPr id="4" name="Footer Placeholder 3">
            <a:extLst>
              <a:ext uri="{FF2B5EF4-FFF2-40B4-BE49-F238E27FC236}">
                <a16:creationId xmlns:a16="http://schemas.microsoft.com/office/drawing/2014/main" id="{63DC8DA8-8925-014E-A54E-25BF3F228D98}"/>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1853D386-5CEC-E44A-88A9-CE1027964238}"/>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11" name="Content Placeholder 10">
            <a:extLst>
              <a:ext uri="{FF2B5EF4-FFF2-40B4-BE49-F238E27FC236}">
                <a16:creationId xmlns:a16="http://schemas.microsoft.com/office/drawing/2014/main" id="{397BB96C-DFCA-9741-BA8C-1A74EE3FCA8C}"/>
              </a:ext>
            </a:extLst>
          </p:cNvPr>
          <p:cNvSpPr>
            <a:spLocks noGrp="1"/>
          </p:cNvSpPr>
          <p:nvPr>
            <p:ph idx="1"/>
          </p:nvPr>
        </p:nvSpPr>
        <p:spPr>
          <a:xfrm>
            <a:off x="331215" y="3382566"/>
            <a:ext cx="4722047" cy="2993893"/>
          </a:xfrm>
        </p:spPr>
        <p:txBody>
          <a:bodyPr>
            <a:normAutofit/>
          </a:bodyPr>
          <a:lstStyle/>
          <a:p>
            <a:pPr marL="342900" indent="-342900">
              <a:buFont typeface="Arial" panose="020B0604020202020204" pitchFamily="34" charset="0"/>
              <a:buChar char="•"/>
            </a:pPr>
            <a:r>
              <a:rPr lang="en-US" dirty="0"/>
              <a:t>Inside Device Browser, use the down button the EV3 brick to get to Sensors</a:t>
            </a:r>
          </a:p>
          <a:p>
            <a:pPr marL="342900" indent="-342900">
              <a:buFont typeface="Arial" panose="020B0604020202020204" pitchFamily="34" charset="0"/>
              <a:buChar char="•"/>
            </a:pPr>
            <a:r>
              <a:rPr lang="en-US" dirty="0"/>
              <a:t>Pick the sensor you want</a:t>
            </a:r>
          </a:p>
          <a:p>
            <a:pPr marL="342900" indent="-342900">
              <a:buFont typeface="Arial" panose="020B0604020202020204" pitchFamily="34" charset="0"/>
              <a:buChar char="•"/>
            </a:pPr>
            <a:r>
              <a:rPr lang="en-US" dirty="0"/>
              <a:t>Go down using the down button to Watch Values</a:t>
            </a:r>
          </a:p>
          <a:p>
            <a:pPr marL="342900" indent="-342900">
              <a:buFont typeface="Arial" panose="020B0604020202020204" pitchFamily="34" charset="0"/>
              <a:buChar char="•"/>
            </a:pPr>
            <a:r>
              <a:rPr lang="en-US" dirty="0"/>
              <a:t>Select Watch Values using the middle button on the EV3 brick</a:t>
            </a:r>
          </a:p>
        </p:txBody>
      </p:sp>
      <p:pic>
        <p:nvPicPr>
          <p:cNvPr id="6" name="Picture 5">
            <a:extLst>
              <a:ext uri="{FF2B5EF4-FFF2-40B4-BE49-F238E27FC236}">
                <a16:creationId xmlns:a16="http://schemas.microsoft.com/office/drawing/2014/main" id="{814A6854-E4A6-5A40-AD44-AE3679D1B48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523164" y="3539679"/>
            <a:ext cx="3179511" cy="2366619"/>
          </a:xfrm>
          <a:prstGeom prst="rect">
            <a:avLst/>
          </a:prstGeom>
        </p:spPr>
      </p:pic>
      <p:pic>
        <p:nvPicPr>
          <p:cNvPr id="10" name="Picture 9">
            <a:extLst>
              <a:ext uri="{FF2B5EF4-FFF2-40B4-BE49-F238E27FC236}">
                <a16:creationId xmlns:a16="http://schemas.microsoft.com/office/drawing/2014/main" id="{736DCD4F-A585-1A4D-A3A2-D4641A1AD0D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164" y="1076665"/>
            <a:ext cx="3206594" cy="2352335"/>
          </a:xfrm>
          <a:prstGeom prst="rect">
            <a:avLst/>
          </a:prstGeom>
        </p:spPr>
      </p:pic>
      <p:pic>
        <p:nvPicPr>
          <p:cNvPr id="12" name="Picture 11">
            <a:extLst>
              <a:ext uri="{FF2B5EF4-FFF2-40B4-BE49-F238E27FC236}">
                <a16:creationId xmlns:a16="http://schemas.microsoft.com/office/drawing/2014/main" id="{5EFE2A77-A062-7447-82F6-BD04948C377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48179" y="1057980"/>
            <a:ext cx="1974678" cy="1435086"/>
          </a:xfrm>
          <a:prstGeom prst="rect">
            <a:avLst/>
          </a:prstGeom>
        </p:spPr>
      </p:pic>
      <p:pic>
        <p:nvPicPr>
          <p:cNvPr id="14" name="Picture 13">
            <a:extLst>
              <a:ext uri="{FF2B5EF4-FFF2-40B4-BE49-F238E27FC236}">
                <a16:creationId xmlns:a16="http://schemas.microsoft.com/office/drawing/2014/main" id="{AD75B2E4-E48E-8945-9348-EEA84811F5D1}"/>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291194" y="1076665"/>
            <a:ext cx="3168317" cy="2332467"/>
          </a:xfrm>
          <a:prstGeom prst="rect">
            <a:avLst/>
          </a:prstGeom>
        </p:spPr>
      </p:pic>
      <p:sp>
        <p:nvSpPr>
          <p:cNvPr id="15" name="TextBox 14">
            <a:extLst>
              <a:ext uri="{FF2B5EF4-FFF2-40B4-BE49-F238E27FC236}">
                <a16:creationId xmlns:a16="http://schemas.microsoft.com/office/drawing/2014/main" id="{93D8EE6A-B4AB-3144-8A28-3AFD2AC55EBC}"/>
              </a:ext>
            </a:extLst>
          </p:cNvPr>
          <p:cNvSpPr txBox="1"/>
          <p:nvPr/>
        </p:nvSpPr>
        <p:spPr>
          <a:xfrm>
            <a:off x="318085" y="2506069"/>
            <a:ext cx="2437145" cy="646331"/>
          </a:xfrm>
          <a:prstGeom prst="rect">
            <a:avLst/>
          </a:prstGeom>
          <a:noFill/>
        </p:spPr>
        <p:txBody>
          <a:bodyPr wrap="square" rtlCol="0">
            <a:spAutoFit/>
          </a:bodyPr>
          <a:lstStyle/>
          <a:p>
            <a:r>
              <a:rPr lang="en-US" dirty="0"/>
              <a:t>Example: Gyro sensor in port 2</a:t>
            </a:r>
          </a:p>
        </p:txBody>
      </p:sp>
    </p:spTree>
    <p:extLst>
      <p:ext uri="{BB962C8B-B14F-4D97-AF65-F5344CB8AC3E}">
        <p14:creationId xmlns:p14="http://schemas.microsoft.com/office/powerpoint/2010/main" val="381636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4238-D1ED-8D49-AC29-DB030C85813C}"/>
              </a:ext>
            </a:extLst>
          </p:cNvPr>
          <p:cNvSpPr>
            <a:spLocks noGrp="1"/>
          </p:cNvSpPr>
          <p:nvPr>
            <p:ph type="title"/>
          </p:nvPr>
        </p:nvSpPr>
        <p:spPr/>
        <p:txBody>
          <a:bodyPr/>
          <a:lstStyle/>
          <a:p>
            <a:r>
              <a:rPr lang="en-US" dirty="0"/>
              <a:t>setting Sensor Modes</a:t>
            </a:r>
          </a:p>
        </p:txBody>
      </p:sp>
      <p:sp>
        <p:nvSpPr>
          <p:cNvPr id="4" name="Footer Placeholder 3">
            <a:extLst>
              <a:ext uri="{FF2B5EF4-FFF2-40B4-BE49-F238E27FC236}">
                <a16:creationId xmlns:a16="http://schemas.microsoft.com/office/drawing/2014/main" id="{63DC8DA8-8925-014E-A54E-25BF3F228D98}"/>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1853D386-5CEC-E44A-88A9-CE1027964238}"/>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7" name="Picture 6">
            <a:extLst>
              <a:ext uri="{FF2B5EF4-FFF2-40B4-BE49-F238E27FC236}">
                <a16:creationId xmlns:a16="http://schemas.microsoft.com/office/drawing/2014/main" id="{7A4F32A8-15F7-9B45-9516-84D83664FCD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3834" t="4892"/>
          <a:stretch/>
        </p:blipFill>
        <p:spPr>
          <a:xfrm>
            <a:off x="5691055" y="3374420"/>
            <a:ext cx="2980128" cy="2160356"/>
          </a:xfrm>
          <a:prstGeom prst="rect">
            <a:avLst/>
          </a:prstGeom>
        </p:spPr>
      </p:pic>
      <p:pic>
        <p:nvPicPr>
          <p:cNvPr id="9" name="Picture 8">
            <a:extLst>
              <a:ext uri="{FF2B5EF4-FFF2-40B4-BE49-F238E27FC236}">
                <a16:creationId xmlns:a16="http://schemas.microsoft.com/office/drawing/2014/main" id="{BC590FE5-CEA5-B040-BCAA-99ED4221772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112" r="3834"/>
          <a:stretch/>
        </p:blipFill>
        <p:spPr>
          <a:xfrm>
            <a:off x="5727932" y="1051565"/>
            <a:ext cx="2914675" cy="2160356"/>
          </a:xfrm>
          <a:prstGeom prst="rect">
            <a:avLst/>
          </a:prstGeom>
        </p:spPr>
      </p:pic>
      <p:sp>
        <p:nvSpPr>
          <p:cNvPr id="11" name="Content Placeholder 10">
            <a:extLst>
              <a:ext uri="{FF2B5EF4-FFF2-40B4-BE49-F238E27FC236}">
                <a16:creationId xmlns:a16="http://schemas.microsoft.com/office/drawing/2014/main" id="{397BB96C-DFCA-9741-BA8C-1A74EE3FCA8C}"/>
              </a:ext>
            </a:extLst>
          </p:cNvPr>
          <p:cNvSpPr>
            <a:spLocks noGrp="1"/>
          </p:cNvSpPr>
          <p:nvPr>
            <p:ph idx="1"/>
          </p:nvPr>
        </p:nvSpPr>
        <p:spPr>
          <a:xfrm>
            <a:off x="289647" y="3374420"/>
            <a:ext cx="5269435" cy="3002039"/>
          </a:xfrm>
        </p:spPr>
        <p:txBody>
          <a:bodyPr>
            <a:normAutofit/>
          </a:bodyPr>
          <a:lstStyle/>
          <a:p>
            <a:pPr marL="342900" indent="-342900">
              <a:buFont typeface="Arial" panose="020B0604020202020204" pitchFamily="34" charset="0"/>
              <a:buChar char="•"/>
            </a:pPr>
            <a:r>
              <a:rPr lang="en-US" sz="1800" dirty="0"/>
              <a:t>Scroll down to Sensors in Device Browser using the down button on the brick</a:t>
            </a:r>
          </a:p>
          <a:p>
            <a:pPr marL="342900" indent="-342900">
              <a:buFont typeface="Arial" panose="020B0604020202020204" pitchFamily="34" charset="0"/>
              <a:buChar char="•"/>
            </a:pPr>
            <a:r>
              <a:rPr lang="en-US" sz="1800" dirty="0"/>
              <a:t>Pick the sensor you want and scroll down to Set Mode</a:t>
            </a:r>
          </a:p>
          <a:p>
            <a:pPr marL="342900" indent="-342900">
              <a:buFont typeface="Arial" panose="020B0604020202020204" pitchFamily="34" charset="0"/>
              <a:buChar char="•"/>
            </a:pPr>
            <a:r>
              <a:rPr lang="en-US" sz="1800" dirty="0"/>
              <a:t>Change the modes of the sensor</a:t>
            </a:r>
          </a:p>
        </p:txBody>
      </p:sp>
      <p:sp>
        <p:nvSpPr>
          <p:cNvPr id="13" name="TextBox 12">
            <a:extLst>
              <a:ext uri="{FF2B5EF4-FFF2-40B4-BE49-F238E27FC236}">
                <a16:creationId xmlns:a16="http://schemas.microsoft.com/office/drawing/2014/main" id="{B7ED8754-A393-694F-A76F-A8723BB0F590}"/>
              </a:ext>
            </a:extLst>
          </p:cNvPr>
          <p:cNvSpPr txBox="1"/>
          <p:nvPr/>
        </p:nvSpPr>
        <p:spPr>
          <a:xfrm>
            <a:off x="346800" y="2586960"/>
            <a:ext cx="2217686" cy="646331"/>
          </a:xfrm>
          <a:prstGeom prst="rect">
            <a:avLst/>
          </a:prstGeom>
          <a:noFill/>
        </p:spPr>
        <p:txBody>
          <a:bodyPr wrap="square" rtlCol="0">
            <a:spAutoFit/>
          </a:bodyPr>
          <a:lstStyle/>
          <a:p>
            <a:r>
              <a:rPr lang="en-US" dirty="0"/>
              <a:t>Example: Gyro sensor in port 2</a:t>
            </a:r>
          </a:p>
        </p:txBody>
      </p:sp>
      <p:pic>
        <p:nvPicPr>
          <p:cNvPr id="14" name="Picture 13">
            <a:extLst>
              <a:ext uri="{FF2B5EF4-FFF2-40B4-BE49-F238E27FC236}">
                <a16:creationId xmlns:a16="http://schemas.microsoft.com/office/drawing/2014/main" id="{A8E0464E-D97D-1F4C-8B7C-6BCB031CBEE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8367" y="1051565"/>
            <a:ext cx="2075792" cy="1508570"/>
          </a:xfrm>
          <a:prstGeom prst="rect">
            <a:avLst/>
          </a:prstGeom>
        </p:spPr>
      </p:pic>
      <p:pic>
        <p:nvPicPr>
          <p:cNvPr id="15" name="Picture 14">
            <a:extLst>
              <a:ext uri="{FF2B5EF4-FFF2-40B4-BE49-F238E27FC236}">
                <a16:creationId xmlns:a16="http://schemas.microsoft.com/office/drawing/2014/main" id="{156CBC8D-34A3-C044-9B03-6DF7F3C0EDD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624554" y="1051565"/>
            <a:ext cx="2934529" cy="2160356"/>
          </a:xfrm>
          <a:prstGeom prst="rect">
            <a:avLst/>
          </a:prstGeom>
        </p:spPr>
      </p:pic>
      <p:sp>
        <p:nvSpPr>
          <p:cNvPr id="16" name="Rectangle 15">
            <a:extLst>
              <a:ext uri="{FF2B5EF4-FFF2-40B4-BE49-F238E27FC236}">
                <a16:creationId xmlns:a16="http://schemas.microsoft.com/office/drawing/2014/main" id="{6862043F-8345-184D-AFF1-02A05C99CA7A}"/>
              </a:ext>
            </a:extLst>
          </p:cNvPr>
          <p:cNvSpPr/>
          <p:nvPr/>
        </p:nvSpPr>
        <p:spPr>
          <a:xfrm>
            <a:off x="361088" y="5227714"/>
            <a:ext cx="4788544" cy="1169551"/>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1400" dirty="0"/>
              <a:t>You can access more modes on the Gyro Sensor in Python than you can using EV3-G</a:t>
            </a:r>
          </a:p>
          <a:p>
            <a:pPr marL="285750" indent="-285750">
              <a:buFont typeface="Arial" panose="020B0604020202020204" pitchFamily="34" charset="0"/>
              <a:buChar char="•"/>
            </a:pPr>
            <a:r>
              <a:rPr lang="en-US" sz="1400" dirty="0"/>
              <a:t>See </a:t>
            </a:r>
            <a:r>
              <a:rPr lang="en-US" sz="1400" dirty="0">
                <a:hlinkClick r:id="rId6"/>
              </a:rPr>
              <a:t>http://docs.ev3dev.org/projects/lego-linux-drivers/en/ev3dev-stretch/sensor_data.html#lego-ev3-gyro</a:t>
            </a:r>
            <a:endParaRPr lang="en-US" sz="1400" dirty="0"/>
          </a:p>
        </p:txBody>
      </p:sp>
    </p:spTree>
    <p:extLst>
      <p:ext uri="{BB962C8B-B14F-4D97-AF65-F5344CB8AC3E}">
        <p14:creationId xmlns:p14="http://schemas.microsoft.com/office/powerpoint/2010/main" val="82732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2361-97CD-064B-8C27-87B7C2DA9A32}"/>
              </a:ext>
            </a:extLst>
          </p:cNvPr>
          <p:cNvSpPr>
            <a:spLocks noGrp="1"/>
          </p:cNvSpPr>
          <p:nvPr>
            <p:ph type="title"/>
          </p:nvPr>
        </p:nvSpPr>
        <p:spPr/>
        <p:txBody>
          <a:bodyPr/>
          <a:lstStyle/>
          <a:p>
            <a:r>
              <a:rPr lang="en-US" dirty="0"/>
              <a:t>Another EXAMPLE: COLOR sensor in Port 1</a:t>
            </a:r>
          </a:p>
        </p:txBody>
      </p:sp>
      <p:pic>
        <p:nvPicPr>
          <p:cNvPr id="7" name="Content Placeholder 6">
            <a:extLst>
              <a:ext uri="{FF2B5EF4-FFF2-40B4-BE49-F238E27FC236}">
                <a16:creationId xmlns:a16="http://schemas.microsoft.com/office/drawing/2014/main" id="{AEE9DF27-2723-8049-B651-6CABBECB0F4F}"/>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87466" y="3893194"/>
            <a:ext cx="2813991" cy="2065590"/>
          </a:xfrm>
        </p:spPr>
      </p:pic>
      <p:sp>
        <p:nvSpPr>
          <p:cNvPr id="4" name="Footer Placeholder 3">
            <a:extLst>
              <a:ext uri="{FF2B5EF4-FFF2-40B4-BE49-F238E27FC236}">
                <a16:creationId xmlns:a16="http://schemas.microsoft.com/office/drawing/2014/main" id="{B216E5E0-7CD8-1447-9815-CE33F5A831FA}"/>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59A31AB2-8CDB-BE4F-B8A0-4F3761F9806D}"/>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9" name="Picture 8">
            <a:extLst>
              <a:ext uri="{FF2B5EF4-FFF2-40B4-BE49-F238E27FC236}">
                <a16:creationId xmlns:a16="http://schemas.microsoft.com/office/drawing/2014/main" id="{1623FE76-352F-264F-B021-9D7D94532A4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26157" y="3893194"/>
            <a:ext cx="2834533" cy="2065590"/>
          </a:xfrm>
          <a:prstGeom prst="rect">
            <a:avLst/>
          </a:prstGeom>
        </p:spPr>
      </p:pic>
      <p:pic>
        <p:nvPicPr>
          <p:cNvPr id="13" name="Picture 12">
            <a:extLst>
              <a:ext uri="{FF2B5EF4-FFF2-40B4-BE49-F238E27FC236}">
                <a16:creationId xmlns:a16="http://schemas.microsoft.com/office/drawing/2014/main" id="{F817C0C0-A9E6-A746-824D-805C24F5DEE1}"/>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106"/>
          <a:stretch/>
        </p:blipFill>
        <p:spPr>
          <a:xfrm>
            <a:off x="6075486" y="1573854"/>
            <a:ext cx="2695525" cy="2046404"/>
          </a:xfrm>
          <a:prstGeom prst="rect">
            <a:avLst/>
          </a:prstGeom>
        </p:spPr>
      </p:pic>
      <p:pic>
        <p:nvPicPr>
          <p:cNvPr id="15" name="Picture 14">
            <a:extLst>
              <a:ext uri="{FF2B5EF4-FFF2-40B4-BE49-F238E27FC236}">
                <a16:creationId xmlns:a16="http://schemas.microsoft.com/office/drawing/2014/main" id="{80D2BF73-3EDD-7B49-8604-57EC4A170CA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126157" y="1573854"/>
            <a:ext cx="2873993" cy="2046404"/>
          </a:xfrm>
          <a:prstGeom prst="rect">
            <a:avLst/>
          </a:prstGeom>
        </p:spPr>
      </p:pic>
      <p:pic>
        <p:nvPicPr>
          <p:cNvPr id="17" name="Picture 16">
            <a:extLst>
              <a:ext uri="{FF2B5EF4-FFF2-40B4-BE49-F238E27FC236}">
                <a16:creationId xmlns:a16="http://schemas.microsoft.com/office/drawing/2014/main" id="{F02D4BC8-8B2F-B747-ACFD-9244CF64F04E}"/>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7466" y="1584118"/>
            <a:ext cx="2813991" cy="2036140"/>
          </a:xfrm>
          <a:prstGeom prst="rect">
            <a:avLst/>
          </a:prstGeom>
        </p:spPr>
      </p:pic>
      <p:sp>
        <p:nvSpPr>
          <p:cNvPr id="18" name="Rectangle 17">
            <a:extLst>
              <a:ext uri="{FF2B5EF4-FFF2-40B4-BE49-F238E27FC236}">
                <a16:creationId xmlns:a16="http://schemas.microsoft.com/office/drawing/2014/main" id="{AE9AB7E1-453F-AB4C-846D-C8D2E2C701D0}"/>
              </a:ext>
            </a:extLst>
          </p:cNvPr>
          <p:cNvSpPr/>
          <p:nvPr/>
        </p:nvSpPr>
        <p:spPr>
          <a:xfrm>
            <a:off x="6085754" y="3927459"/>
            <a:ext cx="2702525" cy="2246769"/>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1400" dirty="0"/>
              <a:t>You can access more modes on the Color Sensor in Python than you can using EV3-G</a:t>
            </a:r>
          </a:p>
          <a:p>
            <a:pPr marL="285750" indent="-285750">
              <a:buFont typeface="Arial" panose="020B0604020202020204" pitchFamily="34" charset="0"/>
              <a:buChar char="•"/>
            </a:pPr>
            <a:r>
              <a:rPr lang="en-US" sz="1400" dirty="0"/>
              <a:t>See </a:t>
            </a:r>
            <a:r>
              <a:rPr lang="en-US" sz="1400" dirty="0">
                <a:hlinkClick r:id="rId7"/>
              </a:rPr>
              <a:t>http://docs.ev3dev.org/projects/lego-linux-drivers/en/ev3dev-stretch/sensor_data.html#lego-ev3-color</a:t>
            </a:r>
            <a:endParaRPr lang="en-US" sz="1400" dirty="0"/>
          </a:p>
        </p:txBody>
      </p:sp>
    </p:spTree>
    <p:extLst>
      <p:ext uri="{BB962C8B-B14F-4D97-AF65-F5344CB8AC3E}">
        <p14:creationId xmlns:p14="http://schemas.microsoft.com/office/powerpoint/2010/main" val="237225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C8EB-88E0-2047-8766-C73B1B6FFFDF}"/>
              </a:ext>
            </a:extLst>
          </p:cNvPr>
          <p:cNvSpPr>
            <a:spLocks noGrp="1"/>
          </p:cNvSpPr>
          <p:nvPr>
            <p:ph type="title"/>
          </p:nvPr>
        </p:nvSpPr>
        <p:spPr/>
        <p:txBody>
          <a:bodyPr/>
          <a:lstStyle/>
          <a:p>
            <a:r>
              <a:rPr lang="en-US" dirty="0"/>
              <a:t>obtaining Motor Values</a:t>
            </a:r>
          </a:p>
        </p:txBody>
      </p:sp>
      <p:pic>
        <p:nvPicPr>
          <p:cNvPr id="7" name="Content Placeholder 6">
            <a:extLst>
              <a:ext uri="{FF2B5EF4-FFF2-40B4-BE49-F238E27FC236}">
                <a16:creationId xmlns:a16="http://schemas.microsoft.com/office/drawing/2014/main" id="{D7C9B7DC-3311-7246-99B0-FE1C6D428C64}"/>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3192259" y="4330761"/>
            <a:ext cx="2531685" cy="1838803"/>
          </a:xfrm>
        </p:spPr>
      </p:pic>
      <p:sp>
        <p:nvSpPr>
          <p:cNvPr id="4" name="Footer Placeholder 3">
            <a:extLst>
              <a:ext uri="{FF2B5EF4-FFF2-40B4-BE49-F238E27FC236}">
                <a16:creationId xmlns:a16="http://schemas.microsoft.com/office/drawing/2014/main" id="{FD19FDEE-CDE5-7B4A-B0F2-2EEA8A17B0FF}"/>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35A2DF1B-A5FC-4840-B23F-C8604CBBBA82}"/>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9" name="Picture 8">
            <a:extLst>
              <a:ext uri="{FF2B5EF4-FFF2-40B4-BE49-F238E27FC236}">
                <a16:creationId xmlns:a16="http://schemas.microsoft.com/office/drawing/2014/main" id="{C51B4719-3DBD-7742-A0C4-89C0431D9BF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46577" y="1540217"/>
            <a:ext cx="2472644" cy="1832586"/>
          </a:xfrm>
          <a:prstGeom prst="rect">
            <a:avLst/>
          </a:prstGeom>
        </p:spPr>
      </p:pic>
      <p:pic>
        <p:nvPicPr>
          <p:cNvPr id="11" name="Picture 10">
            <a:extLst>
              <a:ext uri="{FF2B5EF4-FFF2-40B4-BE49-F238E27FC236}">
                <a16:creationId xmlns:a16="http://schemas.microsoft.com/office/drawing/2014/main" id="{B4889831-CC52-E94E-8411-B3C2590E95C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2332" t="4253" r="2636"/>
          <a:stretch/>
        </p:blipFill>
        <p:spPr>
          <a:xfrm>
            <a:off x="3205962" y="1573818"/>
            <a:ext cx="2517982" cy="1832586"/>
          </a:xfrm>
          <a:prstGeom prst="rect">
            <a:avLst/>
          </a:prstGeom>
        </p:spPr>
      </p:pic>
      <p:pic>
        <p:nvPicPr>
          <p:cNvPr id="13" name="Picture 12">
            <a:extLst>
              <a:ext uri="{FF2B5EF4-FFF2-40B4-BE49-F238E27FC236}">
                <a16:creationId xmlns:a16="http://schemas.microsoft.com/office/drawing/2014/main" id="{BCB43519-5425-444D-A812-5EBE001F92F3}"/>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2620" t="4253" r="2929"/>
          <a:stretch/>
        </p:blipFill>
        <p:spPr>
          <a:xfrm>
            <a:off x="496837" y="1596414"/>
            <a:ext cx="2517982" cy="1832586"/>
          </a:xfrm>
          <a:prstGeom prst="rect">
            <a:avLst/>
          </a:prstGeom>
        </p:spPr>
      </p:pic>
      <p:sp>
        <p:nvSpPr>
          <p:cNvPr id="14" name="TextBox 13">
            <a:extLst>
              <a:ext uri="{FF2B5EF4-FFF2-40B4-BE49-F238E27FC236}">
                <a16:creationId xmlns:a16="http://schemas.microsoft.com/office/drawing/2014/main" id="{D1AB22FA-F29C-7442-AC39-9ACE388D4CF8}"/>
              </a:ext>
            </a:extLst>
          </p:cNvPr>
          <p:cNvSpPr txBox="1"/>
          <p:nvPr/>
        </p:nvSpPr>
        <p:spPr>
          <a:xfrm>
            <a:off x="457199" y="3545417"/>
            <a:ext cx="2405922" cy="646331"/>
          </a:xfrm>
          <a:prstGeom prst="rect">
            <a:avLst/>
          </a:prstGeom>
          <a:noFill/>
        </p:spPr>
        <p:txBody>
          <a:bodyPr wrap="square" rtlCol="0">
            <a:spAutoFit/>
          </a:bodyPr>
          <a:lstStyle/>
          <a:p>
            <a:r>
              <a:rPr lang="en-US" dirty="0">
                <a:solidFill>
                  <a:srgbClr val="FF0000"/>
                </a:solidFill>
              </a:rPr>
              <a:t>Device Browser </a:t>
            </a:r>
            <a:r>
              <a:rPr lang="en-US" dirty="0">
                <a:solidFill>
                  <a:srgbClr val="FF0000"/>
                </a:solidFill>
                <a:sym typeface="Wingdings" pitchFamily="2" charset="2"/>
              </a:rPr>
              <a:t> Motors</a:t>
            </a:r>
            <a:endParaRPr lang="en-US" dirty="0">
              <a:solidFill>
                <a:srgbClr val="FF0000"/>
              </a:solidFill>
            </a:endParaRPr>
          </a:p>
        </p:txBody>
      </p:sp>
      <p:sp>
        <p:nvSpPr>
          <p:cNvPr id="15" name="TextBox 14">
            <a:extLst>
              <a:ext uri="{FF2B5EF4-FFF2-40B4-BE49-F238E27FC236}">
                <a16:creationId xmlns:a16="http://schemas.microsoft.com/office/drawing/2014/main" id="{765E6531-B1C0-1645-A523-7953105F5B3D}"/>
              </a:ext>
            </a:extLst>
          </p:cNvPr>
          <p:cNvSpPr txBox="1"/>
          <p:nvPr/>
        </p:nvSpPr>
        <p:spPr>
          <a:xfrm>
            <a:off x="3255140" y="3539078"/>
            <a:ext cx="2405922" cy="646331"/>
          </a:xfrm>
          <a:prstGeom prst="rect">
            <a:avLst/>
          </a:prstGeom>
          <a:noFill/>
        </p:spPr>
        <p:txBody>
          <a:bodyPr wrap="square" rtlCol="0">
            <a:spAutoFit/>
          </a:bodyPr>
          <a:lstStyle/>
          <a:p>
            <a:r>
              <a:rPr lang="en-US" dirty="0">
                <a:solidFill>
                  <a:srgbClr val="FF0000"/>
                </a:solidFill>
              </a:rPr>
              <a:t>Select Motor</a:t>
            </a:r>
          </a:p>
          <a:p>
            <a:r>
              <a:rPr lang="en-US" dirty="0">
                <a:solidFill>
                  <a:srgbClr val="FF0000"/>
                </a:solidFill>
              </a:rPr>
              <a:t>e.g. Motor B</a:t>
            </a:r>
          </a:p>
        </p:txBody>
      </p:sp>
      <p:sp>
        <p:nvSpPr>
          <p:cNvPr id="16" name="TextBox 15">
            <a:extLst>
              <a:ext uri="{FF2B5EF4-FFF2-40B4-BE49-F238E27FC236}">
                <a16:creationId xmlns:a16="http://schemas.microsoft.com/office/drawing/2014/main" id="{0EBA2981-1DB6-EC4B-BE83-AC5DC7D3D3AD}"/>
              </a:ext>
            </a:extLst>
          </p:cNvPr>
          <p:cNvSpPr txBox="1"/>
          <p:nvPr/>
        </p:nvSpPr>
        <p:spPr>
          <a:xfrm>
            <a:off x="5946577" y="3522674"/>
            <a:ext cx="2405922" cy="369332"/>
          </a:xfrm>
          <a:prstGeom prst="rect">
            <a:avLst/>
          </a:prstGeom>
          <a:noFill/>
        </p:spPr>
        <p:txBody>
          <a:bodyPr wrap="square" rtlCol="0">
            <a:spAutoFit/>
          </a:bodyPr>
          <a:lstStyle/>
          <a:p>
            <a:r>
              <a:rPr lang="en-US" dirty="0">
                <a:solidFill>
                  <a:srgbClr val="FF0000"/>
                </a:solidFill>
              </a:rPr>
              <a:t>Select Watch Values</a:t>
            </a:r>
          </a:p>
        </p:txBody>
      </p:sp>
      <p:sp>
        <p:nvSpPr>
          <p:cNvPr id="18" name="TextBox 17">
            <a:extLst>
              <a:ext uri="{FF2B5EF4-FFF2-40B4-BE49-F238E27FC236}">
                <a16:creationId xmlns:a16="http://schemas.microsoft.com/office/drawing/2014/main" id="{7C03F986-2BC1-A641-9253-3851FB923DFC}"/>
              </a:ext>
            </a:extLst>
          </p:cNvPr>
          <p:cNvSpPr txBox="1"/>
          <p:nvPr/>
        </p:nvSpPr>
        <p:spPr>
          <a:xfrm>
            <a:off x="5725920" y="4816363"/>
            <a:ext cx="2405922" cy="923330"/>
          </a:xfrm>
          <a:prstGeom prst="rect">
            <a:avLst/>
          </a:prstGeom>
          <a:noFill/>
        </p:spPr>
        <p:txBody>
          <a:bodyPr wrap="square" rtlCol="0">
            <a:spAutoFit/>
          </a:bodyPr>
          <a:lstStyle/>
          <a:p>
            <a:r>
              <a:rPr lang="en-US" dirty="0">
                <a:solidFill>
                  <a:srgbClr val="FF0000"/>
                </a:solidFill>
              </a:rPr>
              <a:t>Rotate a motor and watch the values change</a:t>
            </a:r>
          </a:p>
        </p:txBody>
      </p:sp>
    </p:spTree>
    <p:extLst>
      <p:ext uri="{BB962C8B-B14F-4D97-AF65-F5344CB8AC3E}">
        <p14:creationId xmlns:p14="http://schemas.microsoft.com/office/powerpoint/2010/main" val="50609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Browser can be POWERFUL</a:t>
            </a:r>
          </a:p>
        </p:txBody>
      </p:sp>
      <p:sp>
        <p:nvSpPr>
          <p:cNvPr id="3" name="Content Placeholder 2"/>
          <p:cNvSpPr>
            <a:spLocks noGrp="1"/>
          </p:cNvSpPr>
          <p:nvPr>
            <p:ph idx="1"/>
          </p:nvPr>
        </p:nvSpPr>
        <p:spPr>
          <a:xfrm>
            <a:off x="457200" y="1743075"/>
            <a:ext cx="8245474" cy="4383088"/>
          </a:xfrm>
        </p:spPr>
        <p:txBody>
          <a:bodyPr/>
          <a:lstStyle/>
          <a:p>
            <a:r>
              <a:rPr lang="en-US" dirty="0"/>
              <a:t>As you go through the rest of the lessons on EV3Tutorials.com, you might need to use this feature on the EV3 brick</a:t>
            </a:r>
          </a:p>
          <a:p>
            <a:r>
              <a:rPr lang="en-US" dirty="0"/>
              <a:t>As you complete each challenge, think about data from Device Browser might be helpful</a:t>
            </a:r>
          </a:p>
          <a:p>
            <a:r>
              <a:rPr lang="en-US" dirty="0"/>
              <a:t>The next page has many several examples to think about.</a:t>
            </a: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Tree>
    <p:extLst>
      <p:ext uri="{BB962C8B-B14F-4D97-AF65-F5344CB8AC3E}">
        <p14:creationId xmlns:p14="http://schemas.microsoft.com/office/powerpoint/2010/main" val="158127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beginner</Template>
  <TotalTime>1128</TotalTime>
  <Words>807</Words>
  <Application>Microsoft Macintosh PowerPoint</Application>
  <PresentationFormat>On-screen Show (4:3)</PresentationFormat>
  <Paragraphs>89</Paragraphs>
  <Slides>11</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Black</vt:lpstr>
      <vt:lpstr>Calibri</vt:lpstr>
      <vt:lpstr>Calibri Light</vt:lpstr>
      <vt:lpstr>Helvetica Neue</vt:lpstr>
      <vt:lpstr>beginner</vt:lpstr>
      <vt:lpstr>Custom Design</vt:lpstr>
      <vt:lpstr>BEGINNER PROGRAMMING LESSON</vt:lpstr>
      <vt:lpstr>Lesson Objectives</vt:lpstr>
      <vt:lpstr>WHY DO YOU NEED SENSOR DATA?</vt:lpstr>
      <vt:lpstr>HOW DO YOU GET to port view?</vt:lpstr>
      <vt:lpstr>Obtaining Sensor values</vt:lpstr>
      <vt:lpstr>setting Sensor Modes</vt:lpstr>
      <vt:lpstr>Another EXAMPLE: COLOR sensor in Port 1</vt:lpstr>
      <vt:lpstr>obtaining Motor Values</vt:lpstr>
      <vt:lpstr>Device Browser can be POWERFUL</vt:lpstr>
      <vt:lpstr>OTHER PROBLEMS YOU CAN SOLVE WITH PORT VIEW</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37</cp:revision>
  <cp:lastPrinted>2019-04-30T12:03:08Z</cp:lastPrinted>
  <dcterms:created xsi:type="dcterms:W3CDTF">2016-07-04T02:35:12Z</dcterms:created>
  <dcterms:modified xsi:type="dcterms:W3CDTF">2019-04-30T12:03:13Z</dcterms:modified>
</cp:coreProperties>
</file>