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3"/>
  </p:notesMasterIdLst>
  <p:handoutMasterIdLst>
    <p:handoutMasterId r:id="rId14"/>
  </p:handoutMasterIdLst>
  <p:sldIdLst>
    <p:sldId id="425" r:id="rId3"/>
    <p:sldId id="414" r:id="rId4"/>
    <p:sldId id="419" r:id="rId5"/>
    <p:sldId id="417" r:id="rId6"/>
    <p:sldId id="420" r:id="rId7"/>
    <p:sldId id="421" r:id="rId8"/>
    <p:sldId id="423" r:id="rId9"/>
    <p:sldId id="424" r:id="rId10"/>
    <p:sldId id="422" r:id="rId11"/>
    <p:sldId id="42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5680" autoAdjust="0"/>
  </p:normalViewPr>
  <p:slideViewPr>
    <p:cSldViewPr snapToGrid="0" snapToObjects="1">
      <p:cViewPr>
        <p:scale>
          <a:sx n="100" d="100"/>
          <a:sy n="100" d="100"/>
        </p:scale>
        <p:origin x="1950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60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60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55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3893-0AB3-3144-B1A5-428828A4F522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50A6-DCF1-DB46-A226-35EA54E043D1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2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B5EA-C41E-DE45-8F5B-DEB933571C68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1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921D-9292-D04A-B362-3CAEED75F654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54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3E9-E42D-174A-8D51-FC87FF308152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76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9CCA-6B25-C84E-8998-F7ADACA259E0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B2D5-CFE7-4640-BA54-58C8502496C8}" type="datetime1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13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1834-EFAF-0948-8590-B457D64CADE2}" type="datetime1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64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88A-5FA9-3B44-9611-568FD9C3EA88}" type="datetime1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6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D6B5-F518-A242-9E60-309D7B731463}" type="datetime1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94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759F-ABEE-B44E-879D-DF207EF23A6C}" type="datetime1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7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3CD5B-83D0-5F40-95C1-FAD7EB084CE0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888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827E-9D88-2241-8BFE-8AA43A5C009E}" type="datetime1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BE04-BBC1-FE42-8791-7340AFEF1B56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02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565C-8711-D740-AC21-5B3014C4B52C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2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E534-106C-9C4E-907E-EF10BA0FC4E4}" type="datetime1">
              <a:rPr lang="en-US" smtClean="0"/>
              <a:t>5/25/2019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</p:spTree>
    <p:extLst>
      <p:ext uri="{BB962C8B-B14F-4D97-AF65-F5344CB8AC3E}">
        <p14:creationId xmlns:p14="http://schemas.microsoft.com/office/powerpoint/2010/main" val="189629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A879-29A5-D541-9ABB-657FEE9DFC79}" type="datetime1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574D-5B2B-D94D-94B5-70259B49B54C}" type="datetime1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3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E316-010A-1141-B041-857109FA4A19}" type="datetime1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9574-A2BB-DC46-B5B9-23217A2C98B3}" type="datetime1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9C3B-28E4-594F-8C9A-51A07D3FF73A}" type="datetime1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656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C143-7307-C241-B6C2-EA2CC18A3197}" type="datetime1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6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684FD6B-8BE3-A04D-9696-21C92ECFCA53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2017, (Last edit: 4/07/2017)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25E65-5C8A-864B-857E-EECBEA0416D2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2017, (Last edit: 4/07/2017)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3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Доп. Испытания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Уроки программирования для новичков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6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23" y="1317983"/>
            <a:ext cx="8500451" cy="1662609"/>
          </a:xfrm>
        </p:spPr>
        <p:txBody>
          <a:bodyPr>
            <a:normAutofit/>
          </a:bodyPr>
          <a:lstStyle/>
          <a:p>
            <a:r>
              <a:rPr lang="ru-RU" dirty="0"/>
              <a:t>Авторы</a:t>
            </a:r>
            <a:r>
              <a:rPr lang="en-US" dirty="0"/>
              <a:t>: Sanjay and 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на сайте: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FEE31AF-7F43-4404-98CD-9F6649E4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en-US" dirty="0"/>
              <a:t>© EV3Lessons.com, 2017, (Last edit: 4/07/2017)</a:t>
            </a:r>
          </a:p>
        </p:txBody>
      </p:sp>
    </p:spTree>
    <p:extLst>
      <p:ext uri="{BB962C8B-B14F-4D97-AF65-F5344CB8AC3E}">
        <p14:creationId xmlns:p14="http://schemas.microsoft.com/office/powerpoint/2010/main" val="123723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Испытания на этом занятии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32645"/>
            <a:ext cx="3949313" cy="5043812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b="0" dirty="0"/>
              <a:t>В прошлом году мы познакомились с очень хорошим набором видео от учителя робототехники в Техасе.</a:t>
            </a:r>
          </a:p>
          <a:p>
            <a:pPr marL="342900" indent="-342900">
              <a:buFont typeface="Arial" charset="0"/>
              <a:buChar char="•"/>
            </a:pPr>
            <a:r>
              <a:rPr lang="ru-RU" b="0" dirty="0"/>
              <a:t>Он использовал материалы EV3Lessons и объединил их с собственными идеями.</a:t>
            </a:r>
          </a:p>
          <a:p>
            <a:pPr marL="342900" indent="-342900">
              <a:buFont typeface="Arial" charset="0"/>
              <a:buChar char="•"/>
            </a:pPr>
            <a:r>
              <a:rPr lang="ru-RU" b="0" dirty="0"/>
              <a:t>Это руководство представляет собой сборник задач, созданных Томом Гибсоном в школе </a:t>
            </a:r>
            <a:r>
              <a:rPr lang="ru-RU" b="0" dirty="0" err="1"/>
              <a:t>Headwaters</a:t>
            </a:r>
            <a:r>
              <a:rPr lang="ru-RU" b="0" dirty="0"/>
              <a:t> </a:t>
            </a:r>
            <a:r>
              <a:rPr lang="ru-RU" b="0" dirty="0" err="1"/>
              <a:t>School</a:t>
            </a:r>
            <a:r>
              <a:rPr lang="ru-RU" b="0" dirty="0"/>
              <a:t> в Остине, штат Техас, США.</a:t>
            </a:r>
          </a:p>
          <a:p>
            <a:pPr marL="342900" indent="-342900">
              <a:buFont typeface="Arial" charset="0"/>
              <a:buChar char="•"/>
            </a:pPr>
            <a:r>
              <a:rPr lang="ru-RU" b="0" dirty="0"/>
              <a:t>Испытания используются с его разрешения. Пожалуйста, поблагодарите Тома Гибсона за работу.</a:t>
            </a:r>
          </a:p>
          <a:p>
            <a:pPr marL="342900" indent="-342900">
              <a:buFont typeface="Arial" charset="0"/>
              <a:buChar char="•"/>
            </a:pPr>
            <a:r>
              <a:rPr lang="ru-RU" b="0" dirty="0"/>
              <a:t>Для каждой задачи </a:t>
            </a:r>
            <a:r>
              <a:rPr lang="ru-RU" b="0" dirty="0" err="1"/>
              <a:t>м.Гибсон</a:t>
            </a:r>
            <a:r>
              <a:rPr lang="ru-RU" b="0" dirty="0"/>
              <a:t> предоставляет описание требований, рубрику проекта, а также контрольный лист проекта.</a:t>
            </a:r>
          </a:p>
          <a:p>
            <a:pPr marL="342900" indent="-342900">
              <a:buFont typeface="Arial" charset="0"/>
              <a:buChar char="•"/>
            </a:pPr>
            <a:r>
              <a:rPr lang="ru-RU" b="0" dirty="0"/>
              <a:t>Ссылки на видео из класса мистера Гибсона также были предоставлены для вдохновения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6511" y="1332645"/>
            <a:ext cx="4050872" cy="40508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06511" y="5461615"/>
            <a:ext cx="4034239" cy="371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Thom Gibson</a:t>
            </a:r>
          </a:p>
        </p:txBody>
      </p:sp>
    </p:spTree>
    <p:extLst>
      <p:ext uri="{BB962C8B-B14F-4D97-AF65-F5344CB8AC3E}">
        <p14:creationId xmlns:p14="http://schemas.microsoft.com/office/powerpoint/2010/main" val="2945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/>
          </a:bodyPr>
          <a:lstStyle/>
          <a:p>
            <a:r>
              <a:rPr lang="ru-RU" dirty="0"/>
              <a:t>Проект золотоискателя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79720" y="6390847"/>
            <a:ext cx="3429000" cy="283845"/>
          </a:xfrm>
        </p:spPr>
        <p:txBody>
          <a:bodyPr/>
          <a:lstStyle/>
          <a:p>
            <a:r>
              <a:rPr lang="en-US"/>
              <a:t>© EV3Lessons.com, 2017, (Last edit: 4/07/2017)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6943" y="1670922"/>
            <a:ext cx="4476308" cy="37427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Arial" charset="0"/>
              <a:buChar char="•"/>
            </a:pPr>
            <a:r>
              <a:rPr lang="ru-RU" dirty="0"/>
              <a:t>Найти 3 кусочка желтой бумаги разбросанных на столе случайным образом используя датчик цвета</a:t>
            </a:r>
            <a:r>
              <a:rPr lang="en-US" dirty="0"/>
              <a:t>, </a:t>
            </a:r>
            <a:r>
              <a:rPr lang="ru-RU" dirty="0"/>
              <a:t>не падая со стола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u-RU" sz="1400" i="1" dirty="0"/>
              <a:t>Замечание от </a:t>
            </a:r>
            <a:r>
              <a:rPr lang="en-US" sz="1400" i="1" dirty="0"/>
              <a:t>EV3Lessons: </a:t>
            </a:r>
            <a:r>
              <a:rPr lang="ru-RU" sz="1400" i="1" dirty="0"/>
              <a:t>Советуем проверить хорошо ли определяется желтый цвета датчиком </a:t>
            </a:r>
            <a:r>
              <a:rPr lang="en-US" sz="1400" i="1" dirty="0"/>
              <a:t>EV3. </a:t>
            </a:r>
            <a:r>
              <a:rPr lang="ru-RU" sz="1400" i="1" dirty="0"/>
              <a:t>Чем цвет ближе к </a:t>
            </a:r>
            <a:r>
              <a:rPr lang="ru-RU" sz="1400" i="1" dirty="0" err="1"/>
              <a:t>Леговским</a:t>
            </a:r>
            <a:r>
              <a:rPr lang="ru-RU" sz="1400" i="1" dirty="0"/>
              <a:t> цветам, тем лучше</a:t>
            </a:r>
            <a:r>
              <a:rPr lang="en-US" sz="1400" i="1" dirty="0"/>
              <a:t>. </a:t>
            </a:r>
            <a:r>
              <a:rPr lang="ru-RU" sz="1400" i="1" dirty="0"/>
              <a:t>Мы обнаружили, что вместо цветной бумаги лучше подойдет плотная бумага с насыщенными цветами</a:t>
            </a:r>
            <a:r>
              <a:rPr lang="en-US" sz="1400" i="1" dirty="0"/>
              <a:t>.</a:t>
            </a:r>
            <a:r>
              <a:rPr lang="ru-RU" sz="1400" i="1" dirty="0"/>
              <a:t> Вы можете использовать </a:t>
            </a:r>
            <a:r>
              <a:rPr lang="en-US" sz="1400" i="1" dirty="0"/>
              <a:t>Port View</a:t>
            </a:r>
            <a:r>
              <a:rPr lang="ru-RU" sz="1400" i="1" dirty="0"/>
              <a:t>, чтобы проверить бумагу</a:t>
            </a:r>
            <a:r>
              <a:rPr lang="en-US" sz="1400" i="1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9701" y="1285948"/>
            <a:ext cx="271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u="sng" dirty="0"/>
              <a:t>Требования</a:t>
            </a:r>
            <a:endParaRPr 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72139" y="5932967"/>
            <a:ext cx="658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Создано Томом Гибсоном</a:t>
            </a:r>
            <a:r>
              <a:rPr lang="en-US" dirty="0"/>
              <a:t> (</a:t>
            </a:r>
            <a:r>
              <a:rPr lang="ru-RU" dirty="0"/>
              <a:t> слегка изменена </a:t>
            </a:r>
            <a:r>
              <a:rPr lang="en-US" dirty="0"/>
              <a:t>EV3Lessons</a:t>
            </a:r>
            <a:r>
              <a:rPr lang="ru-RU" dirty="0"/>
              <a:t> 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9720" y="4490360"/>
            <a:ext cx="4231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Видео</a:t>
            </a:r>
            <a:r>
              <a:rPr lang="en-US" dirty="0"/>
              <a:t>:</a:t>
            </a:r>
          </a:p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/8LnsCfJbRFY</a:t>
            </a:r>
          </a:p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/_4kJwx6QzGU</a:t>
            </a:r>
          </a:p>
        </p:txBody>
      </p:sp>
      <p:sp>
        <p:nvSpPr>
          <p:cNvPr id="7" name="Rectangle 6"/>
          <p:cNvSpPr/>
          <p:nvPr/>
        </p:nvSpPr>
        <p:spPr>
          <a:xfrm>
            <a:off x="7495422" y="2454432"/>
            <a:ext cx="425302" cy="3289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15247" y="1470614"/>
            <a:ext cx="425302" cy="3289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28391" y="3369788"/>
            <a:ext cx="425302" cy="3289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5256" y="1285947"/>
            <a:ext cx="2636874" cy="2994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1823C09-B8F0-4C31-BA7C-BAA6AF66F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810597"/>
              </p:ext>
            </p:extLst>
          </p:nvPr>
        </p:nvGraphicFramePr>
        <p:xfrm>
          <a:off x="634792" y="1069340"/>
          <a:ext cx="7890288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667">
                  <a:extLst>
                    <a:ext uri="{9D8B030D-6E8A-4147-A177-3AD203B41FA5}">
                      <a16:colId xmlns:a16="http://schemas.microsoft.com/office/drawing/2014/main" val="3433155035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230009436"/>
                    </a:ext>
                  </a:extLst>
                </a:gridCol>
                <a:gridCol w="1450109">
                  <a:extLst>
                    <a:ext uri="{9D8B030D-6E8A-4147-A177-3AD203B41FA5}">
                      <a16:colId xmlns:a16="http://schemas.microsoft.com/office/drawing/2014/main" val="3116505359"/>
                    </a:ext>
                  </a:extLst>
                </a:gridCol>
                <a:gridCol w="1394691">
                  <a:extLst>
                    <a:ext uri="{9D8B030D-6E8A-4147-A177-3AD203B41FA5}">
                      <a16:colId xmlns:a16="http://schemas.microsoft.com/office/drawing/2014/main" val="232732812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904077830"/>
                    </a:ext>
                  </a:extLst>
                </a:gridCol>
                <a:gridCol w="855858">
                  <a:extLst>
                    <a:ext uri="{9D8B030D-6E8A-4147-A177-3AD203B41FA5}">
                      <a16:colId xmlns:a16="http://schemas.microsoft.com/office/drawing/2014/main" val="1599263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Категория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Баллы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61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1" dirty="0"/>
                        <a:t>Датчики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Датчик касания, кнопки </a:t>
                      </a:r>
                      <a:r>
                        <a:rPr lang="ru-RU" sz="1100" dirty="0" err="1"/>
                        <a:t>брика</a:t>
                      </a:r>
                      <a:r>
                        <a:rPr lang="ru-RU" sz="1100" dirty="0"/>
                        <a:t>, и датчик цвета использованы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Только 2 элемента использованы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Только 1 элемент использован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Не использован ни один элемент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6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1" dirty="0"/>
                        <a:t>Экран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Свет, звуки, текст, и картинки задействованы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Только 3 элемента экрана задействовано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Только 2 элемента экрана задействовано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Менее 1 элемента экрана задействовано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42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1" dirty="0"/>
                        <a:t>Золото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Робот найдет все 3 кусочка золота (объявит об этом) и может не упасть с края стола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Робот найдет все 2 кусочка золота (объявит об этом) и может не упасть с края стола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Робот надет хотя бы 1 кусочек золота, но упадет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Робот не найдет золото или упадет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663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1" dirty="0"/>
                        <a:t>Переключатели/</a:t>
                      </a:r>
                      <a:br>
                        <a:rPr lang="ru-RU" sz="1200" b="1" dirty="0"/>
                      </a:br>
                      <a:r>
                        <a:rPr lang="ru-RU" sz="1200" b="1" dirty="0"/>
                        <a:t>циклы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Переключатели и циклы использованы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Либо переключатели, либо циклы были использованы 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Ни одно не было использовано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205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1" dirty="0"/>
                        <a:t>Обратная связь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Включает все 3 части документации (код, видео, описание)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Включает 2 части документации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Включает 1 часть документации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Нет документации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4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b="1" dirty="0"/>
                        <a:t>Итого: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       /20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8201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Подсчет баллов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6007125"/>
            <a:ext cx="639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Создано Томом Гибсоном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3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спасения груза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084521"/>
            <a:ext cx="37958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После добычи золота из прошлого испытания</a:t>
            </a:r>
            <a:r>
              <a:rPr lang="en-US" sz="1400" dirty="0"/>
              <a:t>, </a:t>
            </a:r>
            <a:r>
              <a:rPr lang="ru-RU" sz="1400" dirty="0"/>
              <a:t>вы понимаете, что вы сбросили драгоценный груз, который жизненно важен для миссии! Вы можете отсканировать карту и посмотреть, где он находится. </a:t>
            </a:r>
            <a:r>
              <a:rPr lang="en-US" sz="1400" dirty="0"/>
              <a:t> </a:t>
            </a:r>
          </a:p>
          <a:p>
            <a:endParaRPr lang="en-US" sz="1400" dirty="0"/>
          </a:p>
          <a:p>
            <a:r>
              <a:rPr lang="ru-RU" sz="1400" dirty="0"/>
              <a:t>Вам нужно проехать неизвестную дистанцию к крутому обрыву, повернуть на 90 градусов налево. Проехать неизвестную дистанцию, чтобы забрать груз</a:t>
            </a:r>
            <a:r>
              <a:rPr lang="en-US" sz="1400" dirty="0"/>
              <a:t>,</a:t>
            </a:r>
            <a:r>
              <a:rPr lang="ru-RU" sz="1400" dirty="0"/>
              <a:t> повернуть на 90 градусов прямо к выходу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ru-RU" sz="1400" dirty="0"/>
              <a:t>Ваша машина оборудована Ультразвуковым датчиком</a:t>
            </a:r>
            <a:r>
              <a:rPr lang="en-US" sz="1400" dirty="0"/>
              <a:t>. (</a:t>
            </a:r>
            <a:r>
              <a:rPr lang="ru-RU" sz="1400" dirty="0"/>
              <a:t>Гироскоп не обязателен</a:t>
            </a:r>
            <a:r>
              <a:rPr lang="en-US" sz="1400" dirty="0"/>
              <a:t>.)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059" y="1524783"/>
            <a:ext cx="4372408" cy="29816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199" y="6007125"/>
            <a:ext cx="752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Создано Томом Гибсоном</a:t>
            </a:r>
            <a:r>
              <a:rPr lang="en-US" dirty="0"/>
              <a:t> (</a:t>
            </a:r>
            <a:r>
              <a:rPr lang="ru-RU" dirty="0"/>
              <a:t> слегка изменена </a:t>
            </a:r>
            <a:r>
              <a:rPr lang="en-US" dirty="0"/>
              <a:t>EV3Lessons</a:t>
            </a:r>
            <a:r>
              <a:rPr lang="ru-RU" dirty="0"/>
              <a:t> 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92609" y="5256997"/>
            <a:ext cx="406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Видео</a:t>
            </a:r>
            <a:r>
              <a:rPr lang="en-US" dirty="0"/>
              <a:t>: https://youtu.be/8ErF489RfhQ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43782" y="1921132"/>
            <a:ext cx="173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Крутой обрыв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27015" y="4321737"/>
            <a:ext cx="97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Старт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92609" y="1084521"/>
            <a:ext cx="4372408" cy="3955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1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Подсчет баллов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6123940"/>
            <a:ext cx="639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Создано Томом Гибсоном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38768" y="5782962"/>
            <a:ext cx="39541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/>
              <a:t>/20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2AE50172-DF9D-4347-89A8-1FA99D421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593585"/>
              </p:ext>
            </p:extLst>
          </p:nvPr>
        </p:nvGraphicFramePr>
        <p:xfrm>
          <a:off x="634792" y="734060"/>
          <a:ext cx="7890288" cy="538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667">
                  <a:extLst>
                    <a:ext uri="{9D8B030D-6E8A-4147-A177-3AD203B41FA5}">
                      <a16:colId xmlns:a16="http://schemas.microsoft.com/office/drawing/2014/main" val="3433155035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230009436"/>
                    </a:ext>
                  </a:extLst>
                </a:gridCol>
                <a:gridCol w="1450109">
                  <a:extLst>
                    <a:ext uri="{9D8B030D-6E8A-4147-A177-3AD203B41FA5}">
                      <a16:colId xmlns:a16="http://schemas.microsoft.com/office/drawing/2014/main" val="3116505359"/>
                    </a:ext>
                  </a:extLst>
                </a:gridCol>
                <a:gridCol w="1394691">
                  <a:extLst>
                    <a:ext uri="{9D8B030D-6E8A-4147-A177-3AD203B41FA5}">
                      <a16:colId xmlns:a16="http://schemas.microsoft.com/office/drawing/2014/main" val="232732812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904077830"/>
                    </a:ext>
                  </a:extLst>
                </a:gridCol>
                <a:gridCol w="855858">
                  <a:extLst>
                    <a:ext uri="{9D8B030D-6E8A-4147-A177-3AD203B41FA5}">
                      <a16:colId xmlns:a16="http://schemas.microsoft.com/office/drawing/2014/main" val="1599263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Категория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Баллы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61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1" dirty="0"/>
                        <a:t>Сборка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Датчики и </a:t>
                      </a:r>
                      <a:r>
                        <a:rPr lang="ru-RU" sz="1100" dirty="0" err="1"/>
                        <a:t>приспособы</a:t>
                      </a:r>
                      <a:r>
                        <a:rPr lang="ru-RU" sz="1100" dirty="0"/>
                        <a:t> надежно работают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Датчик или </a:t>
                      </a:r>
                      <a:r>
                        <a:rPr lang="ru-RU" sz="1100" dirty="0" err="1"/>
                        <a:t>приспособа</a:t>
                      </a:r>
                      <a:r>
                        <a:rPr lang="ru-RU" sz="1100" dirty="0"/>
                        <a:t> ненадёжно закреплена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 err="1"/>
                        <a:t>Отсутсвует</a:t>
                      </a:r>
                      <a:r>
                        <a:rPr lang="ru-RU" sz="1100" dirty="0"/>
                        <a:t> датчик или </a:t>
                      </a:r>
                      <a:r>
                        <a:rPr lang="ru-RU" sz="1100" dirty="0" err="1"/>
                        <a:t>приспособа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Нет ни датчика ни </a:t>
                      </a:r>
                      <a:r>
                        <a:rPr lang="ru-RU" sz="1100" dirty="0" err="1"/>
                        <a:t>приспособы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6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1" dirty="0"/>
                        <a:t>Гироскоп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Гироскоп использован по назначению, эффективно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Гироскоп использован, но не самым эффективным способом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Гироскоп закреплен, но не используется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Гироскопа нет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42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1" dirty="0"/>
                        <a:t>Ультразвук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Ультразвук использован по назначению, эффективно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Ультразвук использован, но не самым эффективным способом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Ультразвук  закреплен, но не используется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Ультразвукового датчика нет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663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1" dirty="0"/>
                        <a:t>Исполнение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Машинка не ударяется о стенку обрыва, возвращает груз, безопасно выходит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Машинка исполняет 2 из 3 задач 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Машинка исполняет 1 из 3 задач </a:t>
                      </a:r>
                      <a:endParaRPr lang="en-US" sz="1100" dirty="0"/>
                    </a:p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Машинка не исполняет ничего из 3 задач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205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1" dirty="0"/>
                        <a:t>Обратная связь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Включает все 3 части документации (код, видео, описание)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Включает 2 части документации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Включает 1 часть документации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Нет документации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4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b="1" dirty="0"/>
                        <a:t>Итого: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       /20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82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/>
          </a:bodyPr>
          <a:lstStyle/>
          <a:p>
            <a:r>
              <a:rPr lang="en-US" dirty="0"/>
              <a:t>SENSORY PROJECT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79720" y="6390847"/>
            <a:ext cx="3429000" cy="283845"/>
          </a:xfrm>
        </p:spPr>
        <p:txBody>
          <a:bodyPr/>
          <a:lstStyle/>
          <a:p>
            <a:r>
              <a:rPr lang="en-US"/>
              <a:t>© EV3Lessons.com, 2017, (Last edit: 4/07/2017)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199" y="1903841"/>
            <a:ext cx="4562476" cy="25729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charset="0"/>
              <a:buChar char="•"/>
            </a:pPr>
            <a:r>
              <a:rPr lang="ru-RU" dirty="0"/>
              <a:t>Создайте робота, который использует хотя бы один из датчиков (касания, цвета, ультразвук/ИК)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Используйте текст на экране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Используйте звуки и свет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Используйте хотя бы одну кнопку </a:t>
            </a:r>
            <a:r>
              <a:rPr lang="ru-RU" dirty="0" err="1"/>
              <a:t>брика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Необязательно</a:t>
            </a:r>
            <a:r>
              <a:rPr lang="en-US" dirty="0"/>
              <a:t>: </a:t>
            </a:r>
            <a:r>
              <a:rPr lang="ru-RU" dirty="0"/>
              <a:t>Если вы научились пользоваться гироскопом, примените ваши знания!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19675" y="1903841"/>
            <a:ext cx="3667126" cy="9141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ru-RU"/>
              <a:t>Создайте полосу препятствий для своего робота</a:t>
            </a:r>
          </a:p>
          <a:p>
            <a:pPr marL="285750" indent="-285750">
              <a:buFont typeface="Arial" charset="0"/>
              <a:buChar char="•"/>
            </a:pPr>
            <a:r>
              <a:rPr lang="ru-RU" dirty="0"/>
              <a:t>Создать интерактивную игру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9701" y="1285948"/>
            <a:ext cx="271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u="sng" dirty="0"/>
              <a:t>Требования</a:t>
            </a:r>
            <a:endParaRPr lang="en-US" b="1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5549485" y="1249030"/>
            <a:ext cx="271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u="sng" dirty="0"/>
              <a:t>Цели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80484" y="5063988"/>
            <a:ext cx="650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Видео</a:t>
            </a:r>
            <a:r>
              <a:rPr lang="en-US" dirty="0"/>
              <a:t>: https://youtu.be/9dEupLZSI6s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6CA24-C57A-4ABB-9F54-FEB5D98C748C}"/>
              </a:ext>
            </a:extLst>
          </p:cNvPr>
          <p:cNvSpPr txBox="1"/>
          <p:nvPr/>
        </p:nvSpPr>
        <p:spPr>
          <a:xfrm>
            <a:off x="457199" y="6007125"/>
            <a:ext cx="752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Создано Томом Гибсоном</a:t>
            </a:r>
            <a:r>
              <a:rPr lang="en-US" dirty="0"/>
              <a:t> (</a:t>
            </a:r>
            <a:r>
              <a:rPr lang="ru-RU" dirty="0"/>
              <a:t> слегка изменена </a:t>
            </a:r>
            <a:r>
              <a:rPr lang="en-US" dirty="0"/>
              <a:t>EV3Lessons</a:t>
            </a:r>
            <a:r>
              <a:rPr lang="ru-RU" dirty="0"/>
              <a:t> 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627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Подсчет баллов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0576" y="6189687"/>
            <a:ext cx="2952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Создано Томом Гибсоном</a:t>
            </a:r>
            <a:endParaRPr lang="en-US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48275D39-4D92-4589-AD01-5E376A741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520409"/>
              </p:ext>
            </p:extLst>
          </p:nvPr>
        </p:nvGraphicFramePr>
        <p:xfrm>
          <a:off x="634792" y="734060"/>
          <a:ext cx="7890288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667">
                  <a:extLst>
                    <a:ext uri="{9D8B030D-6E8A-4147-A177-3AD203B41FA5}">
                      <a16:colId xmlns:a16="http://schemas.microsoft.com/office/drawing/2014/main" val="3433155035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230009436"/>
                    </a:ext>
                  </a:extLst>
                </a:gridCol>
                <a:gridCol w="1450109">
                  <a:extLst>
                    <a:ext uri="{9D8B030D-6E8A-4147-A177-3AD203B41FA5}">
                      <a16:colId xmlns:a16="http://schemas.microsoft.com/office/drawing/2014/main" val="3116505359"/>
                    </a:ext>
                  </a:extLst>
                </a:gridCol>
                <a:gridCol w="1394691">
                  <a:extLst>
                    <a:ext uri="{9D8B030D-6E8A-4147-A177-3AD203B41FA5}">
                      <a16:colId xmlns:a16="http://schemas.microsoft.com/office/drawing/2014/main" val="232732812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904077830"/>
                    </a:ext>
                  </a:extLst>
                </a:gridCol>
                <a:gridCol w="855858">
                  <a:extLst>
                    <a:ext uri="{9D8B030D-6E8A-4147-A177-3AD203B41FA5}">
                      <a16:colId xmlns:a16="http://schemas.microsoft.com/office/drawing/2014/main" val="1599263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Категория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10 </a:t>
                      </a:r>
                      <a:r>
                        <a:rPr lang="ru-RU" sz="1100" dirty="0"/>
                        <a:t>(превосходит)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9 </a:t>
                      </a:r>
                      <a:r>
                        <a:rPr lang="ru-RU" sz="1100" dirty="0"/>
                        <a:t>(соответствует)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2 </a:t>
                      </a:r>
                      <a:r>
                        <a:rPr lang="ru-RU" sz="1100" dirty="0"/>
                        <a:t>(стремится)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 </a:t>
                      </a:r>
                      <a:r>
                        <a:rPr lang="ru-RU" sz="1100" dirty="0"/>
                        <a:t>(ниже)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Баллы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61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1" dirty="0"/>
                        <a:t>Датчики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Задача разработана так, что все нужные датчики использованы для выполнения задания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Все датчики использованы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3 датчика использовано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2 и меньше датчиков использовано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6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1" dirty="0"/>
                        <a:t>Брик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Гироскоп использован по назначению, эффективно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Гироскоп использован, но не самым эффективным способом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Гироскоп закреплен, но не используется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Гироскопа нет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42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1" dirty="0"/>
                        <a:t>Обратная связь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Ультразвук использован по назначению, эффективно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Ультразвук использован, но не самым эффективным способом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Ультразвук  закреплен, но не используется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Ультразвукового датчика нет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663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1" dirty="0"/>
                        <a:t>Усердие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Ученик вложил много времени и усердия в классе и вне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Ученик использовал время в классе с пользой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Ученик создал довольно простого робота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Ученик не уделил внимание проекту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205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1" dirty="0"/>
                        <a:t>Общее впечатление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Проект получился уникальным, поразительным</a:t>
                      </a:r>
                      <a:r>
                        <a:rPr lang="en-US" sz="11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Проект имеет новые идеи, но схож с другими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Проект является точной копией чужой работы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-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4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b="1" dirty="0"/>
                        <a:t>Итого: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       /50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82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37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Лист обратной связи по проекту</a:t>
            </a:r>
            <a:r>
              <a:rPr lang="en-US" dirty="0"/>
              <a:t> (</a:t>
            </a:r>
            <a:r>
              <a:rPr lang="ru-RU" dirty="0"/>
              <a:t>для всех проектов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17144"/>
            <a:ext cx="8245474" cy="4373563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1) </a:t>
            </a:r>
            <a:r>
              <a:rPr lang="ru-RU" b="0" dirty="0"/>
              <a:t>Какой предназначение вашего робота? Изменился ли ваш план? Почему да или почему нет?</a:t>
            </a:r>
            <a:br>
              <a:rPr lang="ru-RU" b="0" dirty="0"/>
            </a:br>
            <a:endParaRPr lang="en-US" b="0" dirty="0"/>
          </a:p>
          <a:p>
            <a:r>
              <a:rPr lang="en-US" b="0" dirty="0"/>
              <a:t>2) </a:t>
            </a:r>
            <a:r>
              <a:rPr lang="ru-RU" b="0" dirty="0"/>
              <a:t>С какими трудностями вы столкнулись</a:t>
            </a:r>
            <a:r>
              <a:rPr lang="en-US" b="0" dirty="0"/>
              <a:t>? </a:t>
            </a:r>
            <a:r>
              <a:rPr lang="ru-RU" b="0" dirty="0"/>
              <a:t>Были ли такие, какие сложно решить в заданное время?</a:t>
            </a:r>
            <a:br>
              <a:rPr lang="ru-RU" b="0" dirty="0"/>
            </a:br>
            <a:endParaRPr lang="en-US" b="0" dirty="0"/>
          </a:p>
          <a:p>
            <a:r>
              <a:rPr lang="en-US" b="0" dirty="0"/>
              <a:t>3) </a:t>
            </a:r>
            <a:r>
              <a:rPr lang="ru-RU" b="0" dirty="0"/>
              <a:t>Проходили ли вы через множество итераций(повторов)?</a:t>
            </a:r>
            <a:r>
              <a:rPr lang="en-US" b="0" dirty="0"/>
              <a:t> (</a:t>
            </a:r>
            <a:r>
              <a:rPr lang="ru-RU" b="0" dirty="0"/>
              <a:t>При предоставлении видео или другую документацию</a:t>
            </a:r>
            <a:r>
              <a:rPr lang="en-US" b="0" dirty="0"/>
              <a:t>)</a:t>
            </a:r>
            <a:br>
              <a:rPr lang="ru-RU" b="0" dirty="0"/>
            </a:br>
            <a:endParaRPr lang="en-US" b="0" dirty="0"/>
          </a:p>
          <a:p>
            <a:r>
              <a:rPr lang="en-US" b="0" dirty="0"/>
              <a:t>4) </a:t>
            </a:r>
            <a:r>
              <a:rPr lang="ru-RU" b="0" dirty="0"/>
              <a:t>Были ли у вам моменты «Эврика!»</a:t>
            </a:r>
            <a:r>
              <a:rPr lang="en-US" b="0" dirty="0"/>
              <a:t>?</a:t>
            </a:r>
            <a:br>
              <a:rPr lang="ru-RU" b="0" dirty="0"/>
            </a:br>
            <a:endParaRPr lang="en-US" b="0" dirty="0"/>
          </a:p>
          <a:p>
            <a:r>
              <a:rPr lang="en-US" b="0" dirty="0"/>
              <a:t>5) </a:t>
            </a:r>
            <a:r>
              <a:rPr lang="ru-RU" b="0" dirty="0"/>
              <a:t>За какую часть проекты ты больше всего гордишься?</a:t>
            </a:r>
            <a:br>
              <a:rPr lang="ru-RU" b="0" dirty="0"/>
            </a:br>
            <a:endParaRPr lang="en-US" b="0" dirty="0"/>
          </a:p>
          <a:p>
            <a:r>
              <a:rPr lang="en-US" b="0" dirty="0"/>
              <a:t>6) </a:t>
            </a:r>
            <a:r>
              <a:rPr lang="ru-RU" b="0" dirty="0"/>
              <a:t>Включите снимок экрана вашего кода и видео работы вашего робота </a:t>
            </a:r>
            <a:r>
              <a:rPr lang="ru-RU" b="0"/>
              <a:t>в действии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79656C-F145-4FB6-AA0F-190F929483A9}"/>
              </a:ext>
            </a:extLst>
          </p:cNvPr>
          <p:cNvSpPr txBox="1"/>
          <p:nvPr/>
        </p:nvSpPr>
        <p:spPr>
          <a:xfrm>
            <a:off x="457199" y="6007125"/>
            <a:ext cx="752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Создано Томом Гибсоном</a:t>
            </a:r>
            <a:r>
              <a:rPr lang="en-US" dirty="0"/>
              <a:t> (</a:t>
            </a:r>
            <a:r>
              <a:rPr lang="ru-RU" dirty="0"/>
              <a:t> слегка изменена </a:t>
            </a:r>
            <a:r>
              <a:rPr lang="en-US" dirty="0"/>
              <a:t>EV3Lessons</a:t>
            </a:r>
            <a:r>
              <a:rPr lang="ru-RU" dirty="0"/>
              <a:t> 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7113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6692</TotalTime>
  <Words>980</Words>
  <Application>Microsoft Office PowerPoint</Application>
  <PresentationFormat>Экран (4:3)</PresentationFormat>
  <Paragraphs>179</Paragraphs>
  <Slides>10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Уроки программирования для новичков</vt:lpstr>
      <vt:lpstr>Испытания на этом занятии</vt:lpstr>
      <vt:lpstr>Проект золотоискателя</vt:lpstr>
      <vt:lpstr>Подсчет баллов</vt:lpstr>
      <vt:lpstr>Проект спасения груза</vt:lpstr>
      <vt:lpstr>Подсчет баллов</vt:lpstr>
      <vt:lpstr>SENSORY PROJECT</vt:lpstr>
      <vt:lpstr>Подсчет баллов</vt:lpstr>
      <vt:lpstr>Лист обратной связи по проекту (для всех проектов)</vt:lpstr>
      <vt:lpstr>Благодарность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Vladimir Abay</cp:lastModifiedBy>
  <cp:revision>134</cp:revision>
  <cp:lastPrinted>2017-04-07T16:09:17Z</cp:lastPrinted>
  <dcterms:created xsi:type="dcterms:W3CDTF">2014-08-07T02:19:13Z</dcterms:created>
  <dcterms:modified xsi:type="dcterms:W3CDTF">2019-05-25T11:10:00Z</dcterms:modified>
</cp:coreProperties>
</file>