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14"/>
  </p:notesMasterIdLst>
  <p:handoutMasterIdLst>
    <p:handoutMasterId r:id="rId15"/>
  </p:handoutMasterIdLst>
  <p:sldIdLst>
    <p:sldId id="295" r:id="rId4"/>
    <p:sldId id="291" r:id="rId5"/>
    <p:sldId id="275" r:id="rId6"/>
    <p:sldId id="286" r:id="rId7"/>
    <p:sldId id="287" r:id="rId8"/>
    <p:sldId id="288" r:id="rId9"/>
    <p:sldId id="289" r:id="rId10"/>
    <p:sldId id="290" r:id="rId11"/>
    <p:sldId id="292" r:id="rId12"/>
    <p:sldId id="42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13"/>
  </p:normalViewPr>
  <p:slideViewPr>
    <p:cSldViewPr snapToGrid="0" snapToObjects="1">
      <p:cViewPr varScale="1">
        <p:scale>
          <a:sx n="109" d="100"/>
          <a:sy n="109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5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E97-744C-6A44-93A1-991B45F827D6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F4C3-0E93-F84E-B9D7-792E6E8BB955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C19-1723-6245-9CDB-E741AB2D1B1B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005A-7F95-994E-9ACE-7BC5FCC1FE49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3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BA31-094D-7340-9EC6-7F0C9FE244D3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BA6F-9415-B946-A89D-89B64376ECC4}" type="datetime1">
              <a:rPr lang="en-US" smtClean="0"/>
              <a:t>4/20/2019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836738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B4B-9F27-5745-AB30-2BA7396DC82B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2D8E-133E-7D46-B3E0-5900C8E7D5AC}" type="datetime1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F31E-5C85-0042-8A60-177162ED58FB}" type="datetime1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8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E2F-F4A1-0E40-A9D2-9FA1570CFBCE}" type="datetime1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4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F7CD-D7FE-4C49-947F-59950BF43062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346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6B3-25B1-2D47-9568-5E08CEA323F8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3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D24D-336E-A44E-890D-CE92DA4F9DAB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7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2318-BB15-8148-AC13-B5B8B9FC1225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1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7AB-ECA8-EF41-A9E5-AF089D2FA254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3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06CB-7F88-084C-B206-B0407092DC88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4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AE3-BA90-A141-9E23-B58099BC19F3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9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7FF-01C3-DD44-901F-556AF1D362CE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25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F9E6-BC6D-AC45-8CDF-777BD81ECC08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62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1B42-C292-8842-82CD-C4D2F821CE5F}" type="datetime1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8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BE9F-67D4-6D49-B819-ECBBC6EB1910}" type="datetime1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87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FD3F-293C-2C4E-A471-FF3DDDAE00F1}" type="datetime1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E04E-14C5-D34A-A071-F5C6DB29E1FA}" type="datetime1">
              <a:rPr lang="en-US" smtClean="0"/>
              <a:t>4/20/2019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912293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EE3-81A8-214B-BD8F-C844E7C11169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45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A78D-64C6-FE4E-9600-A726A42332BF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4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DBD-3BF8-D143-B9B5-82B83C6F7D46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3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077-E09D-BF4A-9E77-8C23C1A7224E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3C50-7CB8-0645-AFC0-5591FBD3A0D0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B04-4B86-FA4D-9EC5-BD120978EDB8}" type="datetime1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BF0A-F60B-8949-96CD-C991FE77F9BA}" type="datetime1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DF70-4DF9-5544-AF0B-1381B735114D}" type="datetime1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9896-46EC-0547-A028-D1BF7579F8F2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072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7779-9FAB-2343-951A-8756544D0D72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782AB3-CC12-F14F-BA43-FBEC7475E6DA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AA0ABFE-08A7-6F40-AED3-D1A7268483F8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07/04/2016)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8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73C5-BE5C-7441-A3B7-6EEA471EDBD8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Псевдокод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5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AEB6A81-7000-4C4E-B07F-33E56E17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 dirty="0"/>
              <a:t>© EV3Lessons.com, 2016, (Last edit: </a:t>
            </a:r>
            <a:r>
              <a:rPr lang="ru-RU" dirty="0"/>
              <a:t>0</a:t>
            </a:r>
            <a:r>
              <a:rPr lang="en-US" dirty="0"/>
              <a:t>7/04/2016)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понятие Псевдокода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зачем ты использовать псевдокод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писать псевдокод для общих целей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планировать программу для </a:t>
            </a:r>
            <a:r>
              <a:rPr lang="en-US" dirty="0"/>
              <a:t>First Lego League </a:t>
            </a:r>
            <a:r>
              <a:rPr lang="ru-RU" dirty="0"/>
              <a:t>(крупное соревнование, на ряду с </a:t>
            </a:r>
            <a:r>
              <a:rPr lang="en-US" dirty="0"/>
              <a:t>World Robotics </a:t>
            </a:r>
            <a:r>
              <a:rPr lang="en-US" dirty="0" err="1"/>
              <a:t>Olimpiad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5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>
            <a:normAutofit/>
          </a:bodyPr>
          <a:lstStyle/>
          <a:p>
            <a:r>
              <a:rPr lang="ru-RU" dirty="0"/>
              <a:t>Что такое псевдокод?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dirty="0"/>
              <a:t>Роботы двигаются по инструкциям, которые дают люди</a:t>
            </a:r>
            <a:r>
              <a:rPr lang="en-US" dirty="0"/>
              <a:t>. </a:t>
            </a:r>
            <a:r>
              <a:rPr lang="ru-RU" dirty="0"/>
              <a:t>Они нуждаются в детальных, пошаговых инструкциях, чтобы закончить задание</a:t>
            </a:r>
            <a:r>
              <a:rPr lang="en-US" dirty="0"/>
              <a:t>. 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Это набор детализированных заметок, которые программист использует при написании кода</a:t>
            </a:r>
            <a:r>
              <a:rPr lang="en-US" dirty="0"/>
              <a:t>. 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Он не пишется на конкретном программном языке</a:t>
            </a:r>
            <a:r>
              <a:rPr lang="en-US" dirty="0"/>
              <a:t>.</a:t>
            </a:r>
            <a:r>
              <a:rPr lang="ru-RU" dirty="0"/>
              <a:t> Псевдокод может состоять частично из Английского/Русского и кода</a:t>
            </a:r>
            <a:r>
              <a:rPr lang="en-US" dirty="0"/>
              <a:t>. 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Псевдокод позволяет делиться планами с другими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Псевдокод достаточный для написания реального кода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Почему Псевдокод важен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046748"/>
            <a:ext cx="8574087" cy="5079416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dirty="0"/>
              <a:t>Лучший способ понять важность Псевдокода – это попробовать написать инструкцию к чему-нибудь простому.</a:t>
            </a:r>
            <a:r>
              <a:rPr lang="en-US" dirty="0"/>
              <a:t> : </a:t>
            </a:r>
          </a:p>
          <a:p>
            <a:pPr lvl="2"/>
            <a:r>
              <a:rPr lang="ru-RU" dirty="0"/>
              <a:t>Как сделать бутерброд</a:t>
            </a:r>
            <a:r>
              <a:rPr lang="en-US" dirty="0"/>
              <a:t>, </a:t>
            </a:r>
            <a:r>
              <a:rPr lang="ru-RU" dirty="0"/>
              <a:t>как украсить торт</a:t>
            </a:r>
            <a:r>
              <a:rPr lang="en-US" dirty="0"/>
              <a:t>, </a:t>
            </a:r>
            <a:r>
              <a:rPr lang="ru-RU" dirty="0"/>
              <a:t>как посадить семена</a:t>
            </a:r>
            <a:r>
              <a:rPr lang="en-US" dirty="0"/>
              <a:t>, </a:t>
            </a:r>
            <a:r>
              <a:rPr lang="ru-RU" dirty="0" err="1"/>
              <a:t>т.д</a:t>
            </a:r>
            <a:r>
              <a:rPr lang="en-US" dirty="0"/>
              <a:t>.  </a:t>
            </a:r>
          </a:p>
          <a:p>
            <a:pPr lvl="2"/>
            <a:r>
              <a:rPr lang="ru-RU" dirty="0"/>
              <a:t>Ученики пишут инструкцию, учитель следует их инструкциям.</a:t>
            </a:r>
            <a:r>
              <a:rPr lang="en-US" dirty="0"/>
              <a:t>  </a:t>
            </a:r>
          </a:p>
          <a:p>
            <a:pPr lvl="2"/>
            <a:r>
              <a:rPr lang="ru-RU" dirty="0"/>
              <a:t>После сравните результаты</a:t>
            </a:r>
            <a:r>
              <a:rPr lang="en-US" dirty="0"/>
              <a:t>. 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Пример для «Бутерброда с арахисовым маслом и вареньем»</a:t>
            </a:r>
            <a:r>
              <a:rPr lang="en-US" dirty="0"/>
              <a:t>:</a:t>
            </a:r>
          </a:p>
          <a:p>
            <a:pPr lvl="2"/>
            <a:r>
              <a:rPr lang="ru-RU" dirty="0">
                <a:solidFill>
                  <a:srgbClr val="00B0F0"/>
                </a:solidFill>
              </a:rPr>
              <a:t>Ученик </a:t>
            </a:r>
            <a:r>
              <a:rPr lang="en-US" dirty="0">
                <a:solidFill>
                  <a:srgbClr val="00B0F0"/>
                </a:solidFill>
              </a:rPr>
              <a:t>1 </a:t>
            </a:r>
            <a:r>
              <a:rPr lang="ru-RU" dirty="0">
                <a:solidFill>
                  <a:srgbClr val="00B0F0"/>
                </a:solidFill>
              </a:rPr>
              <a:t>пишет</a:t>
            </a:r>
            <a:r>
              <a:rPr lang="en-US" dirty="0">
                <a:solidFill>
                  <a:srgbClr val="00B0F0"/>
                </a:solidFill>
              </a:rPr>
              <a:t>: “</a:t>
            </a:r>
            <a:r>
              <a:rPr lang="ru-RU" dirty="0">
                <a:solidFill>
                  <a:srgbClr val="00B0F0"/>
                </a:solidFill>
              </a:rPr>
              <a:t>Положите арахисовое масло на хлеб</a:t>
            </a:r>
            <a:r>
              <a:rPr lang="en-US" dirty="0">
                <a:solidFill>
                  <a:srgbClr val="00B0F0"/>
                </a:solidFill>
              </a:rPr>
              <a:t>”.  </a:t>
            </a:r>
            <a:r>
              <a:rPr lang="ru-RU" dirty="0">
                <a:solidFill>
                  <a:srgbClr val="00B0F0"/>
                </a:solidFill>
              </a:rPr>
              <a:t>В это время учитель выкладывает всю банку масла на кусочек хлеба</a:t>
            </a:r>
            <a:r>
              <a:rPr lang="en-US" dirty="0">
                <a:solidFill>
                  <a:srgbClr val="00B0F0"/>
                </a:solidFill>
              </a:rPr>
              <a:t>.  </a:t>
            </a:r>
          </a:p>
          <a:p>
            <a:pPr lvl="2"/>
            <a:r>
              <a:rPr lang="ru-RU" dirty="0">
                <a:solidFill>
                  <a:srgbClr val="00B0F0"/>
                </a:solidFill>
              </a:rPr>
              <a:t>Ученик 2 пишет</a:t>
            </a:r>
            <a:r>
              <a:rPr lang="en-US" dirty="0">
                <a:solidFill>
                  <a:srgbClr val="00B0F0"/>
                </a:solidFill>
              </a:rPr>
              <a:t>: “</a:t>
            </a:r>
            <a:r>
              <a:rPr lang="ru-RU" dirty="0">
                <a:solidFill>
                  <a:srgbClr val="00B0F0"/>
                </a:solidFill>
              </a:rPr>
              <a:t>Возьмите хлеб и размажьте арахисовое масло</a:t>
            </a:r>
            <a:r>
              <a:rPr lang="en-US" dirty="0">
                <a:solidFill>
                  <a:srgbClr val="00B0F0"/>
                </a:solidFill>
              </a:rPr>
              <a:t>”. </a:t>
            </a:r>
            <a:r>
              <a:rPr lang="ru-RU" dirty="0">
                <a:solidFill>
                  <a:srgbClr val="00B0F0"/>
                </a:solidFill>
              </a:rPr>
              <a:t>Учитель размазывает все масло на целую буханку хлеба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pPr lvl="2"/>
            <a:r>
              <a:rPr lang="ru-RU" dirty="0">
                <a:solidFill>
                  <a:srgbClr val="00B0F0"/>
                </a:solidFill>
              </a:rPr>
              <a:t>Ученик 3 пишет</a:t>
            </a:r>
            <a:r>
              <a:rPr lang="en-US" dirty="0">
                <a:solidFill>
                  <a:srgbClr val="00B0F0"/>
                </a:solidFill>
              </a:rPr>
              <a:t>: “</a:t>
            </a:r>
            <a:r>
              <a:rPr lang="ru-RU" dirty="0">
                <a:solidFill>
                  <a:srgbClr val="00B0F0"/>
                </a:solidFill>
              </a:rPr>
              <a:t>Взять 2 куска хлеба и размазать масло и </a:t>
            </a:r>
            <a:r>
              <a:rPr lang="ru-RU" dirty="0" err="1">
                <a:solidFill>
                  <a:srgbClr val="00B0F0"/>
                </a:solidFill>
              </a:rPr>
              <a:t>варнье</a:t>
            </a:r>
            <a:r>
              <a:rPr lang="en-US" dirty="0">
                <a:solidFill>
                  <a:srgbClr val="00B0F0"/>
                </a:solidFill>
              </a:rPr>
              <a:t>”.  </a:t>
            </a:r>
            <a:r>
              <a:rPr lang="ru-RU" dirty="0">
                <a:solidFill>
                  <a:srgbClr val="00B0F0"/>
                </a:solidFill>
              </a:rPr>
              <a:t>Учитель размазывает масло на 2 сторонах обоих кусков хлеба.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pPr marL="342900" lvl="0" indent="-342900">
              <a:buFont typeface="Arial" charset="0"/>
              <a:buChar char="•"/>
            </a:pPr>
            <a:r>
              <a:rPr lang="ru-RU" dirty="0"/>
              <a:t>Последовательность инструкций очень важна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0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псевдокода «бутерброд»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/>
          </a:bodyPr>
          <a:lstStyle/>
          <a:p>
            <a:pPr marL="342900" lvl="0" indent="-342900">
              <a:buFont typeface="Arial" charset="0"/>
              <a:buChar char="•"/>
            </a:pPr>
            <a:r>
              <a:rPr lang="ru-RU" dirty="0"/>
              <a:t>Взять 2 кусочка хлеба</a:t>
            </a:r>
            <a:r>
              <a:rPr lang="en-US" dirty="0"/>
              <a:t>.</a:t>
            </a:r>
          </a:p>
          <a:p>
            <a:pPr marL="342900" lvl="0" indent="-342900">
              <a:buFont typeface="Arial" charset="0"/>
              <a:buChar char="•"/>
            </a:pPr>
            <a:r>
              <a:rPr lang="ru-RU" dirty="0"/>
              <a:t>Взять кусочек хлеба, который не покрыт маслом на любой стороне , и используя нож, размазать масло на одной стороне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Взять кусочек хлеба, который не покрыт вареньем на любой стороне и используя нож, размазать варенье на одной стороне</a:t>
            </a:r>
            <a:endParaRPr lang="en-US" dirty="0"/>
          </a:p>
          <a:p>
            <a:pPr marL="342900" lvl="0" indent="-342900">
              <a:buFont typeface="Arial" charset="0"/>
              <a:buChar char="•"/>
            </a:pPr>
            <a:r>
              <a:rPr lang="ru-RU" dirty="0"/>
              <a:t>Положите кусок хлеба стороной с вареньем на против масленой стороны</a:t>
            </a:r>
            <a:r>
              <a:rPr lang="en-US" dirty="0"/>
              <a:t>.</a:t>
            </a:r>
          </a:p>
          <a:p>
            <a:pPr marL="342900" lvl="0" indent="-342900">
              <a:buFont typeface="Arial" charset="0"/>
              <a:buChar char="•"/>
            </a:pPr>
            <a:r>
              <a:rPr lang="ru-RU" dirty="0"/>
              <a:t>Положите сложенные кусочки на стол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pic>
        <p:nvPicPr>
          <p:cNvPr id="3074" name="Picture 2" descr="http://upload.wikimedia.org/wikipedia/commons/thumb/a/a8/Peanut-Butter-Jelly-Sandwich.jpg/1280px-Peanut-Butter-Jelly-Sandwic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6276" y="4562146"/>
            <a:ext cx="1835240" cy="10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raziestgadgets.com/wp-content/uploads/2010/04/pbj-pouch-ope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0312" y="2589938"/>
            <a:ext cx="1306147" cy="14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Пишем псевдокод для робота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337519"/>
              </p:ext>
            </p:extLst>
          </p:nvPr>
        </p:nvGraphicFramePr>
        <p:xfrm>
          <a:off x="304397" y="1656715"/>
          <a:ext cx="8398276" cy="4776851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8398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1) </a:t>
                      </a:r>
                      <a:r>
                        <a:rPr lang="ru-RU" sz="2800" kern="100" dirty="0">
                          <a:effectLst/>
                        </a:rPr>
                        <a:t>Запишите цель программы</a:t>
                      </a:r>
                      <a:r>
                        <a:rPr lang="en-US" sz="2800" kern="100" dirty="0">
                          <a:effectLst/>
                        </a:rPr>
                        <a:t>. </a:t>
                      </a:r>
                      <a:r>
                        <a:rPr lang="ru-RU" sz="2800" kern="100" dirty="0">
                          <a:effectLst/>
                        </a:rPr>
                        <a:t>Что робот должен сделать</a:t>
                      </a:r>
                      <a:r>
                        <a:rPr lang="en-US" sz="2800" kern="100" dirty="0">
                          <a:effectLst/>
                        </a:rPr>
                        <a:t>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2) </a:t>
                      </a:r>
                      <a:r>
                        <a:rPr lang="ru-RU" sz="2800" kern="100" dirty="0">
                          <a:effectLst/>
                        </a:rPr>
                        <a:t>Подумай как робот достигнет цели</a:t>
                      </a:r>
                      <a:r>
                        <a:rPr lang="en-US" sz="2800" kern="100" dirty="0">
                          <a:effectLst/>
                        </a:rPr>
                        <a:t>. </a:t>
                      </a:r>
                      <a:r>
                        <a:rPr lang="ru-RU" sz="2800" kern="100" dirty="0">
                          <a:effectLst/>
                        </a:rPr>
                        <a:t>Какие конкретные шаги</a:t>
                      </a:r>
                      <a:r>
                        <a:rPr lang="en-US" sz="2800" kern="100" dirty="0">
                          <a:effectLst/>
                        </a:rPr>
                        <a:t>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3) </a:t>
                      </a:r>
                      <a:r>
                        <a:rPr lang="ru-RU" sz="2800" kern="100" dirty="0">
                          <a:effectLst/>
                        </a:rPr>
                        <a:t>Запишите каждый шаг, который робот будет делать</a:t>
                      </a:r>
                      <a:r>
                        <a:rPr lang="en-US" sz="2800" kern="100" dirty="0">
                          <a:effectLst/>
                        </a:rPr>
                        <a:t>. </a:t>
                      </a:r>
                      <a:r>
                        <a:rPr lang="ru-RU" sz="2800" kern="100" dirty="0">
                          <a:effectLst/>
                        </a:rPr>
                        <a:t>Начни с шага 1 и продолжай</a:t>
                      </a:r>
                      <a:r>
                        <a:rPr lang="en-US" sz="2800" kern="100" dirty="0">
                          <a:effectLst/>
                        </a:rPr>
                        <a:t>.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4) </a:t>
                      </a:r>
                      <a:r>
                        <a:rPr lang="ru-RU" sz="2800" kern="100" dirty="0">
                          <a:effectLst/>
                        </a:rPr>
                        <a:t>Убедись, что вы записали цикличное исполнение программы</a:t>
                      </a:r>
                      <a:r>
                        <a:rPr lang="en-US" sz="2800" kern="100" dirty="0">
                          <a:effectLst/>
                        </a:rPr>
                        <a:t>.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5) </a:t>
                      </a:r>
                      <a:r>
                        <a:rPr lang="ru-RU" sz="2800" kern="100" dirty="0">
                          <a:effectLst/>
                        </a:rPr>
                        <a:t>Повторяет ли робот задачу бесконечно или он останавливается</a:t>
                      </a:r>
                      <a:r>
                        <a:rPr lang="en-US" sz="2800" kern="100" dirty="0">
                          <a:effectLst/>
                        </a:rPr>
                        <a:t>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псевдокода для испытания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5221066" cy="418204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Цель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ru-RU" b="0" dirty="0"/>
              <a:t>Роботу нужно обойти квадрат один раз</a:t>
            </a:r>
            <a:r>
              <a:rPr lang="en-US" b="0" dirty="0"/>
              <a:t>. </a:t>
            </a:r>
            <a:r>
              <a:rPr lang="ru-RU" b="0" dirty="0"/>
              <a:t>Движение начинается с линии, робот направлен на север</a:t>
            </a:r>
            <a:r>
              <a:rPr lang="en-US" b="0" dirty="0"/>
              <a:t>. </a:t>
            </a:r>
            <a:r>
              <a:rPr lang="ru-RU" b="0" dirty="0"/>
              <a:t>Закончится программа на линии, направление - север</a:t>
            </a:r>
            <a:r>
              <a:rPr lang="en-US" b="0" dirty="0"/>
              <a:t>.</a:t>
            </a:r>
          </a:p>
          <a:p>
            <a:pPr lvl="0"/>
            <a:r>
              <a:rPr lang="ru-RU" dirty="0"/>
              <a:t>Шаг</a:t>
            </a:r>
            <a:r>
              <a:rPr lang="en-US" dirty="0"/>
              <a:t> 1: </a:t>
            </a:r>
            <a:r>
              <a:rPr lang="ru-RU" b="0" dirty="0"/>
              <a:t>Ехать вперед 25см</a:t>
            </a:r>
            <a:endParaRPr lang="en-US" b="0" dirty="0"/>
          </a:p>
          <a:p>
            <a:pPr lvl="0"/>
            <a:r>
              <a:rPr lang="en-US" dirty="0"/>
              <a:t>Step 2: </a:t>
            </a:r>
            <a:r>
              <a:rPr lang="ru-RU" b="0" dirty="0"/>
              <a:t>Повернуть на лево на 90 градусов</a:t>
            </a:r>
            <a:endParaRPr lang="en-US" b="0" dirty="0"/>
          </a:p>
          <a:p>
            <a:pPr lvl="0"/>
            <a:r>
              <a:rPr lang="en-US" dirty="0"/>
              <a:t>Step 3: </a:t>
            </a:r>
            <a:r>
              <a:rPr lang="ru-RU" b="0" dirty="0"/>
              <a:t>Повторить шаг 1 и шаг 2 еще 3 раза</a:t>
            </a:r>
            <a:endParaRPr lang="en-US" b="0" dirty="0"/>
          </a:p>
          <a:p>
            <a:pPr lvl="0"/>
            <a:r>
              <a:rPr lang="ru-RU" b="0" dirty="0"/>
              <a:t>Вы можете написать этот псевдокод на листке бумаги или в блоке комментария в </a:t>
            </a:r>
            <a:r>
              <a:rPr lang="en-US" b="0" dirty="0"/>
              <a:t>EV3-G.</a:t>
            </a:r>
          </a:p>
          <a:p>
            <a:pPr lvl="0"/>
            <a:r>
              <a:rPr lang="ru-RU" b="0" dirty="0"/>
              <a:t>Используйте псевдокод для написания решения.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9691" y="3292484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271760" y="4464792"/>
            <a:ext cx="106289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04031" y="2354634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7875970" y="2723966"/>
            <a:ext cx="0" cy="29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Псевдокод для набора испытаний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52" y="1806222"/>
            <a:ext cx="3634154" cy="3992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b="1" dirty="0"/>
              <a:t>Если у вас есть серия испытаний для робота. Планирование наперед может очень сильно помочь</a:t>
            </a:r>
            <a:r>
              <a:rPr lang="en-US" b="1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Вы можете нарисовать путь для вашего робота. Потом написать  пошаговые инструкции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0138" y="1911296"/>
            <a:ext cx="4782753" cy="30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инструмента планирования для</a:t>
            </a:r>
            <a:r>
              <a:rPr lang="en-US" dirty="0"/>
              <a:t> FLL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202" y="1855825"/>
            <a:ext cx="2181327" cy="2938117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1759263" y="2576005"/>
            <a:ext cx="0" cy="61995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58288" y="3195961"/>
            <a:ext cx="400975" cy="1686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78386" y="2116931"/>
            <a:ext cx="710213" cy="644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62973" y="3604334"/>
            <a:ext cx="266330" cy="30184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58288" y="3342445"/>
            <a:ext cx="0" cy="48382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77" y="5054519"/>
            <a:ext cx="2174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Оба материала доступны на сайте </a:t>
            </a:r>
            <a:r>
              <a:rPr lang="en-US" dirty="0"/>
              <a:t>EV3Lessons.com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5406" y="1605760"/>
            <a:ext cx="5347913" cy="4689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1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4604</TotalTime>
  <Words>659</Words>
  <Application>Microsoft Office PowerPoint</Application>
  <PresentationFormat>Экран (4:3)</PresentationFormat>
  <Paragraphs>72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Franklin Gothic Medium</vt:lpstr>
      <vt:lpstr>Helvetica Neue</vt:lpstr>
      <vt:lpstr>Essential</vt:lpstr>
      <vt:lpstr>beginner</vt:lpstr>
      <vt:lpstr>Custom Design</vt:lpstr>
      <vt:lpstr>Уроки программирования для новичков</vt:lpstr>
      <vt:lpstr>На этом занятии</vt:lpstr>
      <vt:lpstr>Что такое псевдокод?</vt:lpstr>
      <vt:lpstr>Почему Псевдокод важен?</vt:lpstr>
      <vt:lpstr>Решение псевдокода «бутерброд»</vt:lpstr>
      <vt:lpstr>Пишем псевдокод для робота</vt:lpstr>
      <vt:lpstr>Пример псевдокода для испытания</vt:lpstr>
      <vt:lpstr>Псевдокод для набора испытаний</vt:lpstr>
      <vt:lpstr>Пример инструмента планирования для FLL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Followers: Basic to Proportional</dc:title>
  <dc:creator>Sanjay Seshan</dc:creator>
  <cp:lastModifiedBy>Vladimir Abay</cp:lastModifiedBy>
  <cp:revision>95</cp:revision>
  <cp:lastPrinted>2016-07-04T15:58:24Z</cp:lastPrinted>
  <dcterms:created xsi:type="dcterms:W3CDTF">2014-10-28T21:59:38Z</dcterms:created>
  <dcterms:modified xsi:type="dcterms:W3CDTF">2019-04-21T08:34:02Z</dcterms:modified>
</cp:coreProperties>
</file>