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31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6459" y="343649"/>
            <a:ext cx="43110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26098" y="8803737"/>
            <a:ext cx="128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40" y="343649"/>
            <a:ext cx="62271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100" dirty="0"/>
              <a:t>Арахисовое масло</a:t>
            </a:r>
            <a:r>
              <a:rPr spc="-120" dirty="0"/>
              <a:t> </a:t>
            </a:r>
            <a:r>
              <a:rPr lang="ru-RU" spc="-80" dirty="0"/>
              <a:t>и варенье Рабочий Лист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81965" y="728344"/>
            <a:ext cx="5607685" cy="2793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635">
              <a:lnSpc>
                <a:spcPct val="100000"/>
              </a:lnSpc>
              <a:spcBef>
                <a:spcPts val="100"/>
              </a:spcBef>
            </a:pPr>
            <a:r>
              <a:rPr lang="ru-RU" sz="1800" spc="-65" dirty="0">
                <a:solidFill>
                  <a:srgbClr val="898989"/>
                </a:solidFill>
                <a:latin typeface="Trebuchet MS"/>
                <a:cs typeface="Trebuchet MS"/>
              </a:rPr>
              <a:t>Пишем псевдокод и конвертируем в реальный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1639"/>
              </a:lnSpc>
              <a:spcBef>
                <a:spcPts val="1700"/>
              </a:spcBef>
            </a:pPr>
            <a:r>
              <a:rPr lang="ru-RU" sz="14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Инструкция для Студентов</a:t>
            </a:r>
            <a:r>
              <a:rPr sz="1400" b="1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355600" indent="-342900">
              <a:lnSpc>
                <a:spcPts val="1639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lang="ru-RU" sz="1400" spc="-55" dirty="0">
                <a:latin typeface="Trebuchet MS"/>
                <a:cs typeface="Trebuchet MS"/>
              </a:rPr>
              <a:t>Вы должны дать инструкцию «как сделать бутерброд с арахисовым маслом и вареньем»</a:t>
            </a:r>
            <a:endParaRPr sz="1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ru-RU" sz="1400" spc="-35" dirty="0">
                <a:latin typeface="Trebuchet MS"/>
                <a:cs typeface="Trebuchet MS"/>
              </a:rPr>
              <a:t>Используйте первый столбец для псевдокода</a:t>
            </a:r>
            <a:endParaRPr sz="1400" dirty="0">
              <a:latin typeface="Trebuchet MS"/>
              <a:cs typeface="Trebuchet MS"/>
            </a:endParaRPr>
          </a:p>
          <a:p>
            <a:pPr marL="355600" marR="122555" indent="-342900">
              <a:lnSpc>
                <a:spcPct val="1012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lang="ru-RU" sz="1400" spc="-35" dirty="0">
                <a:latin typeface="Trebuchet MS"/>
                <a:cs typeface="Trebuchet MS"/>
              </a:rPr>
              <a:t>Используйте второй столбец для реального кода </a:t>
            </a:r>
            <a:br>
              <a:rPr lang="ru-RU" sz="1400" spc="-35" dirty="0">
                <a:latin typeface="Trebuchet MS"/>
                <a:cs typeface="Trebuchet MS"/>
              </a:rPr>
            </a:br>
            <a:r>
              <a:rPr lang="ru-RU" sz="1400" spc="-100" dirty="0">
                <a:latin typeface="Trebuchet MS"/>
                <a:cs typeface="Trebuchet MS"/>
              </a:rPr>
              <a:t>Заметка</a:t>
            </a:r>
            <a:r>
              <a:rPr sz="1400" spc="-100" dirty="0">
                <a:latin typeface="Trebuchet MS"/>
                <a:cs typeface="Trebuchet MS"/>
              </a:rPr>
              <a:t>: </a:t>
            </a:r>
            <a:r>
              <a:rPr lang="ru-RU" sz="1400" spc="-100" dirty="0">
                <a:latin typeface="Trebuchet MS"/>
                <a:cs typeface="Trebuchet MS"/>
              </a:rPr>
              <a:t>Код пишется по шаблону </a:t>
            </a:r>
            <a:r>
              <a:rPr lang="ru-RU" sz="1400" spc="-130" dirty="0">
                <a:solidFill>
                  <a:srgbClr val="FF0000"/>
                </a:solidFill>
                <a:latin typeface="Trebuchet MS"/>
                <a:cs typeface="Trebuchet MS"/>
              </a:rPr>
              <a:t>РУКА</a:t>
            </a:r>
            <a:r>
              <a:rPr sz="1400" spc="-130" dirty="0">
                <a:latin typeface="Trebuchet MS"/>
                <a:cs typeface="Trebuchet MS"/>
              </a:rPr>
              <a:t>­‐</a:t>
            </a:r>
            <a:r>
              <a:rPr lang="ru-RU" sz="1400" spc="-130" dirty="0">
                <a:solidFill>
                  <a:srgbClr val="0000FF"/>
                </a:solidFill>
                <a:latin typeface="Trebuchet MS"/>
                <a:cs typeface="Trebuchet MS"/>
              </a:rPr>
              <a:t>ДЕЙСТВИЕ</a:t>
            </a:r>
            <a:r>
              <a:rPr sz="1400" spc="-130" dirty="0">
                <a:latin typeface="Trebuchet MS"/>
                <a:cs typeface="Trebuchet MS"/>
              </a:rPr>
              <a:t>­‐</a:t>
            </a:r>
            <a:r>
              <a:rPr lang="ru-RU" sz="1400" spc="-130" dirty="0">
                <a:solidFill>
                  <a:srgbClr val="008000"/>
                </a:solidFill>
                <a:latin typeface="Trebuchet MS"/>
                <a:cs typeface="Trebuchet MS"/>
              </a:rPr>
              <a:t>РЕСУРС</a:t>
            </a:r>
            <a:r>
              <a:rPr sz="1400" spc="-130" dirty="0">
                <a:latin typeface="Trebuchet MS"/>
                <a:cs typeface="Trebuchet MS"/>
              </a:rPr>
              <a:t>, </a:t>
            </a:r>
            <a:r>
              <a:rPr lang="ru-RU" sz="1400" spc="-100" dirty="0">
                <a:latin typeface="Trebuchet MS"/>
                <a:cs typeface="Trebuchet MS"/>
              </a:rPr>
              <a:t>возможно  вам понадобиться больше одной страницы для кода</a:t>
            </a:r>
          </a:p>
          <a:p>
            <a:pPr marL="355600" marR="122555" indent="-342900">
              <a:lnSpc>
                <a:spcPct val="1012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lang="ru-RU" sz="1400" spc="-20" dirty="0">
                <a:latin typeface="Trebuchet MS"/>
                <a:cs typeface="Trebuchet MS"/>
              </a:rPr>
              <a:t>Теперь сделайте бутерброд, используя свой псевдокод. Кто добрался ближе к бутерброду на столе</a:t>
            </a:r>
            <a:r>
              <a:rPr sz="1400" spc="-40" dirty="0">
                <a:latin typeface="Trebuchet MS"/>
                <a:cs typeface="Trebuchet MS"/>
              </a:rPr>
              <a:t>?</a:t>
            </a:r>
            <a:endParaRPr sz="1400" dirty="0">
              <a:latin typeface="Trebuchet MS"/>
              <a:cs typeface="Trebuchet MS"/>
            </a:endParaRPr>
          </a:p>
          <a:p>
            <a:pPr marR="525780" algn="ctr">
              <a:lnSpc>
                <a:spcPct val="100000"/>
              </a:lnSpc>
              <a:spcBef>
                <a:spcPts val="690"/>
              </a:spcBef>
            </a:pPr>
            <a:r>
              <a:rPr lang="ru-RU" spc="-70" dirty="0">
                <a:latin typeface="Trebuchet MS"/>
                <a:cs typeface="Trebuchet MS"/>
              </a:rPr>
              <a:t>Код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613556"/>
            <a:ext cx="1445708" cy="640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lang="ru-RU" sz="1400" b="1" u="sng" spc="-40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rebuchet MS"/>
                <a:cs typeface="Trebuchet MS"/>
              </a:rPr>
              <a:t>РУКА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</a:pPr>
            <a:r>
              <a:rPr lang="ru-RU" sz="1400" spc="-35" dirty="0">
                <a:solidFill>
                  <a:srgbClr val="FF0000"/>
                </a:solidFill>
                <a:latin typeface="Trebuchet MS"/>
                <a:cs typeface="Trebuchet MS"/>
              </a:rPr>
              <a:t>Левая</a:t>
            </a:r>
            <a:r>
              <a:rPr sz="14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ru-RU" sz="1400" spc="-50" dirty="0">
                <a:solidFill>
                  <a:srgbClr val="FF0000"/>
                </a:solidFill>
                <a:latin typeface="Trebuchet MS"/>
                <a:cs typeface="Trebuchet MS"/>
              </a:rPr>
              <a:t>рука</a:t>
            </a:r>
            <a:r>
              <a:rPr sz="14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1400" spc="-85" dirty="0">
                <a:solidFill>
                  <a:srgbClr val="FF0000"/>
                </a:solidFill>
                <a:latin typeface="Trebuchet MS"/>
                <a:cs typeface="Trebuchet MS"/>
              </a:rPr>
              <a:t>LH  </a:t>
            </a:r>
            <a:r>
              <a:rPr lang="ru-RU" sz="1400" spc="-60" dirty="0">
                <a:solidFill>
                  <a:srgbClr val="FF0000"/>
                </a:solidFill>
                <a:latin typeface="Trebuchet MS"/>
                <a:cs typeface="Trebuchet MS"/>
              </a:rPr>
              <a:t>Правая рука</a:t>
            </a:r>
            <a:r>
              <a:rPr sz="14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4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Trebuchet MS"/>
                <a:cs typeface="Trebuchet MS"/>
              </a:rPr>
              <a:t>RH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6" y="4472317"/>
            <a:ext cx="1445708" cy="1081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b="1" u="sng" spc="-7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ДЕЙСТВИЕ</a:t>
            </a:r>
            <a:r>
              <a:rPr sz="1400" b="1" u="sng" spc="-7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99200"/>
              </a:lnSpc>
              <a:spcBef>
                <a:spcPts val="30"/>
              </a:spcBef>
            </a:pPr>
            <a:r>
              <a:rPr lang="ru-RU" sz="1400" spc="15" dirty="0" err="1">
                <a:solidFill>
                  <a:srgbClr val="0000FF"/>
                </a:solidFill>
                <a:latin typeface="Trebuchet MS"/>
                <a:cs typeface="Trebuchet MS"/>
              </a:rPr>
              <a:t>ДвигатьсяВ</a:t>
            </a:r>
            <a:r>
              <a:rPr sz="1400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400" spc="35" dirty="0">
                <a:solidFill>
                  <a:srgbClr val="0000FF"/>
                </a:solidFill>
                <a:latin typeface="Trebuchet MS"/>
                <a:cs typeface="Trebuchet MS"/>
              </a:rPr>
              <a:t>MT  </a:t>
            </a:r>
            <a:r>
              <a:rPr lang="ru-RU" sz="1400" spc="-60" dirty="0">
                <a:solidFill>
                  <a:srgbClr val="0000FF"/>
                </a:solidFill>
                <a:latin typeface="Trebuchet MS"/>
                <a:cs typeface="Trebuchet MS"/>
              </a:rPr>
              <a:t>Взять</a:t>
            </a:r>
            <a:r>
              <a:rPr sz="1400" spc="-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400" spc="-60" dirty="0">
                <a:solidFill>
                  <a:srgbClr val="0000FF"/>
                </a:solidFill>
                <a:latin typeface="Trebuchet MS"/>
                <a:cs typeface="Trebuchet MS"/>
              </a:rPr>
              <a:t>GR  </a:t>
            </a:r>
            <a:br>
              <a:rPr lang="ru-RU" sz="1400" spc="-60" dirty="0">
                <a:solidFill>
                  <a:srgbClr val="0000FF"/>
                </a:solidFill>
                <a:latin typeface="Trebuchet MS"/>
                <a:cs typeface="Trebuchet MS"/>
              </a:rPr>
            </a:br>
            <a:r>
              <a:rPr lang="ru-RU" sz="1400" spc="-30" dirty="0">
                <a:solidFill>
                  <a:srgbClr val="0000FF"/>
                </a:solidFill>
                <a:latin typeface="Trebuchet MS"/>
                <a:cs typeface="Trebuchet MS"/>
              </a:rPr>
              <a:t>Положить </a:t>
            </a:r>
            <a:r>
              <a:rPr sz="1400" spc="-4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400" spc="-30" dirty="0">
                <a:solidFill>
                  <a:srgbClr val="0000FF"/>
                </a:solidFill>
                <a:latin typeface="Trebuchet MS"/>
                <a:cs typeface="Trebuchet MS"/>
              </a:rPr>
              <a:t>DR  </a:t>
            </a:r>
            <a:r>
              <a:rPr lang="ru-RU" sz="1400" spc="-65" dirty="0">
                <a:solidFill>
                  <a:srgbClr val="0000FF"/>
                </a:solidFill>
                <a:latin typeface="Trebuchet MS"/>
                <a:cs typeface="Trebuchet MS"/>
              </a:rPr>
              <a:t>Повернуть</a:t>
            </a:r>
            <a:r>
              <a:rPr sz="140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RT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5386" y="3613556"/>
            <a:ext cx="2960866" cy="85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lang="ru-RU" sz="1400" b="1" u="sng" spc="-85" dirty="0">
                <a:solidFill>
                  <a:srgbClr val="008000"/>
                </a:solidFill>
                <a:uFill>
                  <a:solidFill>
                    <a:srgbClr val="008F00"/>
                  </a:solidFill>
                </a:uFill>
                <a:latin typeface="Trebuchet MS"/>
                <a:cs typeface="Trebuchet MS"/>
              </a:rPr>
              <a:t>РЕСУРС</a:t>
            </a:r>
            <a:r>
              <a:rPr sz="1400" b="1" u="sng" spc="-85" dirty="0">
                <a:solidFill>
                  <a:srgbClr val="008000"/>
                </a:solidFill>
                <a:uFill>
                  <a:solidFill>
                    <a:srgbClr val="008F00"/>
                  </a:solidFill>
                </a:u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</a:pPr>
            <a:r>
              <a:rPr lang="ru-RU" sz="1400" spc="-60" dirty="0">
                <a:solidFill>
                  <a:srgbClr val="008000"/>
                </a:solidFill>
                <a:latin typeface="Trebuchet MS"/>
                <a:cs typeface="Trebuchet MS"/>
              </a:rPr>
              <a:t>Банка Арахисового масла</a:t>
            </a:r>
            <a:r>
              <a:rPr lang="en-US" sz="1400" spc="-6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140" dirty="0">
                <a:solidFill>
                  <a:srgbClr val="008000"/>
                </a:solidFill>
                <a:latin typeface="Trebuchet MS"/>
                <a:cs typeface="Trebuchet MS"/>
              </a:rPr>
              <a:t>PJ</a:t>
            </a:r>
            <a:br>
              <a:rPr lang="en-US" sz="1400" spc="-140" dirty="0">
                <a:solidFill>
                  <a:srgbClr val="008000"/>
                </a:solidFill>
                <a:latin typeface="Trebuchet MS"/>
                <a:cs typeface="Trebuchet MS"/>
              </a:rPr>
            </a:br>
            <a:r>
              <a:rPr sz="1400" spc="-14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ru-RU" sz="1400" spc="-140" dirty="0">
                <a:solidFill>
                  <a:srgbClr val="008000"/>
                </a:solidFill>
                <a:latin typeface="Trebuchet MS"/>
                <a:cs typeface="Trebuchet MS"/>
              </a:rPr>
              <a:t>Крышка</a:t>
            </a:r>
            <a:r>
              <a:rPr lang="ru-RU" sz="1400" spc="-60" dirty="0">
                <a:solidFill>
                  <a:srgbClr val="008000"/>
                </a:solidFill>
                <a:latin typeface="Trebuchet MS"/>
                <a:cs typeface="Trebuchet MS"/>
              </a:rPr>
              <a:t> Арахисового масла</a:t>
            </a:r>
            <a:r>
              <a:rPr sz="1400" spc="-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90" dirty="0">
                <a:solidFill>
                  <a:srgbClr val="008000"/>
                </a:solidFill>
                <a:latin typeface="Trebuchet MS"/>
                <a:cs typeface="Trebuchet MS"/>
              </a:rPr>
              <a:t>PL  </a:t>
            </a:r>
            <a:r>
              <a:rPr lang="ru-RU" sz="1400" spc="-90" dirty="0">
                <a:solidFill>
                  <a:srgbClr val="008000"/>
                </a:solidFill>
                <a:latin typeface="Trebuchet MS"/>
                <a:cs typeface="Trebuchet MS"/>
              </a:rPr>
              <a:t>Содержимое</a:t>
            </a:r>
            <a:r>
              <a:rPr lang="en-US" sz="1400" spc="-9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lang="ru-RU" sz="1400" spc="-60" dirty="0">
                <a:solidFill>
                  <a:srgbClr val="008000"/>
                </a:solidFill>
                <a:latin typeface="Trebuchet MS"/>
                <a:cs typeface="Trebuchet MS"/>
              </a:rPr>
              <a:t>Арахисового масла</a:t>
            </a:r>
            <a:r>
              <a:rPr lang="en-US" sz="1400" spc="-6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3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08000"/>
                </a:solidFill>
                <a:latin typeface="Trebuchet MS"/>
                <a:cs typeface="Trebuchet MS"/>
              </a:rPr>
              <a:t>PC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5386" y="4635337"/>
            <a:ext cx="1850814" cy="867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10"/>
              </a:spcBef>
            </a:pPr>
            <a:r>
              <a:rPr lang="ru-RU" sz="1400" spc="-55" dirty="0">
                <a:solidFill>
                  <a:srgbClr val="008000"/>
                </a:solidFill>
                <a:latin typeface="Trebuchet MS"/>
                <a:cs typeface="Trebuchet MS"/>
              </a:rPr>
              <a:t>Хлебница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35" dirty="0">
                <a:solidFill>
                  <a:srgbClr val="008000"/>
                </a:solidFill>
                <a:latin typeface="Trebuchet MS"/>
                <a:cs typeface="Trebuchet MS"/>
              </a:rPr>
              <a:t>BB </a:t>
            </a:r>
            <a:br>
              <a:rPr lang="ru-RU" sz="1400" spc="-35" dirty="0">
                <a:solidFill>
                  <a:srgbClr val="008000"/>
                </a:solidFill>
                <a:latin typeface="Trebuchet MS"/>
                <a:cs typeface="Trebuchet MS"/>
              </a:rPr>
            </a:br>
            <a:r>
              <a:rPr lang="ru-RU" sz="1400" spc="-35" dirty="0">
                <a:solidFill>
                  <a:srgbClr val="008000"/>
                </a:solidFill>
                <a:latin typeface="Trebuchet MS"/>
                <a:cs typeface="Trebuchet MS"/>
              </a:rPr>
              <a:t>Крышка хлебницы</a:t>
            </a:r>
            <a:r>
              <a:rPr sz="1400" spc="-6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35" dirty="0">
                <a:solidFill>
                  <a:srgbClr val="008000"/>
                </a:solidFill>
                <a:latin typeface="Trebuchet MS"/>
                <a:cs typeface="Trebuchet MS"/>
              </a:rPr>
              <a:t>BS  </a:t>
            </a:r>
            <a:r>
              <a:rPr lang="ru-RU" sz="1400" spc="-55" dirty="0">
                <a:solidFill>
                  <a:srgbClr val="008000"/>
                </a:solidFill>
                <a:latin typeface="Trebuchet MS"/>
                <a:cs typeface="Trebuchet MS"/>
              </a:rPr>
              <a:t>Содержимое хлеба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2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08000"/>
                </a:solidFill>
                <a:latin typeface="Trebuchet MS"/>
                <a:cs typeface="Trebuchet MS"/>
              </a:rPr>
              <a:t>BC  </a:t>
            </a:r>
            <a:r>
              <a:rPr lang="ru-RU" sz="1400" spc="-55" dirty="0">
                <a:solidFill>
                  <a:srgbClr val="008000"/>
                </a:solidFill>
                <a:latin typeface="Trebuchet MS"/>
                <a:cs typeface="Trebuchet MS"/>
              </a:rPr>
              <a:t>Кусок хлеба</a:t>
            </a:r>
            <a:r>
              <a:rPr sz="1400" spc="-7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22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008000"/>
                </a:solidFill>
                <a:latin typeface="Trebuchet MS"/>
                <a:cs typeface="Trebuchet MS"/>
              </a:rPr>
              <a:t>BS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742" y="3815022"/>
            <a:ext cx="1871858" cy="660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68630">
              <a:lnSpc>
                <a:spcPct val="101200"/>
              </a:lnSpc>
              <a:spcBef>
                <a:spcPts val="80"/>
              </a:spcBef>
            </a:pPr>
            <a:r>
              <a:rPr lang="ru-RU" sz="1400" spc="-110" dirty="0">
                <a:solidFill>
                  <a:srgbClr val="008000"/>
                </a:solidFill>
                <a:latin typeface="Trebuchet MS"/>
                <a:cs typeface="Trebuchet MS"/>
              </a:rPr>
              <a:t>Банка Варенья </a:t>
            </a:r>
            <a:r>
              <a:rPr sz="1400" spc="-12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225" dirty="0">
                <a:solidFill>
                  <a:srgbClr val="008000"/>
                </a:solidFill>
                <a:latin typeface="Trebuchet MS"/>
                <a:cs typeface="Trebuchet MS"/>
              </a:rPr>
              <a:t>JJ</a:t>
            </a:r>
            <a:br>
              <a:rPr lang="ru-RU" sz="1400" spc="-225" dirty="0">
                <a:solidFill>
                  <a:srgbClr val="008000"/>
                </a:solidFill>
                <a:latin typeface="Trebuchet MS"/>
                <a:cs typeface="Trebuchet MS"/>
              </a:rPr>
            </a:br>
            <a:r>
              <a:rPr lang="ru-RU" sz="1400" spc="-225" dirty="0">
                <a:solidFill>
                  <a:srgbClr val="008000"/>
                </a:solidFill>
                <a:latin typeface="Trebuchet MS"/>
                <a:cs typeface="Trebuchet MS"/>
              </a:rPr>
              <a:t>Крышка  </a:t>
            </a:r>
            <a:r>
              <a:rPr lang="ru-RU" sz="1400" spc="-110" dirty="0">
                <a:solidFill>
                  <a:srgbClr val="008000"/>
                </a:solidFill>
                <a:latin typeface="Trebuchet MS"/>
                <a:cs typeface="Trebuchet MS"/>
              </a:rPr>
              <a:t>Варенья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008000"/>
                </a:solidFill>
                <a:latin typeface="Trebuchet MS"/>
                <a:cs typeface="Trebuchet MS"/>
              </a:rPr>
              <a:t>JL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ru-RU" sz="1400" spc="-110" dirty="0">
                <a:solidFill>
                  <a:srgbClr val="008000"/>
                </a:solidFill>
                <a:latin typeface="Trebuchet MS"/>
                <a:cs typeface="Trebuchet MS"/>
              </a:rPr>
              <a:t>Содержимое Варенья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22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160" dirty="0">
                <a:solidFill>
                  <a:srgbClr val="008000"/>
                </a:solidFill>
                <a:latin typeface="Trebuchet MS"/>
                <a:cs typeface="Trebuchet MS"/>
              </a:rPr>
              <a:t>JC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3752" y="4628737"/>
            <a:ext cx="1109848" cy="867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10"/>
              </a:spcBef>
            </a:pPr>
            <a:r>
              <a:rPr lang="ru-RU" sz="1400" spc="-70" dirty="0">
                <a:solidFill>
                  <a:srgbClr val="008000"/>
                </a:solidFill>
                <a:latin typeface="Trebuchet MS"/>
                <a:cs typeface="Trebuchet MS"/>
              </a:rPr>
              <a:t>Нож</a:t>
            </a:r>
            <a:r>
              <a:rPr sz="1400" spc="-7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35" dirty="0">
                <a:solidFill>
                  <a:srgbClr val="008000"/>
                </a:solidFill>
                <a:latin typeface="Trebuchet MS"/>
                <a:cs typeface="Trebuchet MS"/>
              </a:rPr>
              <a:t>KN  </a:t>
            </a:r>
            <a:r>
              <a:rPr lang="ru-RU" sz="1400" spc="-30" dirty="0">
                <a:solidFill>
                  <a:srgbClr val="008000"/>
                </a:solidFill>
                <a:latin typeface="Trebuchet MS"/>
                <a:cs typeface="Trebuchet MS"/>
              </a:rPr>
              <a:t>Ложка</a:t>
            </a:r>
            <a:r>
              <a:rPr sz="1400" spc="-3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27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008000"/>
                </a:solidFill>
                <a:latin typeface="Trebuchet MS"/>
                <a:cs typeface="Trebuchet MS"/>
              </a:rPr>
              <a:t>SP  </a:t>
            </a:r>
            <a:r>
              <a:rPr lang="ru-RU" sz="1400" spc="-75" dirty="0">
                <a:solidFill>
                  <a:srgbClr val="008000"/>
                </a:solidFill>
                <a:latin typeface="Trebuchet MS"/>
                <a:cs typeface="Trebuchet MS"/>
              </a:rPr>
              <a:t>Тарелка</a:t>
            </a:r>
            <a:r>
              <a:rPr sz="1400" spc="-7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 </a:t>
            </a:r>
            <a:r>
              <a:rPr sz="1400" spc="-90" dirty="0">
                <a:solidFill>
                  <a:srgbClr val="008000"/>
                </a:solidFill>
                <a:latin typeface="Trebuchet MS"/>
                <a:cs typeface="Trebuchet MS"/>
              </a:rPr>
              <a:t>PL  </a:t>
            </a:r>
            <a:r>
              <a:rPr lang="ru-RU" sz="1400" spc="-80" dirty="0">
                <a:solidFill>
                  <a:srgbClr val="008000"/>
                </a:solidFill>
                <a:latin typeface="Trebuchet MS"/>
                <a:cs typeface="Trebuchet MS"/>
              </a:rPr>
              <a:t>Стол</a:t>
            </a:r>
            <a:r>
              <a:rPr sz="1400" spc="-8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08000"/>
                </a:solidFill>
                <a:latin typeface="Trebuchet MS"/>
                <a:cs typeface="Trebuchet MS"/>
              </a:rPr>
              <a:t>=</a:t>
            </a:r>
            <a:r>
              <a:rPr sz="1400" spc="-19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008000"/>
                </a:solidFill>
                <a:latin typeface="Trebuchet MS"/>
                <a:cs typeface="Trebuchet MS"/>
              </a:rPr>
              <a:t>TB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227" y="6041935"/>
            <a:ext cx="5778173" cy="1945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90" dirty="0">
                <a:latin typeface="Trebuchet MS"/>
                <a:cs typeface="Trebuchet MS"/>
              </a:rPr>
              <a:t>Пример псевдокода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lang="ru-RU" sz="1800" b="1" spc="-100" dirty="0">
                <a:latin typeface="Trebuchet MS"/>
                <a:cs typeface="Trebuchet MS"/>
              </a:rPr>
              <a:t>и кода</a:t>
            </a:r>
            <a:r>
              <a:rPr sz="1800" b="1" spc="-12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</a:pPr>
            <a:r>
              <a:rPr lang="ru-RU" spc="-75" dirty="0">
                <a:solidFill>
                  <a:srgbClr val="660066"/>
                </a:solidFill>
                <a:latin typeface="Trebuchet MS"/>
                <a:cs typeface="Trebuchet MS"/>
              </a:rPr>
              <a:t>Псевдокод</a:t>
            </a:r>
            <a:r>
              <a:rPr sz="1800" spc="-75" dirty="0">
                <a:solidFill>
                  <a:srgbClr val="660066"/>
                </a:solidFill>
                <a:latin typeface="Trebuchet MS"/>
                <a:cs typeface="Trebuchet MS"/>
              </a:rPr>
              <a:t>:</a:t>
            </a:r>
            <a:r>
              <a:rPr sz="1800" spc="-140" dirty="0">
                <a:solidFill>
                  <a:srgbClr val="660066"/>
                </a:solidFill>
                <a:latin typeface="Trebuchet MS"/>
                <a:cs typeface="Trebuchet MS"/>
              </a:rPr>
              <a:t> </a:t>
            </a:r>
            <a:r>
              <a:rPr lang="ru-RU" sz="1800" spc="-140" dirty="0">
                <a:solidFill>
                  <a:srgbClr val="660066"/>
                </a:solidFill>
                <a:latin typeface="Trebuchet MS"/>
                <a:cs typeface="Trebuchet MS"/>
              </a:rPr>
              <a:t>Левая рука достает банку с арахисовым маслом</a:t>
            </a:r>
          </a:p>
          <a:p>
            <a:pPr marL="12700" marR="5080">
              <a:lnSpc>
                <a:spcPts val="2100"/>
              </a:lnSpc>
            </a:pPr>
            <a:r>
              <a:rPr lang="ru-RU" sz="1800" spc="-95" dirty="0">
                <a:latin typeface="Trebuchet MS"/>
                <a:cs typeface="Trebuchet MS"/>
              </a:rPr>
              <a:t>Код</a:t>
            </a:r>
            <a:r>
              <a:rPr sz="1800" spc="-95" dirty="0">
                <a:latin typeface="Trebuchet MS"/>
                <a:cs typeface="Trebuchet MS"/>
              </a:rPr>
              <a:t>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LH</a:t>
            </a:r>
            <a:r>
              <a:rPr sz="1800" spc="-75" dirty="0">
                <a:latin typeface="Trebuchet MS"/>
                <a:cs typeface="Trebuchet MS"/>
              </a:rPr>
              <a:t>_</a:t>
            </a:r>
            <a:r>
              <a:rPr sz="1800" spc="-75" dirty="0">
                <a:solidFill>
                  <a:srgbClr val="0000FF"/>
                </a:solidFill>
                <a:latin typeface="Trebuchet MS"/>
                <a:cs typeface="Trebuchet MS"/>
              </a:rPr>
              <a:t>MT</a:t>
            </a:r>
            <a:r>
              <a:rPr sz="1800" spc="-75" dirty="0">
                <a:latin typeface="Trebuchet MS"/>
                <a:cs typeface="Trebuchet MS"/>
              </a:rPr>
              <a:t>_</a:t>
            </a:r>
            <a:r>
              <a:rPr sz="1800" spc="-75" dirty="0">
                <a:solidFill>
                  <a:srgbClr val="008000"/>
                </a:solidFill>
                <a:latin typeface="Trebuchet MS"/>
                <a:cs typeface="Trebuchet MS"/>
              </a:rPr>
              <a:t>PJ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1146810">
              <a:lnSpc>
                <a:spcPct val="101800"/>
              </a:lnSpc>
            </a:pPr>
            <a:r>
              <a:rPr lang="ru-RU" sz="1800" spc="-75" dirty="0">
                <a:solidFill>
                  <a:srgbClr val="660066"/>
                </a:solidFill>
                <a:latin typeface="Trebuchet MS"/>
                <a:cs typeface="Trebuchet MS"/>
              </a:rPr>
              <a:t>Псевдокод</a:t>
            </a:r>
            <a:r>
              <a:rPr sz="1800" spc="-75" dirty="0">
                <a:solidFill>
                  <a:srgbClr val="660066"/>
                </a:solidFill>
                <a:latin typeface="Trebuchet MS"/>
                <a:cs typeface="Trebuchet MS"/>
              </a:rPr>
              <a:t>: </a:t>
            </a:r>
            <a:r>
              <a:rPr lang="ru-RU" sz="1800" spc="-75" dirty="0">
                <a:solidFill>
                  <a:srgbClr val="660066"/>
                </a:solidFill>
                <a:latin typeface="Trebuchet MS"/>
                <a:cs typeface="Trebuchet MS"/>
              </a:rPr>
              <a:t>Правая рука берет нож</a:t>
            </a:r>
            <a:br>
              <a:rPr lang="ru-RU" sz="1800" spc="-75" dirty="0">
                <a:solidFill>
                  <a:srgbClr val="660066"/>
                </a:solidFill>
                <a:latin typeface="Trebuchet MS"/>
                <a:cs typeface="Trebuchet MS"/>
              </a:rPr>
            </a:br>
            <a:r>
              <a:rPr lang="ru-RU" sz="1800" spc="-95" dirty="0">
                <a:latin typeface="Trebuchet MS"/>
                <a:cs typeface="Trebuchet MS"/>
              </a:rPr>
              <a:t>Код</a:t>
            </a:r>
            <a:r>
              <a:rPr sz="1800" spc="-95" dirty="0">
                <a:solidFill>
                  <a:srgbClr val="008000"/>
                </a:solidFill>
                <a:latin typeface="Trebuchet MS"/>
                <a:cs typeface="Trebuchet MS"/>
              </a:rPr>
              <a:t>:</a:t>
            </a:r>
            <a:r>
              <a:rPr sz="1800" spc="-14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RH</a:t>
            </a:r>
            <a:r>
              <a:rPr sz="1800" spc="-65" dirty="0">
                <a:latin typeface="Trebuchet MS"/>
                <a:cs typeface="Trebuchet MS"/>
              </a:rPr>
              <a:t>_</a:t>
            </a:r>
            <a:r>
              <a:rPr sz="1800" spc="-65" dirty="0">
                <a:solidFill>
                  <a:srgbClr val="0000FF"/>
                </a:solidFill>
                <a:latin typeface="Trebuchet MS"/>
                <a:cs typeface="Trebuchet MS"/>
              </a:rPr>
              <a:t>GR</a:t>
            </a:r>
            <a:r>
              <a:rPr sz="1800" spc="-65" dirty="0">
                <a:solidFill>
                  <a:srgbClr val="00B0F0"/>
                </a:solidFill>
                <a:latin typeface="Trebuchet MS"/>
                <a:cs typeface="Trebuchet MS"/>
              </a:rPr>
              <a:t>_</a:t>
            </a:r>
            <a:r>
              <a:rPr sz="1800" spc="-65" dirty="0">
                <a:solidFill>
                  <a:srgbClr val="008000"/>
                </a:solidFill>
                <a:latin typeface="Trebuchet MS"/>
                <a:cs typeface="Trebuchet MS"/>
              </a:rPr>
              <a:t>KN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40" y="8604886"/>
            <a:ext cx="6039485" cy="5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1910"/>
              </a:lnSpc>
              <a:spcBef>
                <a:spcPts val="100"/>
              </a:spcBef>
            </a:pPr>
            <a:r>
              <a:rPr lang="ru-RU" sz="1600" b="1" spc="-135" dirty="0">
                <a:solidFill>
                  <a:srgbClr val="898989"/>
                </a:solidFill>
                <a:latin typeface="Trebuchet MS"/>
                <a:cs typeface="Trebuchet MS"/>
              </a:rPr>
              <a:t>Идея этого рабочего листа принадлежит </a:t>
            </a:r>
            <a:r>
              <a:rPr sz="1600" b="1" spc="-25" dirty="0">
                <a:solidFill>
                  <a:srgbClr val="898989"/>
                </a:solidFill>
                <a:latin typeface="Trebuchet MS"/>
                <a:cs typeface="Trebuchet MS"/>
              </a:rPr>
              <a:t>Mr.</a:t>
            </a:r>
            <a:r>
              <a:rPr sz="1600" b="1" spc="-37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600" b="1" spc="-80" dirty="0">
                <a:solidFill>
                  <a:srgbClr val="898989"/>
                </a:solidFill>
                <a:latin typeface="Trebuchet MS"/>
                <a:cs typeface="Trebuchet MS"/>
              </a:rPr>
              <a:t>Randy </a:t>
            </a:r>
            <a:r>
              <a:rPr sz="1600" b="1" spc="-105" dirty="0">
                <a:solidFill>
                  <a:srgbClr val="898989"/>
                </a:solidFill>
                <a:latin typeface="Trebuchet MS"/>
                <a:cs typeface="Trebuchet MS"/>
              </a:rPr>
              <a:t>Steele. </a:t>
            </a:r>
            <a:r>
              <a:rPr sz="1800" spc="-37" baseline="16203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br>
              <a:rPr lang="ru-RU" baseline="16203" dirty="0">
                <a:latin typeface="Trebuchet MS"/>
                <a:cs typeface="Trebuchet MS"/>
              </a:rPr>
            </a:br>
            <a:r>
              <a:rPr lang="ru-RU" sz="1600" b="1" spc="-50" dirty="0">
                <a:solidFill>
                  <a:srgbClr val="898989"/>
                </a:solidFill>
                <a:latin typeface="Trebuchet MS"/>
                <a:cs typeface="Trebuchet MS"/>
              </a:rPr>
              <a:t>Была изменена</a:t>
            </a:r>
            <a:r>
              <a:rPr sz="1600" b="1" spc="-8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600" b="1" spc="-105" dirty="0">
                <a:solidFill>
                  <a:srgbClr val="898989"/>
                </a:solidFill>
                <a:latin typeface="Trebuchet MS"/>
                <a:cs typeface="Trebuchet MS"/>
              </a:rPr>
              <a:t>EV3</a:t>
            </a:r>
            <a:r>
              <a:rPr sz="1600" b="1" spc="-32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1600" b="1" spc="-105" dirty="0">
                <a:solidFill>
                  <a:srgbClr val="898989"/>
                </a:solidFill>
                <a:latin typeface="Trebuchet MS"/>
                <a:cs typeface="Trebuchet MS"/>
              </a:rPr>
              <a:t>Lessons.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33905"/>
              </p:ext>
            </p:extLst>
          </p:nvPr>
        </p:nvGraphicFramePr>
        <p:xfrm>
          <a:off x="438150" y="552513"/>
          <a:ext cx="6032500" cy="813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ru-RU" sz="24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Псевдокод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ru-RU" sz="24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Код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0808" y="160019"/>
            <a:ext cx="50190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spc="-50" dirty="0">
                <a:cs typeface="Trebuchet MS"/>
              </a:rPr>
              <a:t>Как сделать </a:t>
            </a:r>
            <a:r>
              <a:rPr lang="ru-RU" sz="2000" spc="-100" dirty="0"/>
              <a:t>Арахисовое масло</a:t>
            </a:r>
            <a:r>
              <a:rPr lang="ru-RU" sz="2000" spc="-120" dirty="0"/>
              <a:t> </a:t>
            </a:r>
            <a:r>
              <a:rPr lang="ru-RU" sz="2000" spc="-80" dirty="0"/>
              <a:t>и варенье </a:t>
            </a:r>
            <a:endParaRPr lang="ru-RU" sz="2000" dirty="0"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21305"/>
              </p:ext>
            </p:extLst>
          </p:nvPr>
        </p:nvGraphicFramePr>
        <p:xfrm>
          <a:off x="438150" y="552513"/>
          <a:ext cx="6032500" cy="813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ru-RU" sz="24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Псевдокод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ru-RU" sz="24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Код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29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39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49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0808" y="160019"/>
            <a:ext cx="501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spc="-50" dirty="0">
                <a:latin typeface="+mj-lt"/>
                <a:cs typeface="Trebuchet MS"/>
              </a:rPr>
              <a:t>Как сделать </a:t>
            </a:r>
            <a:r>
              <a:rPr lang="ru-RU" sz="2000" spc="-100" dirty="0">
                <a:latin typeface="+mj-lt"/>
              </a:rPr>
              <a:t>Арахисовое масло</a:t>
            </a:r>
            <a:r>
              <a:rPr lang="ru-RU" sz="2000" spc="-120" dirty="0">
                <a:latin typeface="+mj-lt"/>
              </a:rPr>
              <a:t> </a:t>
            </a:r>
            <a:r>
              <a:rPr lang="ru-RU" sz="2000" spc="-80" dirty="0">
                <a:latin typeface="+mj-lt"/>
              </a:rPr>
              <a:t>и варенье </a:t>
            </a:r>
            <a:endParaRPr lang="ru-RU" sz="2000" dirty="0">
              <a:latin typeface="+mj-lt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99942"/>
              </p:ext>
            </p:extLst>
          </p:nvPr>
        </p:nvGraphicFramePr>
        <p:xfrm>
          <a:off x="438150" y="552513"/>
          <a:ext cx="6032500" cy="813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ru-RU" sz="24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Псевдокод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ru-RU" sz="24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Код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59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69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79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80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81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82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83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84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0808" y="160019"/>
            <a:ext cx="501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spc="-50" dirty="0">
                <a:cs typeface="Trebuchet MS"/>
              </a:rPr>
              <a:t>Как сделать </a:t>
            </a:r>
            <a:r>
              <a:rPr lang="ru-RU" sz="2000" spc="-100" dirty="0"/>
              <a:t>Арахисовое масло</a:t>
            </a:r>
            <a:r>
              <a:rPr lang="ru-RU" sz="2000" spc="-120" dirty="0"/>
              <a:t> </a:t>
            </a:r>
            <a:r>
              <a:rPr lang="ru-RU" sz="2000" spc="-80" dirty="0"/>
              <a:t>и варенье </a:t>
            </a:r>
            <a:endParaRPr lang="ru-RU" sz="2000" dirty="0"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233</Words>
  <Application>Microsoft Office PowerPoint</Application>
  <PresentationFormat>Экран (4:3)</PresentationFormat>
  <Paragraphs>121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Times New Roman</vt:lpstr>
      <vt:lpstr>Trebuchet MS</vt:lpstr>
      <vt:lpstr>Office Theme</vt:lpstr>
      <vt:lpstr>Арахисовое масло и варенье Рабочий Лист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Арахисовое масло и варенье Рабочий Лист</dc:title>
  <cp:lastModifiedBy>Vladimir Abay</cp:lastModifiedBy>
  <cp:revision>23</cp:revision>
  <dcterms:created xsi:type="dcterms:W3CDTF">2019-04-21T08:36:11Z</dcterms:created>
  <dcterms:modified xsi:type="dcterms:W3CDTF">2019-04-23T04:37:24Z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2019-04-21T00:00:00Z</vt:filetime>
  </property>
</Properties>
</file>