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413" r:id="rId4"/>
    <p:sldId id="415" r:id="rId5"/>
    <p:sldId id="418" r:id="rId6"/>
    <p:sldId id="429" r:id="rId7"/>
    <p:sldId id="430" r:id="rId8"/>
    <p:sldId id="265" r:id="rId9"/>
    <p:sldId id="431" r:id="rId10"/>
    <p:sldId id="432" r:id="rId11"/>
    <p:sldId id="433" r:id="rId12"/>
    <p:sldId id="434" r:id="rId13"/>
    <p:sldId id="435" r:id="rId14"/>
    <p:sldId id="436" r:id="rId15"/>
    <p:sldId id="412" r:id="rId16"/>
    <p:sldId id="40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35"/>
    <p:restoredTop sz="94613"/>
  </p:normalViewPr>
  <p:slideViewPr>
    <p:cSldViewPr snapToGrid="0" snapToObjects="1">
      <p:cViewPr varScale="1">
        <p:scale>
          <a:sx n="124" d="100"/>
          <a:sy n="124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5/25/19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5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4208318" cy="282095"/>
          </a:xfrm>
        </p:spPr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3" y="6341735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4" y="5741852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Click to edit Master title style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9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By Sanjay and Arvind </a:t>
            </a:r>
            <a:r>
              <a:rPr lang="en-US" sz="1800" dirty="0" err="1"/>
              <a:t>Seshan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14EEE2-666E-8F4C-A948-25052E174E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3732" y="-328030"/>
            <a:ext cx="9410497" cy="37389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80A9705-5526-0E49-83A1-9B5AAA5A885D}"/>
              </a:ext>
            </a:extLst>
          </p:cNvPr>
          <p:cNvSpPr/>
          <p:nvPr userDrawn="1"/>
        </p:nvSpPr>
        <p:spPr>
          <a:xfrm>
            <a:off x="8959041" y="2895600"/>
            <a:ext cx="184961" cy="396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FCD34-0109-8E49-9E2E-2D983E2A35D7}"/>
              </a:ext>
            </a:extLst>
          </p:cNvPr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91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</p:spTree>
    <p:extLst>
      <p:ext uri="{BB962C8B-B14F-4D97-AF65-F5344CB8AC3E}">
        <p14:creationId xmlns:p14="http://schemas.microsoft.com/office/powerpoint/2010/main" val="5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4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699164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EV3Tutorials.com, 2019, (Last edit: 5/25/2019)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1" y="2895600"/>
            <a:ext cx="184961" cy="396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EV3Tutorials.com, 2019, (Last edit: 5/25/2019)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75436" y="3427224"/>
            <a:ext cx="6858000" cy="914400"/>
          </a:xfrm>
        </p:spPr>
        <p:txBody>
          <a:bodyPr/>
          <a:lstStyle/>
          <a:p>
            <a:r>
              <a:rPr lang="en-US" dirty="0"/>
              <a:t>Moving Straight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97EDD-95E7-9D4F-82C0-36B4EFF971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6948" y="3155380"/>
            <a:ext cx="850408" cy="8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98E61E4C-3849-BE49-926D-95918CB4B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555" y="1533975"/>
            <a:ext cx="1963784" cy="967931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F47446A-E133-2244-B62D-F941A9AC9DBB}"/>
              </a:ext>
            </a:extLst>
          </p:cNvPr>
          <p:cNvGrpSpPr/>
          <p:nvPr/>
        </p:nvGrpSpPr>
        <p:grpSpPr>
          <a:xfrm>
            <a:off x="457199" y="4585577"/>
            <a:ext cx="1199001" cy="1371767"/>
            <a:chOff x="6507213" y="1384746"/>
            <a:chExt cx="1199001" cy="137176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303D3BF-9305-8C4F-A141-0DEB2543A0F0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D974DA50-6792-7046-AB54-040143D8453B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0A64165A-3390-9B4F-994D-40C89DA8665C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4957242C-10E9-E242-B4EF-66FF544D2518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E42A753-9427-0C47-8C47-E4496986F3DC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0C8B9F-1111-E149-A452-C8CF1361A0AC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3010B6B-CC81-364D-BF9A-A92610A63650}"/>
              </a:ext>
            </a:extLst>
          </p:cNvPr>
          <p:cNvGrpSpPr/>
          <p:nvPr/>
        </p:nvGrpSpPr>
        <p:grpSpPr>
          <a:xfrm rot="5400000">
            <a:off x="934766" y="5121310"/>
            <a:ext cx="1199001" cy="1371767"/>
            <a:chOff x="6507213" y="1384746"/>
            <a:chExt cx="1199001" cy="137176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96B593-DB91-A747-AFF1-7DA34E5CD368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E1D0EE3E-8224-134F-814F-0B91F8EA1B5B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24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9BDCAF67-937F-4A4F-A310-5198529A4DBE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chemeClr val="accent6">
                  <a:satMod val="110000"/>
                  <a:alpha val="2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C5FC803C-B941-6D47-BF7B-44102F7F7B50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chemeClr val="accent6">
                  <a:satMod val="110000"/>
                  <a:alpha val="2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9D8E87E-9562-C34A-8F48-1621251A7FB2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3D9AA29-1AEB-D44E-B19C-AA425B30CDFA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3: Pivot Turn 90 degrees right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83498" y="1614650"/>
                <a:ext cx="3672567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During a pivot turn, one wheel turns and the other moves. This means that the robot moves forward as well.</a:t>
                </a:r>
              </a:p>
              <a:p>
                <a:endParaRPr lang="en-US" dirty="0"/>
              </a:p>
              <a:p>
                <a:r>
                  <a:rPr lang="en-US" dirty="0"/>
                  <a:t>The distance traveled is shown by the red arrow in the bottom left figure. Since wheel C stays at one point, the red arrow makes a circle with radius of ½ the distance between wheels (i.e. the axle track)  </a:t>
                </a:r>
              </a:p>
              <a:p>
                <a:endParaRPr lang="en-US" dirty="0"/>
              </a:p>
              <a:p>
                <a:r>
                  <a:rPr lang="en-US" dirty="0"/>
                  <a:t>The circumference of this circle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(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𝑡𝑟𝑎𝑐𝑘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90 degrees is ¼ of a circle. So, the distance traveled would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𝑎𝑥𝑙𝑒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𝑡𝑟𝑎𝑐𝑘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498" y="1614650"/>
                <a:ext cx="3672567" cy="4801314"/>
              </a:xfrm>
              <a:prstGeom prst="rect">
                <a:avLst/>
              </a:prstGeom>
              <a:blipFill>
                <a:blip r:embed="rId3"/>
                <a:stretch>
                  <a:fillRect l="-1031" t="-528" r="-2405" b="-12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195830" y="2063771"/>
            <a:ext cx="270663" cy="5584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CD31919-B780-0D48-AD6D-E21D1DE60297}"/>
              </a:ext>
            </a:extLst>
          </p:cNvPr>
          <p:cNvSpPr/>
          <p:nvPr/>
        </p:nvSpPr>
        <p:spPr>
          <a:xfrm>
            <a:off x="2166587" y="3505849"/>
            <a:ext cx="884050" cy="61015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6DA027-90E3-1A40-8620-7B627B48AC84}"/>
              </a:ext>
            </a:extLst>
          </p:cNvPr>
          <p:cNvGrpSpPr/>
          <p:nvPr/>
        </p:nvGrpSpPr>
        <p:grpSpPr>
          <a:xfrm>
            <a:off x="448342" y="3155162"/>
            <a:ext cx="1199001" cy="1371767"/>
            <a:chOff x="6507213" y="1384746"/>
            <a:chExt cx="1199001" cy="137176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66500AA-71C5-1A4D-9EFA-98EB2637CEE0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62DF16E-8DB5-7345-BCCF-352685B7B9A8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2A4E802E-6B8B-254B-8587-AF5893EB67C2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E1460EA9-9FD3-4045-ADBA-43C6A20F69F8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ECD01F5-00E6-4549-8420-B17DCC3994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1A4857-D5AF-AD4B-9EDA-38F3EA49F862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EE17E1-81E7-384D-94A1-CCF92325131B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133EB3-D174-8948-96D2-111276104113}"/>
              </a:ext>
            </a:extLst>
          </p:cNvPr>
          <p:cNvGrpSpPr/>
          <p:nvPr/>
        </p:nvGrpSpPr>
        <p:grpSpPr>
          <a:xfrm rot="5400000">
            <a:off x="3306458" y="3125221"/>
            <a:ext cx="1199001" cy="1371767"/>
            <a:chOff x="6507213" y="1384746"/>
            <a:chExt cx="1199001" cy="137176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432F317-23D7-5F49-AFFD-E71EFE2E3FAA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A9ACE20D-CDE5-EB45-B06B-498BFFC36BED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FF4238B-3F66-9343-AD2C-87F48B751ACE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4AC353B-2C7A-9D4C-ACF2-5FF3CF380882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8A914A-9AEB-664D-BC73-A0FEDB53CA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B787D23-4F85-C84C-BA6A-1D7B073AC79C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92F62C-B478-4F48-9E35-618F338BFA0A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4176B13-3A1D-C94F-9750-F740E2A8A976}"/>
              </a:ext>
            </a:extLst>
          </p:cNvPr>
          <p:cNvSpPr txBox="1"/>
          <p:nvPr/>
        </p:nvSpPr>
        <p:spPr>
          <a:xfrm>
            <a:off x="2254175" y="2927259"/>
            <a:ext cx="64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?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F3667278-CCB8-B64B-BD35-BDAE0C9F5E70}"/>
              </a:ext>
            </a:extLst>
          </p:cNvPr>
          <p:cNvSpPr/>
          <p:nvPr/>
        </p:nvSpPr>
        <p:spPr>
          <a:xfrm>
            <a:off x="408082" y="5238364"/>
            <a:ext cx="1189394" cy="1189394"/>
          </a:xfrm>
          <a:prstGeom prst="arc">
            <a:avLst>
              <a:gd name="adj1" fmla="val 16200000"/>
              <a:gd name="adj2" fmla="val 17826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65C380-1D81-3D4E-BD37-85AE869F4A08}"/>
              </a:ext>
            </a:extLst>
          </p:cNvPr>
          <p:cNvCxnSpPr>
            <a:cxnSpLocks/>
          </p:cNvCxnSpPr>
          <p:nvPr/>
        </p:nvCxnSpPr>
        <p:spPr>
          <a:xfrm flipH="1">
            <a:off x="1030757" y="3389985"/>
            <a:ext cx="1" cy="93189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B3D7C35-7861-4749-BEF1-986BA8F2AEE8}"/>
              </a:ext>
            </a:extLst>
          </p:cNvPr>
          <p:cNvSpPr txBox="1"/>
          <p:nvPr/>
        </p:nvSpPr>
        <p:spPr>
          <a:xfrm>
            <a:off x="569952" y="3640480"/>
            <a:ext cx="53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axle track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8877A-3366-474C-A67A-5B055928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EV3Tutorials.com, 2019, (Last edit: 5/25/2019)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670D37-6B4D-574D-B201-087F982F48DC}"/>
              </a:ext>
            </a:extLst>
          </p:cNvPr>
          <p:cNvSpPr txBox="1"/>
          <p:nvPr/>
        </p:nvSpPr>
        <p:spPr>
          <a:xfrm>
            <a:off x="296129" y="1932122"/>
            <a:ext cx="2496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EV3-G Steering</a:t>
            </a:r>
          </a:p>
          <a:p>
            <a:r>
              <a:rPr lang="en-US" dirty="0"/>
              <a:t>50 for Pivot Turn</a:t>
            </a:r>
          </a:p>
        </p:txBody>
      </p:sp>
    </p:spTree>
    <p:extLst>
      <p:ext uri="{BB962C8B-B14F-4D97-AF65-F5344CB8AC3E}">
        <p14:creationId xmlns:p14="http://schemas.microsoft.com/office/powerpoint/2010/main" val="174644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A60BC-E4DC-1C44-AB27-D4A7F6989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330" y="1474808"/>
            <a:ext cx="8016002" cy="2982479"/>
          </a:xfrm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#!/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usr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/bin/env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pybricks-micropython</a:t>
            </a:r>
            <a:b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pybricks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ev3brick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as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brick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pybricks.ev3devices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Motor,TouchSensor,ColorSensor,InfraredSensor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UltrasonicSensor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GyroSensor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pybricks.parameters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Port,Stop,Direction,Button,Color,SoundFile,ImageFile,Align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pybricks.tools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D4D69A"/>
                </a:solidFill>
                <a:latin typeface="Menlo-Regular" panose="020B0609030804020204" pitchFamily="49" charset="0"/>
              </a:rPr>
              <a:t>print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wait,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StopWatch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pybricks.robotics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DriveBase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math</a:t>
            </a:r>
          </a:p>
          <a:p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Initialize two motors with default settings on Port B and Port C. </a:t>
            </a:r>
            <a:b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left_motor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= Motor(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Port.B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right_motor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= Motor(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Port.C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setup wheel diameter and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axle_track</a:t>
            </a:r>
            <a:b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wheel_diameter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= </a:t>
            </a:r>
            <a:r>
              <a:rPr lang="en-US" sz="1400" b="0" dirty="0">
                <a:solidFill>
                  <a:srgbClr val="A7C598"/>
                </a:solidFill>
                <a:latin typeface="Menlo-Regular" panose="020B0609030804020204" pitchFamily="49" charset="0"/>
              </a:rPr>
              <a:t>56</a:t>
            </a:r>
            <a:br>
              <a:rPr lang="en-US" sz="1400" b="0" dirty="0">
                <a:solidFill>
                  <a:srgbClr val="A7C598"/>
                </a:solidFill>
                <a:latin typeface="Menlo-Regular" panose="020B0609030804020204" pitchFamily="49" charset="0"/>
              </a:rPr>
            </a:b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axle_track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= </a:t>
            </a:r>
            <a:r>
              <a:rPr lang="en-US" sz="1400" b="0" dirty="0">
                <a:solidFill>
                  <a:srgbClr val="A7C598"/>
                </a:solidFill>
                <a:latin typeface="Menlo-Regular" panose="020B0609030804020204" pitchFamily="49" charset="0"/>
              </a:rPr>
              <a:t>114</a:t>
            </a:r>
          </a:p>
          <a:p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setup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DriveBase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b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robot =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DriveBase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left_motor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right_motor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wheel_diameter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axle_track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</a:p>
          <a:p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This turns 90 deg/sec and not moving 1 second</a:t>
            </a:r>
            <a:b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26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robot.drive_time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(</a:t>
            </a:r>
            <a:r>
              <a:rPr lang="en-US" sz="2600" b="0" dirty="0" err="1">
                <a:solidFill>
                  <a:srgbClr val="A7C598"/>
                </a:solidFill>
                <a:latin typeface="Menlo-Regular" panose="020B0609030804020204" pitchFamily="49" charset="0"/>
              </a:rPr>
              <a:t>math.pi</a:t>
            </a:r>
            <a:r>
              <a:rPr lang="en-US" sz="2600" b="0" dirty="0">
                <a:solidFill>
                  <a:srgbClr val="A7C598"/>
                </a:solidFill>
                <a:latin typeface="Menlo-Regular" panose="020B0609030804020204" pitchFamily="49" charset="0"/>
              </a:rPr>
              <a:t> * </a:t>
            </a:r>
            <a:r>
              <a:rPr lang="en-US" sz="2600" b="0" dirty="0" err="1">
                <a:solidFill>
                  <a:srgbClr val="A7C598"/>
                </a:solidFill>
                <a:latin typeface="Menlo-Regular" panose="020B0609030804020204" pitchFamily="49" charset="0"/>
              </a:rPr>
              <a:t>axle_track</a:t>
            </a:r>
            <a:r>
              <a:rPr lang="en-US" sz="2600" b="0" dirty="0">
                <a:solidFill>
                  <a:srgbClr val="A7C598"/>
                </a:solidFill>
                <a:latin typeface="Menlo-Regular" panose="020B0609030804020204" pitchFamily="49" charset="0"/>
              </a:rPr>
              <a:t> / 4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2600" b="0" dirty="0">
                <a:solidFill>
                  <a:srgbClr val="A7C598"/>
                </a:solidFill>
                <a:latin typeface="Menlo-Regular" panose="020B0609030804020204" pitchFamily="49" charset="0"/>
              </a:rPr>
              <a:t>90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2600" b="0" dirty="0">
                <a:solidFill>
                  <a:srgbClr val="A7C598"/>
                </a:solidFill>
                <a:latin typeface="Menlo-Regular" panose="020B0609030804020204" pitchFamily="49" charset="0"/>
              </a:rPr>
              <a:t>1000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 </a:t>
            </a:r>
          </a:p>
          <a:p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This stops the motor and brakes for accuracy</a:t>
            </a:r>
            <a:b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26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robot.stop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(</a:t>
            </a:r>
            <a:r>
              <a:rPr lang="en-US" sz="26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Stop.BRAKE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endParaRPr lang="en-US" sz="26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0F7114-13BD-054A-997D-1A6FB715AB0E}"/>
              </a:ext>
            </a:extLst>
          </p:cNvPr>
          <p:cNvSpPr/>
          <p:nvPr/>
        </p:nvSpPr>
        <p:spPr>
          <a:xfrm>
            <a:off x="354669" y="3502118"/>
            <a:ext cx="311972" cy="31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347076-7DFA-AC41-8405-224FC3DA5054}"/>
              </a:ext>
            </a:extLst>
          </p:cNvPr>
          <p:cNvSpPr/>
          <p:nvPr/>
        </p:nvSpPr>
        <p:spPr>
          <a:xfrm>
            <a:off x="141515" y="2448033"/>
            <a:ext cx="311972" cy="31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55972168-F8E1-6944-83C3-C4C045D32BCF}"/>
              </a:ext>
            </a:extLst>
          </p:cNvPr>
          <p:cNvSpPr/>
          <p:nvPr/>
        </p:nvSpPr>
        <p:spPr>
          <a:xfrm>
            <a:off x="510655" y="1529655"/>
            <a:ext cx="311972" cy="182162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CACEA99-530D-9E43-802D-892D6E588E23}"/>
              </a:ext>
            </a:extLst>
          </p:cNvPr>
          <p:cNvSpPr/>
          <p:nvPr/>
        </p:nvSpPr>
        <p:spPr>
          <a:xfrm>
            <a:off x="354669" y="4076287"/>
            <a:ext cx="311972" cy="31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7F492D-1FC8-354A-81C8-9978070AE69A}"/>
                  </a:ext>
                </a:extLst>
              </p:cNvPr>
              <p:cNvSpPr txBox="1"/>
              <p:nvPr/>
            </p:nvSpPr>
            <p:spPr>
              <a:xfrm>
                <a:off x="546058" y="4457287"/>
                <a:ext cx="8348005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1) Is basically the framework code described earlier. One important change is the addition of ”import math” to access math functions/constants</a:t>
                </a:r>
                <a:br>
                  <a:rPr lang="en-US" sz="1600" dirty="0"/>
                </a:br>
                <a:endParaRPr lang="en-US" sz="1600" dirty="0"/>
              </a:p>
              <a:p>
                <a:r>
                  <a:rPr lang="en-US" sz="1600" dirty="0"/>
                  <a:t>2) Runs the motor for 1 second at 90 deg/sec. The forward speed is set to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𝑎𝑥𝑙𝑒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𝑡𝑟𝑎𝑐𝑘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ym typeface="Wingdings" pitchFamily="2" charset="2"/>
                  </a:rPr>
                  <a:t> this should turn 90 degrees and one wheel should stay in place, i.e. a pivot turn</a:t>
                </a:r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3) Stops the robot and brakes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7F492D-1FC8-354A-81C8-9978070AE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8" y="4457287"/>
                <a:ext cx="8348005" cy="1877437"/>
              </a:xfrm>
              <a:prstGeom prst="rect">
                <a:avLst/>
              </a:prstGeom>
              <a:blipFill>
                <a:blip r:embed="rId2"/>
                <a:stretch>
                  <a:fillRect l="-304" t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5AB8D-7D6D-1440-8753-4DF1514B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</p:spTree>
    <p:extLst>
      <p:ext uri="{BB962C8B-B14F-4D97-AF65-F5344CB8AC3E}">
        <p14:creationId xmlns:p14="http://schemas.microsoft.com/office/powerpoint/2010/main" val="388877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other Pivot Turns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9268" y="2656565"/>
                <a:ext cx="8501743" cy="3484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drive_time</a:t>
                </a:r>
                <a:r>
                  <a:rPr lang="en-US" dirty="0"/>
                  <a:t> method allows you to specify speed (in mm/sec), steering (in deg/sec) and duration (in </a:t>
                </a:r>
                <a:r>
                  <a:rPr lang="en-US" dirty="0" err="1"/>
                  <a:t>msec</a:t>
                </a:r>
                <a:r>
                  <a:rPr lang="en-US" dirty="0"/>
                  <a:t>). For pivot turns, these inputs are related to each other. </a:t>
                </a:r>
              </a:p>
              <a:p>
                <a:endParaRPr lang="en-US" sz="700" dirty="0"/>
              </a:p>
              <a:p>
                <a:r>
                  <a:rPr lang="en-US" dirty="0"/>
                  <a:t>Let’s say you 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𝑑𝑢𝑟𝑎𝑡𝑖𝑜𝑛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𝑚𝑠𝑒𝑐</m:t>
                        </m:r>
                      </m:sub>
                    </m:sSub>
                  </m:oMath>
                </a14:m>
                <a:r>
                  <a:rPr lang="en-US" dirty="0"/>
                  <a:t>. This determines how fast the robot will turn. </a:t>
                </a:r>
              </a:p>
              <a:p>
                <a:r>
                  <a:rPr lang="en-US" dirty="0"/>
                  <a:t>If you want to 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𝑎𝑛𝑔𝑙𝑒</m:t>
                    </m:r>
                  </m:oMath>
                </a14:m>
                <a:r>
                  <a:rPr lang="en-US" dirty="0"/>
                  <a:t> degrees. 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𝑠𝑡𝑒𝑒𝑟𝑖𝑛𝑔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 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𝑚𝑠𝑒𝑐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sz="400" dirty="0"/>
              </a:p>
              <a:p>
                <a:r>
                  <a:rPr lang="en-US" dirty="0"/>
                  <a:t>In addition, during this time, the robot must move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𝑎𝑥𝑙𝑒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𝑡𝑟𝑎𝑐𝑘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𝑎𝑛𝑔𝑙𝑒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360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, i.e. the length of the red arrow in the figure. Since this in done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𝑑𝑢𝑟𝑎𝑡𝑖𝑜𝑛</m:t>
                    </m:r>
                  </m:oMath>
                </a14:m>
                <a:r>
                  <a:rPr lang="en-US" dirty="0"/>
                  <a:t>, you must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speed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𝑎𝑥𝑙𝑒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𝑡𝑟𝑎𝑐𝑘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𝑎𝑛𝑔𝑙𝑒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360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𝑚𝑠𝑒𝑐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br>
                  <a:rPr lang="en-US" dirty="0"/>
                </a:br>
                <a:r>
                  <a:rPr lang="en-US" dirty="0"/>
                  <a:t>The code above shows how to implement a pivot turn in python.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68" y="2656565"/>
                <a:ext cx="8501743" cy="3484480"/>
              </a:xfrm>
              <a:prstGeom prst="rect">
                <a:avLst/>
              </a:prstGeom>
              <a:blipFill>
                <a:blip r:embed="rId2"/>
                <a:stretch>
                  <a:fillRect l="-447" t="-725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0708E5-CA62-664D-849A-6E5E211A55BC}"/>
              </a:ext>
            </a:extLst>
          </p:cNvPr>
          <p:cNvGrpSpPr/>
          <p:nvPr/>
        </p:nvGrpSpPr>
        <p:grpSpPr>
          <a:xfrm>
            <a:off x="7070139" y="732785"/>
            <a:ext cx="1616662" cy="1643528"/>
            <a:chOff x="723767" y="1423413"/>
            <a:chExt cx="1812068" cy="184218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F47446A-E133-2244-B62D-F941A9AC9DBB}"/>
                </a:ext>
              </a:extLst>
            </p:cNvPr>
            <p:cNvGrpSpPr/>
            <p:nvPr/>
          </p:nvGrpSpPr>
          <p:grpSpPr>
            <a:xfrm>
              <a:off x="772884" y="1423413"/>
              <a:ext cx="1199001" cy="1371767"/>
              <a:chOff x="6507213" y="1384746"/>
              <a:chExt cx="1199001" cy="137176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303D3BF-9305-8C4F-A141-0DEB2543A0F0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40" name="Rounded Rectangle 39">
                  <a:extLst>
                    <a:ext uri="{FF2B5EF4-FFF2-40B4-BE49-F238E27FC236}">
                      <a16:creationId xmlns:a16="http://schemas.microsoft.com/office/drawing/2014/main" id="{D974DA50-6792-7046-AB54-040143D8453B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ounded Rectangle 40">
                  <a:extLst>
                    <a:ext uri="{FF2B5EF4-FFF2-40B4-BE49-F238E27FC236}">
                      <a16:creationId xmlns:a16="http://schemas.microsoft.com/office/drawing/2014/main" id="{0A64165A-3390-9B4F-994D-40C89DA8665C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4957242C-10E9-E242-B4EF-66FF544D2518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42A753-9427-0C47-8C47-E4496986F3DC}"/>
                  </a:ext>
                </a:extLst>
              </p:cNvPr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0C8B9F-1111-E149-A452-C8CF1361A0AC}"/>
                  </a:ext>
                </a:extLst>
              </p:cNvPr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3010B6B-CC81-364D-BF9A-A92610A63650}"/>
                </a:ext>
              </a:extLst>
            </p:cNvPr>
            <p:cNvGrpSpPr/>
            <p:nvPr/>
          </p:nvGrpSpPr>
          <p:grpSpPr>
            <a:xfrm rot="5400000">
              <a:off x="1250451" y="1959146"/>
              <a:ext cx="1199001" cy="1371767"/>
              <a:chOff x="6507213" y="1384746"/>
              <a:chExt cx="1199001" cy="1371767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096B593-DB91-A747-AFF1-7DA34E5CD368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E1D0EE3E-8224-134F-814F-0B91F8EA1B5B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  <a:alpha val="24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9BDCAF67-937F-4A4F-A310-5198529A4DBE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chemeClr val="accent6">
                    <a:satMod val="110000"/>
                    <a:alpha val="2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C5FC803C-B941-6D47-BF7B-44102F7F7B50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chemeClr val="accent6">
                    <a:satMod val="110000"/>
                    <a:alpha val="2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9D8E87E-9562-C34A-8F48-1621251A7FB2}"/>
                  </a:ext>
                </a:extLst>
              </p:cNvPr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3D9AA29-1AEB-D44E-B19C-AA425B30CDFA}"/>
                  </a:ext>
                </a:extLst>
              </p:cNvPr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F3667278-CCB8-B64B-BD35-BDAE0C9F5E70}"/>
                </a:ext>
              </a:extLst>
            </p:cNvPr>
            <p:cNvSpPr/>
            <p:nvPr/>
          </p:nvSpPr>
          <p:spPr>
            <a:xfrm>
              <a:off x="723767" y="2076200"/>
              <a:ext cx="1189394" cy="1189394"/>
            </a:xfrm>
            <a:prstGeom prst="arc">
              <a:avLst>
                <a:gd name="adj1" fmla="val 16200000"/>
                <a:gd name="adj2" fmla="val 17826"/>
              </a:avLst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411639F-118E-9A4B-B6CD-06BF19FBF4FB}"/>
              </a:ext>
            </a:extLst>
          </p:cNvPr>
          <p:cNvSpPr txBox="1"/>
          <p:nvPr/>
        </p:nvSpPr>
        <p:spPr>
          <a:xfrm>
            <a:off x="287206" y="1360650"/>
            <a:ext cx="6662058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171450" indent="-171450"/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angle = </a:t>
            </a:r>
            <a:r>
              <a:rPr lang="en-US" sz="1200" dirty="0">
                <a:solidFill>
                  <a:srgbClr val="A7C598"/>
                </a:solidFill>
                <a:latin typeface="Menlo-Regular" panose="020B0609030804020204" pitchFamily="49" charset="0"/>
              </a:rPr>
              <a:t>90</a:t>
            </a:r>
          </a:p>
          <a:p>
            <a:pPr marL="171450" indent="-171450"/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time = </a:t>
            </a:r>
            <a:r>
              <a:rPr lang="en-US" sz="1200" dirty="0">
                <a:solidFill>
                  <a:srgbClr val="A7C598"/>
                </a:solidFill>
                <a:latin typeface="Menlo-Regular" panose="020B0609030804020204" pitchFamily="49" charset="0"/>
              </a:rPr>
              <a:t>1000</a:t>
            </a:r>
          </a:p>
          <a:p>
            <a:pPr marL="171450" indent="-171450"/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steering = angle * (</a:t>
            </a:r>
            <a:r>
              <a:rPr lang="en-US" sz="1200" dirty="0">
                <a:solidFill>
                  <a:srgbClr val="A7C598"/>
                </a:solidFill>
                <a:latin typeface="Menlo-Regular" panose="020B0609030804020204" pitchFamily="49" charset="0"/>
              </a:rPr>
              <a:t>1000</a:t>
            </a:r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/time)</a:t>
            </a:r>
          </a:p>
          <a:p>
            <a:pPr marL="171450" indent="-171450"/>
            <a:r>
              <a:rPr lang="en-US" sz="120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dist</a:t>
            </a:r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 = </a:t>
            </a:r>
            <a:r>
              <a:rPr lang="en-US" sz="1200" dirty="0">
                <a:solidFill>
                  <a:srgbClr val="A7C598"/>
                </a:solidFill>
                <a:latin typeface="Menlo-Regular" panose="020B0609030804020204" pitchFamily="49" charset="0"/>
              </a:rPr>
              <a:t>2</a:t>
            </a:r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 * </a:t>
            </a:r>
            <a:r>
              <a:rPr lang="en-US" sz="120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math.pi</a:t>
            </a:r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 * (</a:t>
            </a:r>
            <a:r>
              <a:rPr lang="en-US" sz="120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axle_track</a:t>
            </a:r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 / </a:t>
            </a:r>
            <a:r>
              <a:rPr lang="en-US" sz="1200" dirty="0">
                <a:solidFill>
                  <a:srgbClr val="A7C598"/>
                </a:solidFill>
                <a:latin typeface="Menlo-Regular" panose="020B0609030804020204" pitchFamily="49" charset="0"/>
              </a:rPr>
              <a:t>2</a:t>
            </a:r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) * (angle / </a:t>
            </a:r>
            <a:r>
              <a:rPr lang="en-US" sz="1200" dirty="0">
                <a:solidFill>
                  <a:srgbClr val="A7C598"/>
                </a:solidFill>
                <a:latin typeface="Menlo-Regular" panose="020B0609030804020204" pitchFamily="49" charset="0"/>
              </a:rPr>
              <a:t>360</a:t>
            </a:r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) * (</a:t>
            </a:r>
            <a:r>
              <a:rPr lang="en-US" sz="1200" dirty="0">
                <a:solidFill>
                  <a:srgbClr val="A7C598"/>
                </a:solidFill>
                <a:latin typeface="Menlo-Regular" panose="020B0609030804020204" pitchFamily="49" charset="0"/>
              </a:rPr>
              <a:t>1000</a:t>
            </a:r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/time)</a:t>
            </a:r>
          </a:p>
          <a:p>
            <a:pPr marL="171450" indent="-171450"/>
            <a:r>
              <a:rPr lang="en-US" sz="120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robot.drive_time</a:t>
            </a:r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(</a:t>
            </a:r>
            <a:r>
              <a:rPr lang="en-US" sz="120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dist</a:t>
            </a:r>
            <a:r>
              <a:rPr lang="en-US" sz="1200" dirty="0">
                <a:solidFill>
                  <a:srgbClr val="CACACA"/>
                </a:solidFill>
                <a:latin typeface="Menlo-Regular" panose="020B0609030804020204" pitchFamily="49" charset="0"/>
              </a:rPr>
              <a:t>, steering, time) </a:t>
            </a:r>
            <a:endParaRPr lang="en-US" sz="1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BB492-FB95-6446-AB35-BAB49F18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</p:spTree>
    <p:extLst>
      <p:ext uri="{BB962C8B-B14F-4D97-AF65-F5344CB8AC3E}">
        <p14:creationId xmlns:p14="http://schemas.microsoft.com/office/powerpoint/2010/main" val="58931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TURNING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00B050"/>
                </a:solidFill>
              </a:rPr>
              <a:t>Challenge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Your robot baseball player must run to second base, </a:t>
            </a:r>
            <a:r>
              <a:rPr lang="en-US" b="0" dirty="0">
                <a:solidFill>
                  <a:srgbClr val="FF0000"/>
                </a:solidFill>
              </a:rPr>
              <a:t>turn around</a:t>
            </a:r>
            <a:r>
              <a:rPr lang="en-US" b="0" dirty="0"/>
              <a:t> and come back to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Go straight. Turn 180 degrees and return to the same spot.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353059"/>
            <a:ext cx="4100245" cy="21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B050"/>
                </a:solidFill>
              </a:rPr>
              <a:t>Challenge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Your robot is a baseball player who has to run to all the bases and go back to home 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Can you program your robot to move forward and then turn left?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Use a square box or tape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4553" y="3823941"/>
            <a:ext cx="1608587" cy="2648734"/>
            <a:chOff x="5584553" y="3823941"/>
            <a:chExt cx="1608587" cy="2648734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Start and End position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First Base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Second 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4980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Discussion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9109"/>
            <a:ext cx="8245474" cy="4373563"/>
          </a:xfrm>
        </p:spPr>
        <p:txBody>
          <a:bodyPr/>
          <a:lstStyle/>
          <a:p>
            <a:r>
              <a:rPr lang="en-US" dirty="0"/>
              <a:t>Did you try PIVOT and SPIN turns?  What did you discover?</a:t>
            </a:r>
          </a:p>
          <a:p>
            <a:pPr marL="274320" lvl="1" indent="0">
              <a:buNone/>
            </a:pPr>
            <a:r>
              <a:rPr lang="en-US" b="0" dirty="0">
                <a:solidFill>
                  <a:srgbClr val="FF0000"/>
                </a:solidFill>
              </a:rPr>
              <a:t>Pivot turns were fine for Challenge 1, but for Challenge 2, if we used Pivot turns, we were farther away from the base.</a:t>
            </a:r>
          </a:p>
          <a:p>
            <a:r>
              <a:rPr lang="en-US" dirty="0"/>
              <a:t>What situations would one work better than the other?</a:t>
            </a:r>
          </a:p>
          <a:p>
            <a:pPr marL="274320" lvl="1" indent="0">
              <a:buNone/>
            </a:pPr>
            <a:r>
              <a:rPr lang="en-US" b="0" dirty="0">
                <a:solidFill>
                  <a:srgbClr val="FF0000"/>
                </a:solidFill>
              </a:rPr>
              <a:t>Spin turns are better for tight turns (places where there is not enough space) and you stay closer to your original position.</a:t>
            </a:r>
          </a:p>
          <a:p>
            <a:r>
              <a:rPr lang="en-US" dirty="0"/>
              <a:t>What is PSEUDOCODE?  Why do you think programmers find it useful? (</a:t>
            </a:r>
            <a:r>
              <a:rPr lang="en-US" dirty="0" err="1"/>
              <a:t>pseudocode</a:t>
            </a:r>
            <a:r>
              <a:rPr lang="en-US" dirty="0"/>
              <a:t> is from the worksheet)</a:t>
            </a:r>
          </a:p>
          <a:p>
            <a:pPr marL="274320" lvl="1" indent="0">
              <a:buNone/>
            </a:pPr>
            <a:r>
              <a:rPr lang="en-US" b="0" dirty="0" err="1">
                <a:solidFill>
                  <a:srgbClr val="FF0000"/>
                </a:solidFill>
              </a:rPr>
              <a:t>Pseudocode</a:t>
            </a:r>
            <a:r>
              <a:rPr lang="en-US" b="0" dirty="0">
                <a:solidFill>
                  <a:srgbClr val="FF0000"/>
                </a:solidFill>
              </a:rPr>
              <a:t> allows programmers to write out their code in plain English before you code in a programming language. It lets you plan and think before you sit down to code. It lets you share your ideas with others you are working with in a common language.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2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0457"/>
            <a:ext cx="8245474" cy="4607432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</a:t>
            </a:r>
            <a:r>
              <a:rPr lang="en-US" sz="1800" dirty="0" err="1"/>
              <a:t>Seshan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lessons are available at www.ev3tutorials.com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4F29-E557-6946-93F4-4D2A35D6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</p:spTree>
    <p:extLst>
      <p:ext uri="{BB962C8B-B14F-4D97-AF65-F5344CB8AC3E}">
        <p14:creationId xmlns:p14="http://schemas.microsoft.com/office/powerpoint/2010/main" val="118379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Turning with </a:t>
            </a:r>
            <a:r>
              <a:rPr lang="en-US" dirty="0" err="1"/>
              <a:t>DriveBase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Turning in arcs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Turning in place (spin and pivot turns)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9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F868-9107-C644-BD3E-E26A9D3F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With </a:t>
            </a:r>
            <a:r>
              <a:rPr lang="en-US" dirty="0" err="1"/>
              <a:t>DriveBase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8D19C-F3C1-F044-8C31-205F413CF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DriveBase</a:t>
            </a:r>
            <a:r>
              <a:rPr lang="en-US" dirty="0"/>
              <a:t> class provides a steering input much like the Green EV3-G move blocks. However, this steering input is defined in degrees/sec rather than the ratio of power between left &amp; right wheels. </a:t>
            </a:r>
          </a:p>
          <a:p>
            <a:r>
              <a:rPr lang="en-US" dirty="0"/>
              <a:t>With the Green Move Blocks, setting the steering value to 50 or 100 produces a power ratio of 0 or -1. This produces pivot and spin turns. This will be a bit more tricky with </a:t>
            </a:r>
            <a:r>
              <a:rPr lang="en-US" dirty="0" err="1"/>
              <a:t>DriveBase</a:t>
            </a:r>
            <a:r>
              <a:rPr lang="en-US" dirty="0"/>
              <a:t>. Arc Turns are easier to implement and will be the first topic covered in this lesson.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CEF31-8024-4A4D-9B4E-393C7AFD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3A8C3-BCB8-5E4D-9C6E-A99311F5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0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5183-D15D-A94A-BAA7-CC02D5C4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Turn?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892893-7823-264F-8906-C071EE2D9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9984" y="1327972"/>
            <a:ext cx="7927042" cy="1216791"/>
          </a:xfrm>
          <a:solidFill>
            <a:schemeClr val="tx1"/>
          </a:solidFill>
        </p:spPr>
        <p:txBody>
          <a:bodyPr>
            <a:normAutofit fontScale="47500" lnSpcReduction="20000"/>
          </a:bodyPr>
          <a:lstStyle/>
          <a:p>
            <a:r>
              <a:rPr lang="en-US" b="0" dirty="0">
                <a:solidFill>
                  <a:srgbClr val="6A9955"/>
                </a:solidFill>
                <a:latin typeface="Menlo" panose="020B0609030804020204" pitchFamily="49" charset="0"/>
              </a:rPr>
              <a:t># This turns 90 degrees/sec right while moving 100 mm/sec</a:t>
            </a:r>
            <a:endParaRPr lang="en-US" b="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latin typeface="Menlo" panose="020B0609030804020204" pitchFamily="49" charset="0"/>
              </a:rPr>
              <a:t>robot.drive</a:t>
            </a:r>
            <a:r>
              <a:rPr lang="en-US" b="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latin typeface="Menlo" panose="020B060903080402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latin typeface="Menlo" panose="020B0609030804020204" pitchFamily="49" charset="0"/>
              </a:rPr>
              <a:t>90</a:t>
            </a:r>
            <a:r>
              <a:rPr lang="en-US" b="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-US" b="0" dirty="0">
                <a:solidFill>
                  <a:srgbClr val="6A9955"/>
                </a:solidFill>
                <a:latin typeface="Menlo" panose="020B0609030804020204" pitchFamily="49" charset="0"/>
              </a:rPr>
              <a:t># This turns 180 degrees/sec left while moving at 500 mm/sec for 2 seconds </a:t>
            </a:r>
            <a:endParaRPr lang="en-US" b="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latin typeface="Menlo" panose="020B0609030804020204" pitchFamily="49" charset="0"/>
              </a:rPr>
              <a:t>robot.drive_time</a:t>
            </a:r>
            <a:r>
              <a:rPr lang="en-US" b="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latin typeface="Menlo" panose="020B0609030804020204" pitchFamily="49" charset="0"/>
              </a:rPr>
              <a:t>500</a:t>
            </a:r>
            <a:r>
              <a:rPr lang="en-US" b="0" dirty="0">
                <a:solidFill>
                  <a:srgbClr val="D4D4D4"/>
                </a:solidFill>
                <a:latin typeface="Menlo" panose="020B0609030804020204" pitchFamily="49" charset="0"/>
              </a:rPr>
              <a:t>, -</a:t>
            </a:r>
            <a:r>
              <a:rPr lang="en-US" b="0" dirty="0">
                <a:solidFill>
                  <a:srgbClr val="B5CEA8"/>
                </a:solidFill>
                <a:latin typeface="Menlo" panose="020B0609030804020204" pitchFamily="49" charset="0"/>
              </a:rPr>
              <a:t>180</a:t>
            </a:r>
            <a:r>
              <a:rPr lang="en-US" b="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latin typeface="Menlo" panose="020B0609030804020204" pitchFamily="49" charset="0"/>
              </a:rPr>
              <a:t>2000</a:t>
            </a:r>
            <a:r>
              <a:rPr lang="en-US" b="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5C1B7-C995-A847-9A1F-0C50E1433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985" y="2699572"/>
            <a:ext cx="7927041" cy="3658534"/>
          </a:xfrm>
        </p:spPr>
        <p:txBody>
          <a:bodyPr>
            <a:noAutofit/>
          </a:bodyPr>
          <a:lstStyle/>
          <a:p>
            <a:r>
              <a:rPr lang="en-US" sz="2000" b="0" dirty="0"/>
              <a:t>drive(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speed, steering</a:t>
            </a:r>
            <a:r>
              <a:rPr lang="en-US" sz="2000" b="0" dirty="0"/>
              <a:t>) </a:t>
            </a:r>
            <a:r>
              <a:rPr lang="en-US" sz="2000" b="0" dirty="0">
                <a:sym typeface="Wingdings" pitchFamily="2" charset="2"/>
              </a:rPr>
              <a:t> drives at </a:t>
            </a:r>
            <a:r>
              <a:rPr lang="en-US" sz="2000" b="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speed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mm/sec while </a:t>
            </a:r>
            <a:r>
              <a:rPr lang="en-US" sz="2000" b="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steering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degrees/sec until program ends or you give another command</a:t>
            </a:r>
            <a:b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000" b="0" dirty="0"/>
          </a:p>
          <a:p>
            <a:r>
              <a:rPr lang="en-US" sz="2000" b="0" dirty="0" err="1"/>
              <a:t>drive_time</a:t>
            </a:r>
            <a:r>
              <a:rPr lang="en-US" sz="2000" b="0" dirty="0"/>
              <a:t>(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speed, steering, time</a:t>
            </a:r>
            <a:r>
              <a:rPr lang="en-US" sz="2000" b="0" dirty="0"/>
              <a:t>) </a:t>
            </a:r>
            <a:r>
              <a:rPr lang="en-US" sz="2000" b="0" dirty="0">
                <a:sym typeface="Wingdings" pitchFamily="2" charset="2"/>
              </a:rPr>
              <a:t> drives at </a:t>
            </a:r>
            <a:r>
              <a:rPr lang="en-US" sz="2000" b="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speed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mm/sec while </a:t>
            </a:r>
            <a:r>
              <a:rPr lang="en-US" sz="2000" b="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steering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degrees/sec for </a:t>
            </a:r>
            <a:r>
              <a:rPr lang="en-US" sz="2000" b="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time</a:t>
            </a:r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 milliseconds</a:t>
            </a:r>
            <a:b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000" b="0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 b="0" dirty="0">
                <a:ea typeface="Menlo" panose="020B0609030804020204" pitchFamily="49" charset="0"/>
                <a:cs typeface="Menlo" panose="020B0609030804020204" pitchFamily="49" charset="0"/>
              </a:rPr>
              <a:t>Positive steering turns to the right and negative steering turns left.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6BF5E-28E5-3440-9CEE-ACEC9304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AEAAA-133D-A741-8929-09211E74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</p:spTree>
    <p:extLst>
      <p:ext uri="{BB962C8B-B14F-4D97-AF65-F5344CB8AC3E}">
        <p14:creationId xmlns:p14="http://schemas.microsoft.com/office/powerpoint/2010/main" val="301337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Turn 90 degrees right Along ARC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202130" y="1614650"/>
                <a:ext cx="445393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goal is to write a python program that turns 90 degrees while traveling on a circle with radius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cm.</a:t>
                </a:r>
              </a:p>
              <a:p>
                <a:endParaRPr lang="en-US" dirty="0"/>
              </a:p>
              <a:p>
                <a:r>
                  <a:rPr lang="en-US" dirty="0"/>
                  <a:t>The robot robot will be moving along the arc associated with ¼ of a circle. The half-way point between the wheels will trace this circle. </a:t>
                </a:r>
              </a:p>
              <a:p>
                <a:endParaRPr lang="en-US" dirty="0"/>
              </a:p>
              <a:p>
                <a:r>
                  <a:rPr lang="en-US" dirty="0"/>
                  <a:t>Note that a radius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cm.</a:t>
                </a:r>
              </a:p>
              <a:p>
                <a:r>
                  <a:rPr lang="en-US" dirty="0"/>
                  <a:t>is a circumference of 100 cm. 90 degrees represents a quarter circle. So, you need to move 25 cm or 250mm while you turn 90 degrees.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130" y="1614650"/>
                <a:ext cx="4453935" cy="3970318"/>
              </a:xfrm>
              <a:prstGeom prst="rect">
                <a:avLst/>
              </a:prstGeom>
              <a:blipFill>
                <a:blip r:embed="rId2"/>
                <a:stretch>
                  <a:fillRect l="-1136" t="-637" r="-1136" b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1685206" y="3233022"/>
            <a:ext cx="360184" cy="5779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7C21C-1494-1547-BB44-29615519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FCF04-B829-9A43-AE41-FF01A53A2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87" y="1850048"/>
            <a:ext cx="2743200" cy="1346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015947" y="2573807"/>
            <a:ext cx="342582" cy="5584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52B10-FF95-F64F-A51C-4D816580BAC9}"/>
              </a:ext>
            </a:extLst>
          </p:cNvPr>
          <p:cNvSpPr txBox="1"/>
          <p:nvPr/>
        </p:nvSpPr>
        <p:spPr>
          <a:xfrm>
            <a:off x="636999" y="3856055"/>
            <a:ext cx="186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EV3-G Steering</a:t>
            </a:r>
          </a:p>
        </p:txBody>
      </p:sp>
    </p:spTree>
    <p:extLst>
      <p:ext uri="{BB962C8B-B14F-4D97-AF65-F5344CB8AC3E}">
        <p14:creationId xmlns:p14="http://schemas.microsoft.com/office/powerpoint/2010/main" val="388099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A60BC-E4DC-1C44-AB27-D4A7F6989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330" y="1022752"/>
            <a:ext cx="8016002" cy="3386559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#!/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usr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/bin/env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pybricks-micropython</a:t>
            </a:r>
            <a:b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pybricks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ev3brick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as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brick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pybricks.ev3devices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Motor,TouchSensor,ColorSensor,InfraredSensor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UltrasonicSensor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GyroSensor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pybricks.parameters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Port,Stop,Direction,Button,Color,SoundFile,ImageFile,Align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pybricks.tools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D4D69A"/>
                </a:solidFill>
                <a:latin typeface="Menlo-Regular" panose="020B0609030804020204" pitchFamily="49" charset="0"/>
              </a:rPr>
              <a:t>print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wait,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StopWatch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pybricks.robotics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DriveBase</a:t>
            </a:r>
            <a:endParaRPr lang="en-US" sz="1400" b="0" dirty="0">
              <a:solidFill>
                <a:srgbClr val="CACACA"/>
              </a:solidFill>
              <a:latin typeface="Menlo-Regular" panose="020B0609030804020204" pitchFamily="49" charset="0"/>
            </a:endParaRPr>
          </a:p>
          <a:p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Initialize two motors with default settings on Port B and Port C. </a:t>
            </a:r>
            <a:b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left_motor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= Motor(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Port.B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right_motor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= Motor(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Port.C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setup wheel diameter and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axle_track</a:t>
            </a:r>
            <a:b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wheel_diameter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= </a:t>
            </a:r>
            <a:r>
              <a:rPr lang="en-US" sz="1400" b="0" dirty="0">
                <a:solidFill>
                  <a:srgbClr val="A7C598"/>
                </a:solidFill>
                <a:latin typeface="Menlo-Regular" panose="020B0609030804020204" pitchFamily="49" charset="0"/>
              </a:rPr>
              <a:t>56</a:t>
            </a:r>
            <a:br>
              <a:rPr lang="en-US" sz="1400" b="0" dirty="0">
                <a:solidFill>
                  <a:srgbClr val="A7C598"/>
                </a:solidFill>
                <a:latin typeface="Menlo-Regular" panose="020B0609030804020204" pitchFamily="49" charset="0"/>
              </a:rPr>
            </a:b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axle_track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= </a:t>
            </a:r>
            <a:r>
              <a:rPr lang="en-US" sz="1400" b="0" dirty="0">
                <a:solidFill>
                  <a:srgbClr val="A7C598"/>
                </a:solidFill>
                <a:latin typeface="Menlo-Regular" panose="020B0609030804020204" pitchFamily="49" charset="0"/>
              </a:rPr>
              <a:t>114</a:t>
            </a:r>
          </a:p>
          <a:p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setup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DriveBase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b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robot =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DriveBase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left_motor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right_motor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wheel_diameter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axle_track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</a:p>
          <a:p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This turns 90 deg/sec and moves 250 mm/sec 1 second</a:t>
            </a:r>
            <a:b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26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robot.drive_time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(</a:t>
            </a:r>
            <a:r>
              <a:rPr lang="en-US" sz="2600" b="0" dirty="0">
                <a:solidFill>
                  <a:srgbClr val="A7C598"/>
                </a:solidFill>
                <a:latin typeface="Menlo-Regular" panose="020B0609030804020204" pitchFamily="49" charset="0"/>
              </a:rPr>
              <a:t>250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2600" b="0" dirty="0">
                <a:solidFill>
                  <a:srgbClr val="A7C598"/>
                </a:solidFill>
                <a:latin typeface="Menlo-Regular" panose="020B0609030804020204" pitchFamily="49" charset="0"/>
              </a:rPr>
              <a:t>90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2600" b="0" dirty="0">
                <a:solidFill>
                  <a:srgbClr val="A7C598"/>
                </a:solidFill>
                <a:latin typeface="Menlo-Regular" panose="020B0609030804020204" pitchFamily="49" charset="0"/>
              </a:rPr>
              <a:t>1000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 </a:t>
            </a:r>
          </a:p>
          <a:p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This stops the motor and brakes for accuracy</a:t>
            </a:r>
            <a:b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26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robot.stop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(</a:t>
            </a:r>
            <a:r>
              <a:rPr lang="en-US" sz="26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Stop.BRAKE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endParaRPr lang="en-US" sz="26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0F7114-13BD-054A-997D-1A6FB715AB0E}"/>
              </a:ext>
            </a:extLst>
          </p:cNvPr>
          <p:cNvSpPr/>
          <p:nvPr/>
        </p:nvSpPr>
        <p:spPr>
          <a:xfrm>
            <a:off x="354669" y="3431062"/>
            <a:ext cx="311972" cy="31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347076-7DFA-AC41-8405-224FC3DA5054}"/>
              </a:ext>
            </a:extLst>
          </p:cNvPr>
          <p:cNvSpPr/>
          <p:nvPr/>
        </p:nvSpPr>
        <p:spPr>
          <a:xfrm>
            <a:off x="141515" y="1995977"/>
            <a:ext cx="311972" cy="31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55972168-F8E1-6944-83C3-C4C045D32BCF}"/>
              </a:ext>
            </a:extLst>
          </p:cNvPr>
          <p:cNvSpPr/>
          <p:nvPr/>
        </p:nvSpPr>
        <p:spPr>
          <a:xfrm>
            <a:off x="510655" y="1077599"/>
            <a:ext cx="311972" cy="201098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CACEA99-530D-9E43-802D-892D6E588E23}"/>
              </a:ext>
            </a:extLst>
          </p:cNvPr>
          <p:cNvSpPr/>
          <p:nvPr/>
        </p:nvSpPr>
        <p:spPr>
          <a:xfrm>
            <a:off x="354669" y="4005231"/>
            <a:ext cx="311972" cy="31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7F492D-1FC8-354A-81C8-9978070AE69A}"/>
              </a:ext>
            </a:extLst>
          </p:cNvPr>
          <p:cNvSpPr txBox="1"/>
          <p:nvPr/>
        </p:nvSpPr>
        <p:spPr>
          <a:xfrm>
            <a:off x="354669" y="4579400"/>
            <a:ext cx="84346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1) Above is basically the framework code described earlier. It is needed to setup the program</a:t>
            </a:r>
          </a:p>
          <a:p>
            <a:endParaRPr lang="en-US" sz="1600" dirty="0"/>
          </a:p>
          <a:p>
            <a:r>
              <a:rPr lang="en-US" sz="1600" dirty="0"/>
              <a:t>2) Runs the motor for 1 second at 250mm/sec and 90 deg/sec </a:t>
            </a:r>
            <a:r>
              <a:rPr lang="en-US" sz="1600" dirty="0">
                <a:sym typeface="Wingdings" pitchFamily="2" charset="2"/>
              </a:rPr>
              <a:t> this should turn 90 degrees and move forward 250mm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3) Stops the robot and brakes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D9AA2F-BF4E-C14B-8B94-A5A1E6BF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</p:spTree>
    <p:extLst>
      <p:ext uri="{BB962C8B-B14F-4D97-AF65-F5344CB8AC3E}">
        <p14:creationId xmlns:p14="http://schemas.microsoft.com/office/powerpoint/2010/main" val="329529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Vs. SPIN Turns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087" y="977739"/>
            <a:ext cx="549786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180 Degree Pivot Turn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180 Degree Spin Turn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189" y="1255771"/>
            <a:ext cx="280502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where the robot ends in both pictures after a 180 degree turn. </a:t>
            </a:r>
          </a:p>
          <a:p>
            <a:endParaRPr lang="en-US" dirty="0"/>
          </a:p>
          <a:p>
            <a:r>
              <a:rPr lang="en-US" dirty="0"/>
              <a:t>In the Spin Turn, the robot moves a lot less and that makes Spin Turns are great for tight positions. Spin turns tend to be a bit faster but also a little less accurate.</a:t>
            </a:r>
          </a:p>
          <a:p>
            <a:endParaRPr lang="en-US" dirty="0"/>
          </a:p>
          <a:p>
            <a:r>
              <a:rPr lang="en-US" dirty="0"/>
              <a:t>So when you need to make turns, you should decide which turn is best for you!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126313"/>
            <a:chOff x="6507215" y="1439970"/>
            <a:chExt cx="1164830" cy="1407778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478417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Position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Position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82172" y="5404910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Motors </a:t>
            </a:r>
          </a:p>
          <a:p>
            <a:pPr algn="ctr"/>
            <a:r>
              <a:rPr lang="en-US" dirty="0"/>
              <a:t>B and C Move</a:t>
            </a:r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120703"/>
            <a:chOff x="6507215" y="1439970"/>
            <a:chExt cx="1164830" cy="1428169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49880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42777" y="2331936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 </a:t>
            </a:r>
          </a:p>
          <a:p>
            <a:pPr algn="ctr"/>
            <a:r>
              <a:rPr lang="en-US" dirty="0"/>
              <a:t>B Moves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Position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Position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149437"/>
            <a:chOff x="892871" y="1599143"/>
            <a:chExt cx="1386064" cy="1464787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464787"/>
              <a:chOff x="6507213" y="1291726"/>
              <a:chExt cx="1199001" cy="1464787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2"/>
            <a:ext cx="1485589" cy="1155897"/>
            <a:chOff x="648829" y="4735413"/>
            <a:chExt cx="1485589" cy="1444755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444755"/>
              <a:chOff x="6507213" y="1311758"/>
              <a:chExt cx="1199001" cy="1444755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5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866389F-876C-7141-B5BA-2F4985860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42" y="1597049"/>
            <a:ext cx="2730500" cy="134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Spin Turn 90 degrees right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94598" y="1614650"/>
            <a:ext cx="4361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a spin turn, the robot only turns and doesn’t move forward. </a:t>
            </a:r>
          </a:p>
          <a:p>
            <a:endParaRPr lang="en-US" dirty="0"/>
          </a:p>
          <a:p>
            <a:r>
              <a:rPr lang="en-US" dirty="0"/>
              <a:t>Therefore, the goal is to write a python program that turns 90 degrees while traveling on a circle with radius 0 cm.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35293" y="2270149"/>
            <a:ext cx="486667" cy="6731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1746607" y="3015981"/>
            <a:ext cx="332019" cy="6003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33EC7-AAE4-AF48-9F4F-0650B45F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7489ED-FAFB-4F42-B57F-6864F50FDC6E}"/>
              </a:ext>
            </a:extLst>
          </p:cNvPr>
          <p:cNvSpPr txBox="1"/>
          <p:nvPr/>
        </p:nvSpPr>
        <p:spPr>
          <a:xfrm>
            <a:off x="811658" y="3689081"/>
            <a:ext cx="2496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EV3-G Steering</a:t>
            </a:r>
          </a:p>
          <a:p>
            <a:r>
              <a:rPr lang="en-US" dirty="0"/>
              <a:t>100 for Spin Turn</a:t>
            </a:r>
          </a:p>
        </p:txBody>
      </p:sp>
    </p:spTree>
    <p:extLst>
      <p:ext uri="{BB962C8B-B14F-4D97-AF65-F5344CB8AC3E}">
        <p14:creationId xmlns:p14="http://schemas.microsoft.com/office/powerpoint/2010/main" val="118828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</a:t>
            </a:r>
            <a:r>
              <a:rPr lang="en-US" dirty="0" err="1"/>
              <a:t>SOlution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A60BC-E4DC-1C44-AB27-D4A7F6989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330" y="1074122"/>
            <a:ext cx="8016002" cy="3386559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#!/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usr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/bin/env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pybricks-micropython</a:t>
            </a:r>
            <a:b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pybricks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ev3brick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as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brick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pybricks.ev3devices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Motor,TouchSensor,ColorSensor,InfraredSensor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UltrasonicSensor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GyroSensor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pybricks.parameters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Port,Stop,Direction,Button,Color,SoundFile,ImageFile,Align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pybricks.tools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D4D69A"/>
                </a:solidFill>
                <a:latin typeface="Menlo-Regular" panose="020B0609030804020204" pitchFamily="49" charset="0"/>
              </a:rPr>
              <a:t>print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wait,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StopWatch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pybricks.robotics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DriveBase</a:t>
            </a:r>
            <a:endParaRPr lang="en-US" sz="1400" b="0" dirty="0">
              <a:solidFill>
                <a:srgbClr val="CACACA"/>
              </a:solidFill>
              <a:latin typeface="Menlo-Regular" panose="020B0609030804020204" pitchFamily="49" charset="0"/>
            </a:endParaRPr>
          </a:p>
          <a:p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Initialize two motors with default settings on Port B and Port C. </a:t>
            </a:r>
            <a:b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left_motor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= Motor(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Port.B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right_motor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= Motor(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Port.C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b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setup wheel diameter and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axle_track</a:t>
            </a:r>
            <a:b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wheel_diameter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= </a:t>
            </a:r>
            <a:r>
              <a:rPr lang="en-US" sz="1400" b="0" dirty="0">
                <a:solidFill>
                  <a:srgbClr val="A7C598"/>
                </a:solidFill>
                <a:latin typeface="Menlo-Regular" panose="020B0609030804020204" pitchFamily="49" charset="0"/>
              </a:rPr>
              <a:t>56</a:t>
            </a:r>
            <a:br>
              <a:rPr lang="en-US" sz="1400" b="0" dirty="0">
                <a:solidFill>
                  <a:srgbClr val="A7C598"/>
                </a:solidFill>
                <a:latin typeface="Menlo-Regular" panose="020B0609030804020204" pitchFamily="49" charset="0"/>
              </a:rPr>
            </a:b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axle_track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 = </a:t>
            </a:r>
            <a:r>
              <a:rPr lang="en-US" sz="1400" b="0" dirty="0">
                <a:solidFill>
                  <a:srgbClr val="A7C598"/>
                </a:solidFill>
                <a:latin typeface="Menlo-Regular" panose="020B0609030804020204" pitchFamily="49" charset="0"/>
              </a:rPr>
              <a:t>114</a:t>
            </a:r>
          </a:p>
          <a:p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setup </a:t>
            </a:r>
            <a:r>
              <a:rPr lang="en-US" sz="1400" b="0" dirty="0" err="1">
                <a:solidFill>
                  <a:srgbClr val="598A43"/>
                </a:solidFill>
                <a:latin typeface="Menlo-Regular" panose="020B0609030804020204" pitchFamily="49" charset="0"/>
              </a:rPr>
              <a:t>DriveBase</a:t>
            </a:r>
            <a: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  <a:t> </a:t>
            </a:r>
            <a:br>
              <a:rPr lang="en-US" sz="14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robot =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DriveBase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(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left_motor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right_motor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wheel_diameter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axle_track</a:t>
            </a:r>
            <a:r>
              <a:rPr lang="en-US" sz="14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</a:p>
          <a:p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This turns 90 deg/sec and not moving 1 second</a:t>
            </a:r>
            <a:b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26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robot.drive_time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(</a:t>
            </a:r>
            <a:r>
              <a:rPr lang="en-US" sz="2600" b="0" dirty="0">
                <a:solidFill>
                  <a:srgbClr val="A7C598"/>
                </a:solidFill>
                <a:latin typeface="Menlo-Regular" panose="020B0609030804020204" pitchFamily="49" charset="0"/>
              </a:rPr>
              <a:t>0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2600" b="0" dirty="0">
                <a:solidFill>
                  <a:srgbClr val="A7C598"/>
                </a:solidFill>
                <a:latin typeface="Menlo-Regular" panose="020B0609030804020204" pitchFamily="49" charset="0"/>
              </a:rPr>
              <a:t>90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2600" b="0" dirty="0">
                <a:solidFill>
                  <a:srgbClr val="A7C598"/>
                </a:solidFill>
                <a:latin typeface="Menlo-Regular" panose="020B0609030804020204" pitchFamily="49" charset="0"/>
              </a:rPr>
              <a:t>1000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 </a:t>
            </a:r>
          </a:p>
          <a:p>
            <a: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  <a:t># This stops the motor and brakes for accuracy</a:t>
            </a:r>
            <a:br>
              <a:rPr lang="en-US" sz="2600" b="0" dirty="0">
                <a:solidFill>
                  <a:srgbClr val="598A43"/>
                </a:solidFill>
                <a:latin typeface="Menlo-Regular" panose="020B0609030804020204" pitchFamily="49" charset="0"/>
              </a:rPr>
            </a:br>
            <a:r>
              <a:rPr lang="en-US" sz="26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robot.stop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(</a:t>
            </a:r>
            <a:r>
              <a:rPr lang="en-US" sz="2600" b="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Stop.BRAKE</a:t>
            </a:r>
            <a:r>
              <a:rPr lang="en-US" sz="2600" b="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endParaRPr lang="en-US" sz="26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0F7114-13BD-054A-997D-1A6FB715AB0E}"/>
              </a:ext>
            </a:extLst>
          </p:cNvPr>
          <p:cNvSpPr/>
          <p:nvPr/>
        </p:nvSpPr>
        <p:spPr>
          <a:xfrm>
            <a:off x="354669" y="3482432"/>
            <a:ext cx="311972" cy="31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347076-7DFA-AC41-8405-224FC3DA5054}"/>
              </a:ext>
            </a:extLst>
          </p:cNvPr>
          <p:cNvSpPr/>
          <p:nvPr/>
        </p:nvSpPr>
        <p:spPr>
          <a:xfrm>
            <a:off x="141515" y="2047347"/>
            <a:ext cx="311972" cy="31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55972168-F8E1-6944-83C3-C4C045D32BCF}"/>
              </a:ext>
            </a:extLst>
          </p:cNvPr>
          <p:cNvSpPr/>
          <p:nvPr/>
        </p:nvSpPr>
        <p:spPr>
          <a:xfrm>
            <a:off x="510655" y="1128969"/>
            <a:ext cx="311972" cy="201098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CACEA99-530D-9E43-802D-892D6E588E23}"/>
              </a:ext>
            </a:extLst>
          </p:cNvPr>
          <p:cNvSpPr/>
          <p:nvPr/>
        </p:nvSpPr>
        <p:spPr>
          <a:xfrm>
            <a:off x="354669" y="4056601"/>
            <a:ext cx="311972" cy="31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7F492D-1FC8-354A-81C8-9978070AE69A}"/>
              </a:ext>
            </a:extLst>
          </p:cNvPr>
          <p:cNvSpPr txBox="1"/>
          <p:nvPr/>
        </p:nvSpPr>
        <p:spPr>
          <a:xfrm>
            <a:off x="666641" y="4883780"/>
            <a:ext cx="77248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 Above is basically the framework code described earlier. It is needed to setup the program</a:t>
            </a:r>
          </a:p>
          <a:p>
            <a:endParaRPr lang="en-US" sz="1400" dirty="0"/>
          </a:p>
          <a:p>
            <a:r>
              <a:rPr lang="en-US" sz="1400" dirty="0"/>
              <a:t>2) Runs the motor for 1 second at 0 mm/sec and 90 deg/sec </a:t>
            </a:r>
            <a:r>
              <a:rPr lang="en-US" sz="1400" dirty="0">
                <a:sym typeface="Wingdings" pitchFamily="2" charset="2"/>
              </a:rPr>
              <a:t> this should turn 90 degrees and stay in place, i.e. a spin turn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3) Stops the robot and brakes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BA4EE-B036-E444-8613-9A8AD5B0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EV3Tutorials.com, 2019, (Last edit: 5/25/2019)</a:t>
            </a:r>
          </a:p>
        </p:txBody>
      </p:sp>
    </p:spTree>
    <p:extLst>
      <p:ext uri="{BB962C8B-B14F-4D97-AF65-F5344CB8AC3E}">
        <p14:creationId xmlns:p14="http://schemas.microsoft.com/office/powerpoint/2010/main" val="3077327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1183</TotalTime>
  <Words>1358</Words>
  <Application>Microsoft Macintosh PowerPoint</Application>
  <PresentationFormat>On-screen Show (4:3)</PresentationFormat>
  <Paragraphs>186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Cambria Math</vt:lpstr>
      <vt:lpstr>Courier New</vt:lpstr>
      <vt:lpstr>Helvetica Neue</vt:lpstr>
      <vt:lpstr>Menlo</vt:lpstr>
      <vt:lpstr>Menlo-Regular</vt:lpstr>
      <vt:lpstr>beginner</vt:lpstr>
      <vt:lpstr>Custom Design</vt:lpstr>
      <vt:lpstr>BEGINNER PROGRAMMING LESSON</vt:lpstr>
      <vt:lpstr>Lesson Objectives</vt:lpstr>
      <vt:lpstr>Turning With DriveBase</vt:lpstr>
      <vt:lpstr>How do you Turn?</vt:lpstr>
      <vt:lpstr>CHALLENGE 1: Turn 90 degrees right Along ARC</vt:lpstr>
      <vt:lpstr>CHALLENGE 1 Solution</vt:lpstr>
      <vt:lpstr>PIVOT Vs. SPIN Turns</vt:lpstr>
      <vt:lpstr>CHALLENGE 2: Spin Turn 90 degrees right</vt:lpstr>
      <vt:lpstr>CHALLENGE 2 SOlution</vt:lpstr>
      <vt:lpstr>CHALLENGE 3: Pivot Turn 90 degrees right</vt:lpstr>
      <vt:lpstr>CHALLENGE 3 solution</vt:lpstr>
      <vt:lpstr>What about other Pivot Turns</vt:lpstr>
      <vt:lpstr>MORE TURNING CHALLENGES</vt:lpstr>
      <vt:lpstr>CLASS Discussion GUIDE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51</cp:revision>
  <cp:lastPrinted>2019-04-30T12:03:08Z</cp:lastPrinted>
  <dcterms:created xsi:type="dcterms:W3CDTF">2016-07-04T02:35:12Z</dcterms:created>
  <dcterms:modified xsi:type="dcterms:W3CDTF">2019-05-25T19:52:15Z</dcterms:modified>
</cp:coreProperties>
</file>